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7"/>
    <p:sldMasterId id="2147484311" r:id="rId8"/>
    <p:sldMasterId id="2147484346" r:id="rId9"/>
  </p:sldMasterIdLst>
  <p:notesMasterIdLst>
    <p:notesMasterId r:id="rId57"/>
  </p:notesMasterIdLst>
  <p:handoutMasterIdLst>
    <p:handoutMasterId r:id="rId58"/>
  </p:handoutMasterIdLst>
  <p:sldIdLst>
    <p:sldId id="275" r:id="rId10"/>
    <p:sldId id="396" r:id="rId11"/>
    <p:sldId id="427" r:id="rId12"/>
    <p:sldId id="428" r:id="rId13"/>
    <p:sldId id="429" r:id="rId14"/>
    <p:sldId id="430" r:id="rId15"/>
    <p:sldId id="431" r:id="rId16"/>
    <p:sldId id="267" r:id="rId17"/>
    <p:sldId id="397" r:id="rId18"/>
    <p:sldId id="356" r:id="rId19"/>
    <p:sldId id="385" r:id="rId20"/>
    <p:sldId id="420" r:id="rId21"/>
    <p:sldId id="373" r:id="rId22"/>
    <p:sldId id="388" r:id="rId23"/>
    <p:sldId id="426" r:id="rId24"/>
    <p:sldId id="375" r:id="rId25"/>
    <p:sldId id="442" r:id="rId26"/>
    <p:sldId id="443" r:id="rId27"/>
    <p:sldId id="444" r:id="rId28"/>
    <p:sldId id="399" r:id="rId29"/>
    <p:sldId id="400" r:id="rId30"/>
    <p:sldId id="424" r:id="rId31"/>
    <p:sldId id="419" r:id="rId32"/>
    <p:sldId id="407" r:id="rId33"/>
    <p:sldId id="408" r:id="rId34"/>
    <p:sldId id="409" r:id="rId35"/>
    <p:sldId id="401" r:id="rId36"/>
    <p:sldId id="376" r:id="rId37"/>
    <p:sldId id="446" r:id="rId38"/>
    <p:sldId id="445" r:id="rId39"/>
    <p:sldId id="404" r:id="rId40"/>
    <p:sldId id="405" r:id="rId41"/>
    <p:sldId id="433" r:id="rId42"/>
    <p:sldId id="434" r:id="rId43"/>
    <p:sldId id="438" r:id="rId44"/>
    <p:sldId id="436" r:id="rId45"/>
    <p:sldId id="437" r:id="rId46"/>
    <p:sldId id="423" r:id="rId47"/>
    <p:sldId id="412" r:id="rId48"/>
    <p:sldId id="413" r:id="rId49"/>
    <p:sldId id="414" r:id="rId50"/>
    <p:sldId id="415" r:id="rId51"/>
    <p:sldId id="416" r:id="rId52"/>
    <p:sldId id="440" r:id="rId53"/>
    <p:sldId id="441" r:id="rId54"/>
    <p:sldId id="439" r:id="rId55"/>
    <p:sldId id="273" r:id="rId56"/>
  </p:sldIdLst>
  <p:sldSz cx="9144000" cy="6858000" type="screen4x3"/>
  <p:notesSz cx="6735763" cy="98663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251">
          <p15:clr>
            <a:srgbClr val="A4A3A4"/>
          </p15:clr>
        </p15:guide>
        <p15:guide id="2" orient="horz" pos="4164">
          <p15:clr>
            <a:srgbClr val="A4A3A4"/>
          </p15:clr>
        </p15:guide>
        <p15:guide id="3" orient="horz" pos="1042">
          <p15:clr>
            <a:srgbClr val="A4A3A4"/>
          </p15:clr>
        </p15:guide>
        <p15:guide id="4" orient="horz" pos="3505">
          <p15:clr>
            <a:srgbClr val="A4A3A4"/>
          </p15:clr>
        </p15:guide>
        <p15:guide id="5" orient="horz" pos="1603">
          <p15:clr>
            <a:srgbClr val="A4A3A4"/>
          </p15:clr>
        </p15:guide>
        <p15:guide id="6" pos="2880">
          <p15:clr>
            <a:srgbClr val="A4A3A4"/>
          </p15:clr>
        </p15:guide>
        <p15:guide id="7" pos="5713">
          <p15:clr>
            <a:srgbClr val="A4A3A4"/>
          </p15:clr>
        </p15:guide>
        <p15:guide id="8" pos="135">
          <p15:clr>
            <a:srgbClr val="A4A3A4"/>
          </p15:clr>
        </p15:guide>
        <p15:guide id="9">
          <p15:clr>
            <a:srgbClr val="A4A3A4"/>
          </p15:clr>
        </p15:guide>
        <p15:guide id="10" pos="1104">
          <p15:clr>
            <a:srgbClr val="A4A3A4"/>
          </p15:clr>
        </p15:guide>
        <p15:guide id="11" pos="1591">
          <p15:clr>
            <a:srgbClr val="A4A3A4"/>
          </p15:clr>
        </p15:guide>
        <p15:guide id="12" pos="3024">
          <p15:clr>
            <a:srgbClr val="A4A3A4"/>
          </p15:clr>
        </p15:guide>
        <p15:guide id="13" pos="14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32" userDrawn="1">
          <p15:clr>
            <a:srgbClr val="A4A3A4"/>
          </p15:clr>
        </p15:guide>
        <p15:guide id="2" pos="222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llavi Sengupta" initials="PS" lastIdx="3" clrIdx="0"/>
  <p:cmAuthor id="1" name="Ajay Kulkarni" initials="AK" lastIdx="2" clrIdx="1"/>
  <p:cmAuthor id="2" name="Rajendra Rakhecha" initials="RR" lastIdx="27" clrIdx="2"/>
  <p:cmAuthor id="3" name="Ratish Mohan" initials="RM" lastIdx="4" clrIdx="3">
    <p:extLst/>
  </p:cmAuthor>
  <p:cmAuthor id="4" name="durgag" initials="DG" lastIdx="14" clrIdx="4"/>
  <p:cmAuthor id="5" name="Rucha Kulkarni" initials="RK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F1F5"/>
    <a:srgbClr val="D0E3EA"/>
    <a:srgbClr val="0000FF"/>
    <a:srgbClr val="2A7286"/>
    <a:srgbClr val="12313A"/>
    <a:srgbClr val="85C7DB"/>
    <a:srgbClr val="DEDEEE"/>
    <a:srgbClr val="B1B1D7"/>
    <a:srgbClr val="79C1D5"/>
    <a:srgbClr val="4DA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2" autoAdjust="0"/>
    <p:restoredTop sz="92914" autoAdjust="0"/>
  </p:normalViewPr>
  <p:slideViewPr>
    <p:cSldViewPr snapToGrid="0" snapToObjects="1" showGuides="1">
      <p:cViewPr varScale="1">
        <p:scale>
          <a:sx n="97" d="100"/>
          <a:sy n="97" d="100"/>
        </p:scale>
        <p:origin x="-546" y="-102"/>
      </p:cViewPr>
      <p:guideLst>
        <p:guide orient="horz" pos="968"/>
        <p:guide orient="horz" pos="4032"/>
        <p:guide orient="horz" pos="688"/>
        <p:guide orient="horz" pos="3168"/>
        <p:guide orient="horz" pos="1913"/>
        <p:guide pos="2897"/>
        <p:guide pos="5629"/>
        <p:guide pos="135"/>
        <p:guide/>
        <p:guide pos="1464"/>
        <p:guide pos="2363"/>
        <p:guide pos="4734"/>
        <p:guide pos="2398"/>
        <p:guide pos="186"/>
        <p:guide pos="1096"/>
        <p:guide pos="3057"/>
        <p:guide pos="3824"/>
        <p:guide pos="5577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-3720" y="-84"/>
      </p:cViewPr>
      <p:guideLst>
        <p:guide orient="horz" pos="3108"/>
        <p:guide pos="212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61" Type="http://schemas.openxmlformats.org/officeDocument/2006/relationships/viewProps" Target="viewProps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8" Type="http://schemas.openxmlformats.org/officeDocument/2006/relationships/slideMaster" Target="slideMasters/slideMaster2.xml"/><Relationship Id="rId51" Type="http://schemas.openxmlformats.org/officeDocument/2006/relationships/slide" Target="slides/slide42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commentAuthors" Target="commentAuthor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3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8.xml"/><Relationship Id="rId21" Type="http://schemas.openxmlformats.org/officeDocument/2006/relationships/slide" Target="slides/slide22.xml"/><Relationship Id="rId34" Type="http://schemas.openxmlformats.org/officeDocument/2006/relationships/slide" Target="slides/slide40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6.xml"/><Relationship Id="rId33" Type="http://schemas.openxmlformats.org/officeDocument/2006/relationships/slide" Target="slides/slide37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1.xml"/><Relationship Id="rId29" Type="http://schemas.openxmlformats.org/officeDocument/2006/relationships/slide" Target="slides/slide33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5.xml"/><Relationship Id="rId32" Type="http://schemas.openxmlformats.org/officeDocument/2006/relationships/slide" Target="slides/slide36.xml"/><Relationship Id="rId37" Type="http://schemas.openxmlformats.org/officeDocument/2006/relationships/slide" Target="slides/slide47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4.xml"/><Relationship Id="rId28" Type="http://schemas.openxmlformats.org/officeDocument/2006/relationships/slide" Target="slides/slide32.xml"/><Relationship Id="rId36" Type="http://schemas.openxmlformats.org/officeDocument/2006/relationships/slide" Target="slides/slide46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5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3.xml"/><Relationship Id="rId27" Type="http://schemas.openxmlformats.org/officeDocument/2006/relationships/slide" Target="slides/slide29.xml"/><Relationship Id="rId30" Type="http://schemas.openxmlformats.org/officeDocument/2006/relationships/slide" Target="slides/slide34.xml"/><Relationship Id="rId35" Type="http://schemas.openxmlformats.org/officeDocument/2006/relationships/slide" Target="slides/slide42.xml"/><Relationship Id="rId8" Type="http://schemas.openxmlformats.org/officeDocument/2006/relationships/slide" Target="slides/slide8.xml"/><Relationship Id="rId3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1" cy="493316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375" y="0"/>
            <a:ext cx="2918831" cy="493316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3DB0290-AD4D-4875-AE36-9B95EED37B23}" type="datetimeFigureOut">
              <a:rPr lang="en-US"/>
              <a:pPr>
                <a:defRPr/>
              </a:pPr>
              <a:t>03-Apr-17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71286"/>
            <a:ext cx="2918831" cy="493316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375" y="9371286"/>
            <a:ext cx="2918831" cy="493316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392957E-9FAD-400F-965F-6B63005E97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3294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1" cy="493316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5" y="0"/>
            <a:ext cx="2918831" cy="493316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4DB1155-23EC-48ED-968C-871B97B5CB18}" type="datetimeFigureOut">
              <a:rPr lang="en-US"/>
              <a:pPr>
                <a:defRPr/>
              </a:pPr>
              <a:t>03-Apr-17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3950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97" tIns="46749" rIns="93497" bIns="4674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6501"/>
            <a:ext cx="5388610" cy="4439841"/>
          </a:xfrm>
          <a:prstGeom prst="rect">
            <a:avLst/>
          </a:prstGeom>
        </p:spPr>
        <p:txBody>
          <a:bodyPr vert="horz" lIns="93497" tIns="46749" rIns="93497" bIns="46749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71286"/>
            <a:ext cx="2918831" cy="493316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5" y="9371286"/>
            <a:ext cx="2918831" cy="493316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08DA488-622B-4B03-89F7-0C7090BEF1C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905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7D275F5-F69B-460B-8F27-34AB843E6F9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461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102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3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249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FFFFFF"/>
                </a:solidFill>
                <a:latin typeface="Calibri" pitchFamily="34" charset="0"/>
              </a:rPr>
              <a:t>Tools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 smtClean="0">
                <a:solidFill>
                  <a:srgbClr val="FFFFFF"/>
                </a:solidFill>
                <a:latin typeface="Calibri" pitchFamily="34" charset="0"/>
              </a:rPr>
              <a:t>• VSTS ,TFS, PowerShell DSC, Application Insights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 smtClean="0">
                <a:solidFill>
                  <a:srgbClr val="FFFFFF"/>
                </a:solidFill>
                <a:latin typeface="Calibri" pitchFamily="34" charset="0"/>
              </a:rPr>
              <a:t>• Docker, Chef, 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itchFamily="34" charset="0"/>
              </a:rPr>
              <a:t>Ansible</a:t>
            </a:r>
            <a:r>
              <a:rPr lang="en-US" altLang="en-US" sz="1200" dirty="0" smtClean="0">
                <a:solidFill>
                  <a:srgbClr val="FFFFFF"/>
                </a:solidFill>
                <a:latin typeface="Calibri" pitchFamily="34" charset="0"/>
              </a:rPr>
              <a:t>, 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itchFamily="34" charset="0"/>
              </a:rPr>
              <a:t>Mesos</a:t>
            </a:r>
            <a:r>
              <a:rPr lang="en-US" altLang="en-US" sz="1200" dirty="0" smtClean="0">
                <a:solidFill>
                  <a:srgbClr val="FFFFFF"/>
                </a:solidFill>
                <a:latin typeface="Calibri" pitchFamily="34" charset="0"/>
              </a:rPr>
              <a:t>, Kubernetes, 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itchFamily="34" charset="0"/>
              </a:rPr>
              <a:t>SysDig</a:t>
            </a:r>
            <a:r>
              <a:rPr lang="en-US" altLang="en-US" sz="1200" dirty="0" smtClean="0">
                <a:solidFill>
                  <a:srgbClr val="FFFFFF"/>
                </a:solidFill>
                <a:latin typeface="Calibri" pitchFamily="34" charset="0"/>
              </a:rPr>
              <a:t>, Jenkins, 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itchFamily="34" charset="0"/>
              </a:rPr>
              <a:t>Appveyor</a:t>
            </a:r>
            <a:endParaRPr lang="en-US" altLang="en-US" sz="1200" dirty="0" smtClean="0">
              <a:solidFill>
                <a:srgbClr val="FFFFFF"/>
              </a:solidFill>
              <a:latin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 smtClean="0">
                <a:solidFill>
                  <a:srgbClr val="FFFFFF"/>
                </a:solidFill>
                <a:latin typeface="Calibri" pitchFamily="34" charset="0"/>
              </a:rPr>
              <a:t>• New 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itchFamily="34" charset="0"/>
              </a:rPr>
              <a:t>Relic,Nagios</a:t>
            </a:r>
            <a:r>
              <a:rPr lang="en-US" altLang="en-US" sz="1200" dirty="0" smtClean="0">
                <a:solidFill>
                  <a:srgbClr val="FFFFFF"/>
                </a:solidFill>
                <a:latin typeface="Calibri" pitchFamily="34" charset="0"/>
              </a:rPr>
              <a:t>, ELK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344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48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10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3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00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89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155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03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87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09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88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88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88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86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71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FFFFFF"/>
                </a:solidFill>
                <a:latin typeface="Calibri" pitchFamily="34" charset="0"/>
              </a:rPr>
              <a:t>Tools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 smtClean="0">
                <a:solidFill>
                  <a:srgbClr val="FFFFFF"/>
                </a:solidFill>
                <a:latin typeface="Calibri" pitchFamily="34" charset="0"/>
              </a:rPr>
              <a:t>• VSTS ,TFS, PowerShell DSC, Application Insights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 smtClean="0">
                <a:solidFill>
                  <a:srgbClr val="FFFFFF"/>
                </a:solidFill>
                <a:latin typeface="Calibri" pitchFamily="34" charset="0"/>
              </a:rPr>
              <a:t>• Docker, Chef, 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itchFamily="34" charset="0"/>
              </a:rPr>
              <a:t>Ansible</a:t>
            </a:r>
            <a:r>
              <a:rPr lang="en-US" altLang="en-US" sz="1200" dirty="0" smtClean="0">
                <a:solidFill>
                  <a:srgbClr val="FFFFFF"/>
                </a:solidFill>
                <a:latin typeface="Calibri" pitchFamily="34" charset="0"/>
              </a:rPr>
              <a:t>, 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itchFamily="34" charset="0"/>
              </a:rPr>
              <a:t>Mesos</a:t>
            </a:r>
            <a:r>
              <a:rPr lang="en-US" altLang="en-US" sz="1200" dirty="0" smtClean="0">
                <a:solidFill>
                  <a:srgbClr val="FFFFFF"/>
                </a:solidFill>
                <a:latin typeface="Calibri" pitchFamily="34" charset="0"/>
              </a:rPr>
              <a:t>, Kubernetes, 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itchFamily="34" charset="0"/>
              </a:rPr>
              <a:t>SysDig</a:t>
            </a:r>
            <a:r>
              <a:rPr lang="en-US" altLang="en-US" sz="1200" dirty="0" smtClean="0">
                <a:solidFill>
                  <a:srgbClr val="FFFFFF"/>
                </a:solidFill>
                <a:latin typeface="Calibri" pitchFamily="34" charset="0"/>
              </a:rPr>
              <a:t>, Jenkins, 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itchFamily="34" charset="0"/>
              </a:rPr>
              <a:t>Appveyor</a:t>
            </a:r>
            <a:endParaRPr lang="en-US" altLang="en-US" sz="1200" dirty="0" smtClean="0">
              <a:solidFill>
                <a:srgbClr val="FFFFFF"/>
              </a:solidFill>
              <a:latin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 smtClean="0">
                <a:solidFill>
                  <a:srgbClr val="FFFFFF"/>
                </a:solidFill>
                <a:latin typeface="Calibri" pitchFamily="34" charset="0"/>
              </a:rPr>
              <a:t>• New 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itchFamily="34" charset="0"/>
              </a:rPr>
              <a:t>Relic,Nagios</a:t>
            </a:r>
            <a:r>
              <a:rPr lang="en-US" altLang="en-US" sz="1200" dirty="0" smtClean="0">
                <a:solidFill>
                  <a:srgbClr val="FFFFFF"/>
                </a:solidFill>
                <a:latin typeface="Calibri" pitchFamily="34" charset="0"/>
              </a:rPr>
              <a:t>, ELK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3445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191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71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FFFFFF"/>
                </a:solidFill>
                <a:latin typeface="Calibri" pitchFamily="34" charset="0"/>
              </a:rPr>
              <a:t>Tools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 smtClean="0">
                <a:solidFill>
                  <a:srgbClr val="FFFFFF"/>
                </a:solidFill>
                <a:latin typeface="Calibri" pitchFamily="34" charset="0"/>
              </a:rPr>
              <a:t>• VSTS ,TFS, PowerShell DSC, Application Insights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 smtClean="0">
                <a:solidFill>
                  <a:srgbClr val="FFFFFF"/>
                </a:solidFill>
                <a:latin typeface="Calibri" pitchFamily="34" charset="0"/>
              </a:rPr>
              <a:t>• Docker, Chef, 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itchFamily="34" charset="0"/>
              </a:rPr>
              <a:t>Ansible</a:t>
            </a:r>
            <a:r>
              <a:rPr lang="en-US" altLang="en-US" sz="1200" dirty="0" smtClean="0">
                <a:solidFill>
                  <a:srgbClr val="FFFFFF"/>
                </a:solidFill>
                <a:latin typeface="Calibri" pitchFamily="34" charset="0"/>
              </a:rPr>
              <a:t>, 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itchFamily="34" charset="0"/>
              </a:rPr>
              <a:t>Mesos</a:t>
            </a:r>
            <a:r>
              <a:rPr lang="en-US" altLang="en-US" sz="1200" dirty="0" smtClean="0">
                <a:solidFill>
                  <a:srgbClr val="FFFFFF"/>
                </a:solidFill>
                <a:latin typeface="Calibri" pitchFamily="34" charset="0"/>
              </a:rPr>
              <a:t>, Kubernetes, 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itchFamily="34" charset="0"/>
              </a:rPr>
              <a:t>SysDig</a:t>
            </a:r>
            <a:r>
              <a:rPr lang="en-US" altLang="en-US" sz="1200" dirty="0" smtClean="0">
                <a:solidFill>
                  <a:srgbClr val="FFFFFF"/>
                </a:solidFill>
                <a:latin typeface="Calibri" pitchFamily="34" charset="0"/>
              </a:rPr>
              <a:t>, Jenkins, 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itchFamily="34" charset="0"/>
              </a:rPr>
              <a:t>Appveyor</a:t>
            </a:r>
            <a:endParaRPr lang="en-US" altLang="en-US" sz="1200" dirty="0" smtClean="0">
              <a:solidFill>
                <a:srgbClr val="FFFFFF"/>
              </a:solidFill>
              <a:latin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 smtClean="0">
                <a:solidFill>
                  <a:srgbClr val="FFFFFF"/>
                </a:solidFill>
                <a:latin typeface="Calibri" pitchFamily="34" charset="0"/>
              </a:rPr>
              <a:t>• New </a:t>
            </a:r>
            <a:r>
              <a:rPr lang="en-US" altLang="en-US" sz="1200" dirty="0" err="1" smtClean="0">
                <a:solidFill>
                  <a:srgbClr val="FFFFFF"/>
                </a:solidFill>
                <a:latin typeface="Calibri" pitchFamily="34" charset="0"/>
              </a:rPr>
              <a:t>Relic,Nagios</a:t>
            </a:r>
            <a:r>
              <a:rPr lang="en-US" altLang="en-US" sz="1200" dirty="0" smtClean="0">
                <a:solidFill>
                  <a:srgbClr val="FFFFFF"/>
                </a:solidFill>
                <a:latin typeface="Calibri" pitchFamily="34" charset="0"/>
              </a:rPr>
              <a:t>, ELK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344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4151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6212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87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862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191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715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588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FC098BE-2450-4FD3-894F-B15F79DEF8A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47</a:t>
            </a:fld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169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842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692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9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002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30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08DA488-622B-4B03-89F7-0C7090BEF1C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84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5756" y="6502047"/>
            <a:ext cx="493712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660EB3A-D604-4AB8-B6FE-517D58584C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" y="120087"/>
            <a:ext cx="1546985" cy="4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6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/Content/Bullet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629" b="8450"/>
          <a:stretch>
            <a:fillRect/>
          </a:stretch>
        </p:blipFill>
        <p:spPr bwMode="auto">
          <a:xfrm>
            <a:off x="2552700" y="2982913"/>
            <a:ext cx="6591300" cy="38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900" dirty="0">
                <a:solidFill>
                  <a:srgbClr val="0075B0"/>
                </a:solidFill>
                <a:ea typeface="Kozuka Gothic Pro R" pitchFamily="34" charset="-128"/>
                <a:cs typeface="Arial" charset="0"/>
              </a:rPr>
              <a:t>www.cybage.com</a:t>
            </a:r>
          </a:p>
        </p:txBody>
      </p:sp>
      <p:sp>
        <p:nvSpPr>
          <p:cNvPr id="8" name="Footer Placeholder 3"/>
          <p:cNvSpPr txBox="1">
            <a:spLocks noGrp="1"/>
          </p:cNvSpPr>
          <p:nvPr userDrawn="1"/>
        </p:nvSpPr>
        <p:spPr bwMode="auto">
          <a:xfrm>
            <a:off x="3952168" y="670235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 smtClean="0">
                <a:latin typeface="Kozuka Gothic Pro M" pitchFamily="34" charset="-128"/>
              </a:rPr>
              <a:t> 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Copyright © 2016. Cybage Software Pvt. Ltd. All Rights Reserved. Cybage Confidential.</a:t>
            </a:r>
            <a:endParaRPr lang="en-US" sz="650" dirty="0">
              <a:solidFill>
                <a:schemeClr val="tx1">
                  <a:lumMod val="85000"/>
                  <a:lumOff val="1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1721802"/>
            <a:ext cx="7269734" cy="4724717"/>
          </a:xfrm>
          <a:prstGeom prst="rect">
            <a:avLst/>
          </a:prstGeom>
        </p:spPr>
        <p:txBody>
          <a:bodyPr/>
          <a:lstStyle>
            <a:lvl1pPr marL="457200" indent="-228600">
              <a:buFont typeface="Arial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0">
              <a:buNone/>
              <a:defRPr sz="1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6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8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5756" y="6502047"/>
            <a:ext cx="493712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32EA29C-C541-4170-82C5-9362BD02D0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02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85800"/>
            <a:ext cx="9144000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43637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520927C-DEB5-4B60-BF1E-1C39DBA168BA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022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07988" y="1154113"/>
            <a:ext cx="8328025" cy="513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92CC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75B0"/>
                </a:solidFill>
                <a:latin typeface="Arial" pitchFamily="34" charset="0"/>
                <a:ea typeface="Kozuka Gothic Pro R" pitchFamily="34" charset="-128"/>
                <a:cs typeface="Arial" pitchFamily="34" charset="0"/>
              </a:rPr>
              <a:t>www.cybage.com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AFCBF57-7BA2-4196-86E9-66F079619192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313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92CC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3496728-9F0E-48E6-AE29-6FACE6F67DAE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885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2552700" y="2982913"/>
            <a:ext cx="6591300" cy="387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1721802"/>
            <a:ext cx="7269734" cy="4724717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E451DCD-20BD-4CAD-A0CF-9092C7A2ADF7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prstClr val="black"/>
                </a:solidFill>
                <a:latin typeface="Kozuka Gothic Pro M" pitchFamily="34" charset="-128"/>
              </a:rPr>
              <a:t>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Copyright © </a:t>
            </a:r>
            <a:r>
              <a:rPr lang="en-US" sz="6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2012 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Cybage Software Pvt. Ltd. All Rights Reserved. Cybage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184688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5306251"/>
            <a:ext cx="7269734" cy="1075499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1752600" y="1856231"/>
            <a:ext cx="5644896" cy="3154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D166A5C-17C6-4A49-AC19-AC1F236CAA51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944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75B0"/>
                </a:solidFill>
                <a:latin typeface="Arial" pitchFamily="34" charset="0"/>
                <a:ea typeface="Kozuka Gothic Pro R" pitchFamily="34" charset="-128"/>
                <a:cs typeface="Arial" pitchFamily="34" charset="0"/>
              </a:rPr>
              <a:t>www.cybage.com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56231"/>
            <a:ext cx="4260850" cy="3154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00" y="1758379"/>
            <a:ext cx="4343400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F07A33B-69A4-4F59-B3B9-C3C4A0901BC6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155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209550" y="2327275"/>
            <a:ext cx="21558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prstClr val="white"/>
                </a:solidFill>
                <a:latin typeface="Microsoft Sans Serif" pitchFamily="34" charset="0"/>
                <a:ea typeface="Kozuka Gothic Pro L" pitchFamily="34" charset="-128"/>
                <a:cs typeface="Microsoft Sans Serif" pitchFamily="34" charset="0"/>
              </a:rPr>
              <a:t>Place image here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56232"/>
            <a:ext cx="2136775" cy="15820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0"/>
          </p:nvPr>
        </p:nvSpPr>
        <p:spPr>
          <a:xfrm>
            <a:off x="2498280" y="1721803"/>
            <a:ext cx="6389687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8ACD2C7-4421-45EE-8B74-CF7606631C23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350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88323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5" name="Group 34"/>
          <p:cNvGrpSpPr>
            <a:grpSpLocks/>
          </p:cNvGrpSpPr>
          <p:nvPr userDrawn="1"/>
        </p:nvGrpSpPr>
        <p:grpSpPr bwMode="auto">
          <a:xfrm>
            <a:off x="-9525" y="1458913"/>
            <a:ext cx="2286000" cy="795337"/>
            <a:chOff x="1000125" y="5848350"/>
            <a:chExt cx="2286000" cy="795338"/>
          </a:xfrm>
        </p:grpSpPr>
        <p:sp>
          <p:nvSpPr>
            <p:cNvPr id="6" name="Rectangle 5"/>
            <p:cNvSpPr/>
            <p:nvPr/>
          </p:nvSpPr>
          <p:spPr bwMode="auto">
            <a:xfrm flipH="1">
              <a:off x="1000125" y="5848350"/>
              <a:ext cx="2286000" cy="795338"/>
            </a:xfrm>
            <a:prstGeom prst="rect">
              <a:avLst/>
            </a:prstGeom>
            <a:solidFill>
              <a:srgbClr val="00547E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Text Placeholder 3"/>
            <p:cNvSpPr txBox="1">
              <a:spLocks/>
            </p:cNvSpPr>
            <p:nvPr/>
          </p:nvSpPr>
          <p:spPr>
            <a:xfrm>
              <a:off x="1009650" y="5872162"/>
              <a:ext cx="2276475" cy="712789"/>
            </a:xfrm>
            <a:prstGeom prst="rect">
              <a:avLst/>
            </a:prstGeom>
          </p:spPr>
          <p:txBody>
            <a:bodyPr/>
            <a:lstStyle>
              <a:lvl1pPr marL="0" indent="0">
                <a:buNone/>
                <a:defRPr sz="170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fontAlgn="auto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en-US" sz="1800" dirty="0" smtClean="0">
                  <a:solidFill>
                    <a:prstClr val="white">
                      <a:lumMod val="95000"/>
                    </a:prstClr>
                  </a:solidFill>
                </a:rPr>
                <a:t>Product Engineering</a:t>
              </a:r>
            </a:p>
            <a:p>
              <a:pPr fontAlgn="auto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en-US" sz="1000" dirty="0" smtClean="0">
                  <a:solidFill>
                    <a:prstClr val="white">
                      <a:lumMod val="95000"/>
                    </a:prstClr>
                  </a:solidFill>
                </a:rPr>
                <a:t>(Outsourced Product Development Services)</a:t>
              </a:r>
            </a:p>
          </p:txBody>
        </p:sp>
      </p:grpSp>
      <p:grpSp>
        <p:nvGrpSpPr>
          <p:cNvPr id="8" name="Group 40"/>
          <p:cNvGrpSpPr>
            <a:grpSpLocks/>
          </p:cNvGrpSpPr>
          <p:nvPr userDrawn="1"/>
        </p:nvGrpSpPr>
        <p:grpSpPr bwMode="auto">
          <a:xfrm>
            <a:off x="4562475" y="1457325"/>
            <a:ext cx="2295525" cy="795338"/>
            <a:chOff x="4562856" y="1457325"/>
            <a:chExt cx="2295144" cy="795338"/>
          </a:xfrm>
        </p:grpSpPr>
        <p:sp>
          <p:nvSpPr>
            <p:cNvPr id="9" name="Rectangle 8"/>
            <p:cNvSpPr/>
            <p:nvPr/>
          </p:nvSpPr>
          <p:spPr bwMode="auto">
            <a:xfrm flipH="1">
              <a:off x="4572379" y="1457325"/>
              <a:ext cx="2285621" cy="795338"/>
            </a:xfrm>
            <a:prstGeom prst="rect">
              <a:avLst/>
            </a:prstGeom>
            <a:solidFill>
              <a:srgbClr val="B36005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Text Placeholder 3"/>
            <p:cNvSpPr txBox="1">
              <a:spLocks/>
            </p:cNvSpPr>
            <p:nvPr/>
          </p:nvSpPr>
          <p:spPr>
            <a:xfrm>
              <a:off x="4562856" y="1490663"/>
              <a:ext cx="1920556" cy="712787"/>
            </a:xfrm>
            <a:prstGeom prst="rect">
              <a:avLst/>
            </a:prstGeom>
          </p:spPr>
          <p:txBody>
            <a:bodyPr/>
            <a:lstStyle>
              <a:lvl1pPr marL="0" indent="0">
                <a:buNone/>
                <a:defRPr sz="170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fontAlgn="auto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en-US" sz="1800" dirty="0" smtClean="0">
                  <a:solidFill>
                    <a:prstClr val="white">
                      <a:lumMod val="95000"/>
                    </a:prstClr>
                  </a:solidFill>
                </a:rPr>
                <a:t>Value Added Services</a:t>
              </a:r>
            </a:p>
          </p:txBody>
        </p:sp>
      </p:grpSp>
      <p:grpSp>
        <p:nvGrpSpPr>
          <p:cNvPr id="11" name="Group 46"/>
          <p:cNvGrpSpPr>
            <a:grpSpLocks/>
          </p:cNvGrpSpPr>
          <p:nvPr userDrawn="1"/>
        </p:nvGrpSpPr>
        <p:grpSpPr bwMode="auto">
          <a:xfrm>
            <a:off x="6858000" y="1457325"/>
            <a:ext cx="2286000" cy="795338"/>
            <a:chOff x="6858000" y="1457325"/>
            <a:chExt cx="2286000" cy="795338"/>
          </a:xfrm>
        </p:grpSpPr>
        <p:sp>
          <p:nvSpPr>
            <p:cNvPr id="12" name="Rectangle 11"/>
            <p:cNvSpPr/>
            <p:nvPr/>
          </p:nvSpPr>
          <p:spPr bwMode="auto">
            <a:xfrm flipH="1">
              <a:off x="6858000" y="1457325"/>
              <a:ext cx="2286000" cy="795338"/>
            </a:xfrm>
            <a:prstGeom prst="rect">
              <a:avLst/>
            </a:prstGeom>
            <a:solidFill>
              <a:srgbClr val="EB7E0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Text Placeholder 3"/>
            <p:cNvSpPr txBox="1">
              <a:spLocks/>
            </p:cNvSpPr>
            <p:nvPr/>
          </p:nvSpPr>
          <p:spPr>
            <a:xfrm>
              <a:off x="6867525" y="1490663"/>
              <a:ext cx="1919288" cy="712787"/>
            </a:xfrm>
            <a:prstGeom prst="rect">
              <a:avLst/>
            </a:prstGeom>
          </p:spPr>
          <p:txBody>
            <a:bodyPr/>
            <a:lstStyle>
              <a:lvl1pPr marL="0" indent="0">
                <a:buNone/>
                <a:defRPr sz="170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fontAlgn="auto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en-US" sz="1800" dirty="0" smtClean="0">
                  <a:solidFill>
                    <a:prstClr val="white">
                      <a:lumMod val="95000"/>
                    </a:prstClr>
                  </a:solidFill>
                </a:rPr>
                <a:t>Idea Incubation Center</a:t>
              </a:r>
            </a:p>
          </p:txBody>
        </p:sp>
      </p:grpSp>
      <p:grpSp>
        <p:nvGrpSpPr>
          <p:cNvPr id="14" name="Group 51"/>
          <p:cNvGrpSpPr>
            <a:grpSpLocks/>
          </p:cNvGrpSpPr>
          <p:nvPr userDrawn="1"/>
        </p:nvGrpSpPr>
        <p:grpSpPr bwMode="auto">
          <a:xfrm>
            <a:off x="2266950" y="1457325"/>
            <a:ext cx="2305050" cy="795338"/>
            <a:chOff x="2267712" y="1457325"/>
            <a:chExt cx="2304288" cy="795338"/>
          </a:xfrm>
        </p:grpSpPr>
        <p:sp>
          <p:nvSpPr>
            <p:cNvPr id="15" name="Rectangle 14"/>
            <p:cNvSpPr/>
            <p:nvPr/>
          </p:nvSpPr>
          <p:spPr bwMode="auto">
            <a:xfrm flipH="1">
              <a:off x="2278821" y="1457325"/>
              <a:ext cx="2293179" cy="795338"/>
            </a:xfrm>
            <a:prstGeom prst="rect">
              <a:avLst/>
            </a:prstGeom>
            <a:solidFill>
              <a:srgbClr val="0075B0">
                <a:alpha val="8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Text Placeholder 3"/>
            <p:cNvSpPr txBox="1">
              <a:spLocks/>
            </p:cNvSpPr>
            <p:nvPr/>
          </p:nvSpPr>
          <p:spPr>
            <a:xfrm>
              <a:off x="2267712" y="1481138"/>
              <a:ext cx="2304288" cy="712787"/>
            </a:xfrm>
            <a:prstGeom prst="rect">
              <a:avLst/>
            </a:prstGeom>
          </p:spPr>
          <p:txBody>
            <a:bodyPr/>
            <a:lstStyle>
              <a:lvl1pPr marL="0" indent="0">
                <a:buNone/>
                <a:defRPr sz="170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 smtClean="0">
                  <a:solidFill>
                    <a:prstClr val="white">
                      <a:lumMod val="95000"/>
                    </a:prstClr>
                  </a:solidFill>
                </a:rPr>
                <a:t>Enterprise Business Solutions</a:t>
              </a:r>
            </a:p>
          </p:txBody>
        </p:sp>
      </p:grpSp>
      <p:grpSp>
        <p:nvGrpSpPr>
          <p:cNvPr id="17" name="Group 57"/>
          <p:cNvGrpSpPr>
            <a:grpSpLocks/>
          </p:cNvGrpSpPr>
          <p:nvPr userDrawn="1"/>
        </p:nvGrpSpPr>
        <p:grpSpPr bwMode="auto">
          <a:xfrm>
            <a:off x="-9525" y="2252663"/>
            <a:ext cx="2286000" cy="3723264"/>
            <a:chOff x="-9525" y="2252663"/>
            <a:chExt cx="2286000" cy="3343275"/>
          </a:xfrm>
        </p:grpSpPr>
        <p:sp>
          <p:nvSpPr>
            <p:cNvPr id="18" name="Rectangle 17"/>
            <p:cNvSpPr/>
            <p:nvPr/>
          </p:nvSpPr>
          <p:spPr bwMode="auto">
            <a:xfrm flipH="1" flipV="1">
              <a:off x="-9525" y="2252663"/>
              <a:ext cx="2286000" cy="3343275"/>
            </a:xfrm>
            <a:prstGeom prst="rect">
              <a:avLst/>
            </a:prstGeom>
            <a:solidFill>
              <a:srgbClr val="44BDFA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Text Placeholder 3"/>
            <p:cNvSpPr txBox="1">
              <a:spLocks/>
            </p:cNvSpPr>
            <p:nvPr/>
          </p:nvSpPr>
          <p:spPr>
            <a:xfrm>
              <a:off x="4915" y="2414588"/>
              <a:ext cx="2111216" cy="3024187"/>
            </a:xfrm>
            <a:prstGeom prst="rect">
              <a:avLst/>
            </a:prstGeom>
          </p:spPr>
          <p:txBody>
            <a:bodyPr/>
            <a:lstStyle>
              <a:lvl1pPr marL="119063" marR="0" indent="-119063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Software Development</a:t>
              </a: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Software </a:t>
              </a:r>
              <a:b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</a:b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Re-Engineering</a:t>
              </a: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Software Maintenance</a:t>
              </a: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QA and Testing</a:t>
              </a: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Technical Support</a:t>
              </a: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20" name="Group 61"/>
          <p:cNvGrpSpPr>
            <a:grpSpLocks/>
          </p:cNvGrpSpPr>
          <p:nvPr userDrawn="1"/>
        </p:nvGrpSpPr>
        <p:grpSpPr bwMode="auto">
          <a:xfrm>
            <a:off x="2266950" y="2252663"/>
            <a:ext cx="2305050" cy="3723264"/>
            <a:chOff x="2267712" y="2252663"/>
            <a:chExt cx="2304288" cy="3343275"/>
          </a:xfrm>
        </p:grpSpPr>
        <p:sp>
          <p:nvSpPr>
            <p:cNvPr id="21" name="Rectangle 20"/>
            <p:cNvSpPr/>
            <p:nvPr/>
          </p:nvSpPr>
          <p:spPr bwMode="auto">
            <a:xfrm flipH="1" flipV="1">
              <a:off x="2278821" y="2252663"/>
              <a:ext cx="2293179" cy="3343275"/>
            </a:xfrm>
            <a:prstGeom prst="rect">
              <a:avLst/>
            </a:prstGeom>
            <a:solidFill>
              <a:srgbClr val="69CAFB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2" name="Text Placeholder 3"/>
            <p:cNvSpPr txBox="1">
              <a:spLocks/>
            </p:cNvSpPr>
            <p:nvPr/>
          </p:nvSpPr>
          <p:spPr>
            <a:xfrm>
              <a:off x="2267712" y="2414588"/>
              <a:ext cx="2304288" cy="3024187"/>
            </a:xfrm>
            <a:prstGeom prst="rect">
              <a:avLst/>
            </a:prstGeom>
          </p:spPr>
          <p:txBody>
            <a:bodyPr/>
            <a:lstStyle>
              <a:lvl1pPr marL="119063" marR="0" indent="-119063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Application Development  and Maintenance</a:t>
              </a: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Enterprise Portals</a:t>
              </a: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SOA Services</a:t>
              </a: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MIS and Data Analytics</a:t>
              </a: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Remote Infrastructure Management</a:t>
              </a: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23" name="Group 64"/>
          <p:cNvGrpSpPr>
            <a:grpSpLocks/>
          </p:cNvGrpSpPr>
          <p:nvPr userDrawn="1"/>
        </p:nvGrpSpPr>
        <p:grpSpPr bwMode="auto">
          <a:xfrm>
            <a:off x="4572000" y="2252663"/>
            <a:ext cx="2400300" cy="3723264"/>
            <a:chOff x="4572000" y="2252663"/>
            <a:chExt cx="2400300" cy="3343275"/>
          </a:xfrm>
        </p:grpSpPr>
        <p:sp>
          <p:nvSpPr>
            <p:cNvPr id="24" name="Rectangle 23"/>
            <p:cNvSpPr/>
            <p:nvPr/>
          </p:nvSpPr>
          <p:spPr bwMode="auto">
            <a:xfrm flipH="1" flipV="1">
              <a:off x="4572000" y="2252663"/>
              <a:ext cx="2286000" cy="3343275"/>
            </a:xfrm>
            <a:prstGeom prst="rect">
              <a:avLst/>
            </a:prstGeom>
            <a:solidFill>
              <a:srgbClr val="FAB16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Text Placeholder 3"/>
            <p:cNvSpPr txBox="1">
              <a:spLocks/>
            </p:cNvSpPr>
            <p:nvPr/>
          </p:nvSpPr>
          <p:spPr>
            <a:xfrm>
              <a:off x="4572000" y="2414588"/>
              <a:ext cx="2400300" cy="3005137"/>
            </a:xfrm>
            <a:prstGeom prst="rect">
              <a:avLst/>
            </a:prstGeom>
          </p:spPr>
          <p:txBody>
            <a:bodyPr/>
            <a:lstStyle>
              <a:lvl1pPr marL="119063" marR="0" indent="-119063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ts val="0"/>
                </a:spcBef>
                <a:buClr>
                  <a:srgbClr val="F79646">
                    <a:lumMod val="50000"/>
                  </a:srgbClr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ITeS and BPO Services</a:t>
              </a:r>
            </a:p>
            <a:p>
              <a:pPr marL="0" indent="0">
                <a:spcBef>
                  <a:spcPts val="0"/>
                </a:spcBef>
                <a:buClr>
                  <a:srgbClr val="F79646">
                    <a:lumMod val="50000"/>
                  </a:srgbClr>
                </a:buClr>
                <a:buFont typeface="Arial" pitchFamily="34" charset="0"/>
                <a:buNone/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F79646">
                    <a:lumMod val="50000"/>
                  </a:srgbClr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User Interface Design </a:t>
              </a:r>
            </a:p>
            <a:p>
              <a:pPr>
                <a:buClr>
                  <a:srgbClr val="F79646">
                    <a:lumMod val="50000"/>
                  </a:srgbClr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F79646">
                    <a:lumMod val="50000"/>
                  </a:srgbClr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Documentation</a:t>
              </a:r>
            </a:p>
            <a:p>
              <a:pPr>
                <a:buFont typeface="Arial" pitchFamily="34" charset="0"/>
                <a:buNone/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26" name="Group 67"/>
          <p:cNvGrpSpPr>
            <a:grpSpLocks/>
          </p:cNvGrpSpPr>
          <p:nvPr userDrawn="1"/>
        </p:nvGrpSpPr>
        <p:grpSpPr bwMode="auto">
          <a:xfrm>
            <a:off x="6858000" y="2252663"/>
            <a:ext cx="2286000" cy="3723264"/>
            <a:chOff x="6857998" y="2252663"/>
            <a:chExt cx="2286002" cy="3343275"/>
          </a:xfrm>
        </p:grpSpPr>
        <p:sp>
          <p:nvSpPr>
            <p:cNvPr id="27" name="Rectangle 26"/>
            <p:cNvSpPr/>
            <p:nvPr/>
          </p:nvSpPr>
          <p:spPr bwMode="auto">
            <a:xfrm flipH="1" flipV="1">
              <a:off x="6857998" y="2252663"/>
              <a:ext cx="2286002" cy="3343275"/>
            </a:xfrm>
            <a:prstGeom prst="rect">
              <a:avLst/>
            </a:prstGeom>
            <a:solidFill>
              <a:srgbClr val="FDD9B1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Text Placeholder 3"/>
            <p:cNvSpPr txBox="1">
              <a:spLocks/>
            </p:cNvSpPr>
            <p:nvPr/>
          </p:nvSpPr>
          <p:spPr>
            <a:xfrm>
              <a:off x="6857998" y="2414588"/>
              <a:ext cx="2057402" cy="3024187"/>
            </a:xfrm>
            <a:prstGeom prst="rect">
              <a:avLst/>
            </a:prstGeom>
          </p:spPr>
          <p:txBody>
            <a:bodyPr/>
            <a:lstStyle>
              <a:lvl1pPr marL="119063" marR="0" indent="-119063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ts val="0"/>
                </a:spcBef>
                <a:buClr>
                  <a:srgbClr val="F79646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From an Idea to Product</a:t>
              </a:r>
            </a:p>
            <a:p>
              <a:pPr>
                <a:spcBef>
                  <a:spcPts val="0"/>
                </a:spcBef>
                <a:buClr>
                  <a:srgbClr val="F79646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F79646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Qualified Pool of Product  Architects</a:t>
              </a:r>
            </a:p>
            <a:p>
              <a:pPr>
                <a:spcBef>
                  <a:spcPts val="0"/>
                </a:spcBef>
                <a:buClr>
                  <a:srgbClr val="F79646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F79646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Scalable ODC Environment</a:t>
              </a:r>
            </a:p>
            <a:p>
              <a:pPr>
                <a:spcBef>
                  <a:spcPts val="0"/>
                </a:spcBef>
                <a:buClr>
                  <a:srgbClr val="F79646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F79646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Optimization of Limited Resources</a:t>
              </a: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D10573A-72F2-442A-A6D9-3C5A77896AF4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343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flipV="1">
            <a:off x="2286000" y="2085499"/>
            <a:ext cx="2286000" cy="3677603"/>
          </a:xfrm>
          <a:prstGeom prst="rect">
            <a:avLst/>
          </a:prstGeom>
          <a:solidFill>
            <a:srgbClr val="44BDFA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6858000" y="2085499"/>
            <a:ext cx="2286000" cy="3677603"/>
          </a:xfrm>
          <a:prstGeom prst="rect">
            <a:avLst/>
          </a:prstGeom>
          <a:solidFill>
            <a:srgbClr val="44BDFA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4572000" y="2085499"/>
            <a:ext cx="2286000" cy="3677603"/>
          </a:xfrm>
          <a:prstGeom prst="rect">
            <a:avLst/>
          </a:prstGeom>
          <a:solidFill>
            <a:srgbClr val="65C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 flipV="1">
            <a:off x="2286000" y="1457325"/>
            <a:ext cx="2286000" cy="795338"/>
          </a:xfrm>
          <a:prstGeom prst="rect">
            <a:avLst/>
          </a:prstGeom>
          <a:solidFill>
            <a:srgbClr val="00547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572000" y="1457325"/>
            <a:ext cx="2286000" cy="795338"/>
          </a:xfrm>
          <a:prstGeom prst="rect">
            <a:avLst/>
          </a:prstGeom>
          <a:solidFill>
            <a:srgbClr val="00547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 flipV="1">
            <a:off x="6858000" y="1457325"/>
            <a:ext cx="2286000" cy="795338"/>
          </a:xfrm>
          <a:prstGeom prst="rect">
            <a:avLst/>
          </a:prstGeom>
          <a:solidFill>
            <a:srgbClr val="00547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 flipH="1">
            <a:off x="0" y="1457325"/>
            <a:ext cx="2286000" cy="792163"/>
          </a:xfrm>
          <a:prstGeom prst="rect">
            <a:avLst/>
          </a:prstGeom>
          <a:solidFill>
            <a:srgbClr val="00547E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5766659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0" name="Group 47"/>
          <p:cNvGrpSpPr>
            <a:grpSpLocks/>
          </p:cNvGrpSpPr>
          <p:nvPr userDrawn="1"/>
        </p:nvGrpSpPr>
        <p:grpSpPr bwMode="auto">
          <a:xfrm>
            <a:off x="1836738" y="1608138"/>
            <a:ext cx="352425" cy="266700"/>
            <a:chOff x="1773238" y="1957388"/>
            <a:chExt cx="352425" cy="266700"/>
          </a:xfrm>
        </p:grpSpPr>
        <p:sp>
          <p:nvSpPr>
            <p:cNvPr id="21" name="Isosceles Triangle 20"/>
            <p:cNvSpPr/>
            <p:nvPr/>
          </p:nvSpPr>
          <p:spPr>
            <a:xfrm rot="5400000">
              <a:off x="1716088" y="2014538"/>
              <a:ext cx="266700" cy="152400"/>
            </a:xfrm>
            <a:prstGeom prst="triangle">
              <a:avLst/>
            </a:prstGeom>
            <a:solidFill>
              <a:srgbClr val="004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3" name="Isosceles Triangle 22"/>
            <p:cNvSpPr/>
            <p:nvPr/>
          </p:nvSpPr>
          <p:spPr>
            <a:xfrm rot="5400000">
              <a:off x="1806575" y="2014538"/>
              <a:ext cx="266700" cy="152400"/>
            </a:xfrm>
            <a:prstGeom prst="triangle">
              <a:avLst/>
            </a:prstGeom>
            <a:solidFill>
              <a:srgbClr val="004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6" name="Isosceles Triangle 25"/>
            <p:cNvSpPr/>
            <p:nvPr/>
          </p:nvSpPr>
          <p:spPr>
            <a:xfrm rot="5400000">
              <a:off x="1916113" y="2014538"/>
              <a:ext cx="266700" cy="152400"/>
            </a:xfrm>
            <a:prstGeom prst="triangle">
              <a:avLst/>
            </a:prstGeom>
            <a:solidFill>
              <a:srgbClr val="00547E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7" name="Picture Placeholder 2"/>
          <p:cNvSpPr>
            <a:spLocks noGrp="1"/>
          </p:cNvSpPr>
          <p:nvPr>
            <p:ph type="pic" idx="1"/>
          </p:nvPr>
        </p:nvSpPr>
        <p:spPr>
          <a:xfrm>
            <a:off x="3175" y="2085738"/>
            <a:ext cx="2282825" cy="36723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1"/>
          </p:nvPr>
        </p:nvSpPr>
        <p:spPr>
          <a:xfrm>
            <a:off x="2295145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62856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48856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95144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2000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0"/>
          </p:nvPr>
        </p:nvSpPr>
        <p:spPr>
          <a:xfrm>
            <a:off x="6857999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109728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93985D7-9B6C-4D50-A037-DFD3278C380B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429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2281238" y="1457325"/>
            <a:ext cx="3409950" cy="796925"/>
          </a:xfrm>
          <a:prstGeom prst="rect">
            <a:avLst/>
          </a:prstGeom>
          <a:solidFill>
            <a:srgbClr val="B3600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 flipV="1">
            <a:off x="5695950" y="1457325"/>
            <a:ext cx="3457575" cy="796925"/>
          </a:xfrm>
          <a:prstGeom prst="rect">
            <a:avLst/>
          </a:prstGeom>
          <a:solidFill>
            <a:srgbClr val="B36005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281238" y="2254250"/>
            <a:ext cx="3414712" cy="3403600"/>
          </a:xfrm>
          <a:prstGeom prst="rect">
            <a:avLst/>
          </a:prstGeom>
          <a:solidFill>
            <a:srgbClr val="FAB16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5695950" y="2254250"/>
            <a:ext cx="3457575" cy="3403600"/>
          </a:xfrm>
          <a:prstGeom prst="rect">
            <a:avLst/>
          </a:prstGeom>
          <a:solidFill>
            <a:srgbClr val="FAB16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9525" y="1457325"/>
            <a:ext cx="2286000" cy="796925"/>
          </a:xfrm>
          <a:prstGeom prst="rect">
            <a:avLst/>
          </a:prstGeom>
          <a:solidFill>
            <a:srgbClr val="B36005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6" name="Group 42"/>
          <p:cNvGrpSpPr>
            <a:grpSpLocks/>
          </p:cNvGrpSpPr>
          <p:nvPr userDrawn="1"/>
        </p:nvGrpSpPr>
        <p:grpSpPr bwMode="auto">
          <a:xfrm>
            <a:off x="1827213" y="1611313"/>
            <a:ext cx="371475" cy="266700"/>
            <a:chOff x="1104900" y="1885950"/>
            <a:chExt cx="371475" cy="266700"/>
          </a:xfrm>
        </p:grpSpPr>
        <p:sp>
          <p:nvSpPr>
            <p:cNvPr id="17" name="Isosceles Triangle 16"/>
            <p:cNvSpPr/>
            <p:nvPr userDrawn="1"/>
          </p:nvSpPr>
          <p:spPr>
            <a:xfrm rot="5400000">
              <a:off x="1047750" y="1943100"/>
              <a:ext cx="266700" cy="152400"/>
            </a:xfrm>
            <a:prstGeom prst="triangle">
              <a:avLst/>
            </a:prstGeom>
            <a:solidFill>
              <a:srgbClr val="9F5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5400000">
              <a:off x="1157287" y="1943100"/>
              <a:ext cx="266700" cy="152400"/>
            </a:xfrm>
            <a:prstGeom prst="triangle">
              <a:avLst/>
            </a:prstGeom>
            <a:solidFill>
              <a:srgbClr val="B36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5400000">
              <a:off x="1266825" y="1943100"/>
              <a:ext cx="266700" cy="152400"/>
            </a:xfrm>
            <a:prstGeom prst="triangle">
              <a:avLst/>
            </a:prstGeom>
            <a:solidFill>
              <a:srgbClr val="B36005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7" name="Picture Placeholder 2"/>
          <p:cNvSpPr>
            <a:spLocks noGrp="1"/>
          </p:cNvSpPr>
          <p:nvPr>
            <p:ph type="pic" idx="1"/>
          </p:nvPr>
        </p:nvSpPr>
        <p:spPr>
          <a:xfrm>
            <a:off x="-5790" y="2254250"/>
            <a:ext cx="2282825" cy="3338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1"/>
          </p:nvPr>
        </p:nvSpPr>
        <p:spPr>
          <a:xfrm>
            <a:off x="2295144" y="1545146"/>
            <a:ext cx="3182111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3"/>
          </p:nvPr>
        </p:nvSpPr>
        <p:spPr>
          <a:xfrm>
            <a:off x="5669280" y="1545146"/>
            <a:ext cx="3236976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95144" y="2413826"/>
            <a:ext cx="3191256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678424" y="2413826"/>
            <a:ext cx="3227832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109728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7ABE94-BD4D-4F7A-9911-74B8E3E5D584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08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Slide with Text -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900" dirty="0">
                <a:solidFill>
                  <a:srgbClr val="0075B0"/>
                </a:solidFill>
                <a:ea typeface="Kozuka Gothic Pro R" pitchFamily="34" charset="-128"/>
                <a:cs typeface="Arial" charset="0"/>
              </a:rPr>
              <a:t>www.cybage.com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5306251"/>
            <a:ext cx="7269734" cy="1423733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1752600" y="1856231"/>
            <a:ext cx="5644896" cy="3154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5756" y="6502047"/>
            <a:ext cx="493712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89CA7F7-F4C4-4DC2-8A57-21C659CD72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69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2281238" y="1457322"/>
            <a:ext cx="6862762" cy="796925"/>
          </a:xfrm>
          <a:prstGeom prst="rect">
            <a:avLst/>
          </a:prstGeom>
          <a:solidFill>
            <a:srgbClr val="B3600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281238" y="2254250"/>
            <a:ext cx="6862762" cy="3403600"/>
          </a:xfrm>
          <a:prstGeom prst="rect">
            <a:avLst/>
          </a:prstGeom>
          <a:solidFill>
            <a:srgbClr val="FAB16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9525" y="1457325"/>
            <a:ext cx="2286000" cy="796925"/>
          </a:xfrm>
          <a:prstGeom prst="rect">
            <a:avLst/>
          </a:prstGeom>
          <a:solidFill>
            <a:srgbClr val="B36005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" name="Group 42"/>
          <p:cNvGrpSpPr>
            <a:grpSpLocks/>
          </p:cNvGrpSpPr>
          <p:nvPr userDrawn="1"/>
        </p:nvGrpSpPr>
        <p:grpSpPr bwMode="auto">
          <a:xfrm>
            <a:off x="1827213" y="1611313"/>
            <a:ext cx="371475" cy="266700"/>
            <a:chOff x="1104900" y="1885950"/>
            <a:chExt cx="371475" cy="266700"/>
          </a:xfrm>
        </p:grpSpPr>
        <p:sp>
          <p:nvSpPr>
            <p:cNvPr id="17" name="Isosceles Triangle 16"/>
            <p:cNvSpPr/>
            <p:nvPr userDrawn="1"/>
          </p:nvSpPr>
          <p:spPr>
            <a:xfrm rot="5400000">
              <a:off x="1047750" y="1943100"/>
              <a:ext cx="266700" cy="152400"/>
            </a:xfrm>
            <a:prstGeom prst="triangle">
              <a:avLst/>
            </a:prstGeom>
            <a:solidFill>
              <a:srgbClr val="9F5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5400000">
              <a:off x="1157287" y="1943100"/>
              <a:ext cx="266700" cy="152400"/>
            </a:xfrm>
            <a:prstGeom prst="triangle">
              <a:avLst/>
            </a:prstGeom>
            <a:solidFill>
              <a:srgbClr val="B36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5400000">
              <a:off x="1266825" y="1943100"/>
              <a:ext cx="266700" cy="152400"/>
            </a:xfrm>
            <a:prstGeom prst="triangle">
              <a:avLst/>
            </a:prstGeom>
            <a:solidFill>
              <a:srgbClr val="B36005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7" name="Picture Placeholder 2"/>
          <p:cNvSpPr>
            <a:spLocks noGrp="1"/>
          </p:cNvSpPr>
          <p:nvPr>
            <p:ph type="pic" idx="1"/>
          </p:nvPr>
        </p:nvSpPr>
        <p:spPr>
          <a:xfrm>
            <a:off x="-5790" y="2254250"/>
            <a:ext cx="2282825" cy="3338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1"/>
          </p:nvPr>
        </p:nvSpPr>
        <p:spPr>
          <a:xfrm>
            <a:off x="2295144" y="1545146"/>
            <a:ext cx="6620256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95144" y="2413826"/>
            <a:ext cx="6620256" cy="2714228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109728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7ABE94-BD4D-4F7A-9911-74B8E3E5D584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098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 flipV="1">
            <a:off x="6843103" y="1457323"/>
            <a:ext cx="2300897" cy="796925"/>
          </a:xfrm>
          <a:prstGeom prst="rect">
            <a:avLst/>
          </a:prstGeom>
          <a:solidFill>
            <a:srgbClr val="B3600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 flipV="1">
            <a:off x="4568827" y="1457320"/>
            <a:ext cx="2273876" cy="796925"/>
          </a:xfrm>
          <a:prstGeom prst="rect">
            <a:avLst/>
          </a:prstGeom>
          <a:solidFill>
            <a:srgbClr val="B36005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2281238" y="1457325"/>
            <a:ext cx="2287567" cy="796925"/>
          </a:xfrm>
          <a:prstGeom prst="rect">
            <a:avLst/>
          </a:prstGeom>
          <a:solidFill>
            <a:srgbClr val="B3600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281238" y="2254250"/>
            <a:ext cx="2290762" cy="3403600"/>
          </a:xfrm>
          <a:prstGeom prst="rect">
            <a:avLst/>
          </a:prstGeom>
          <a:solidFill>
            <a:srgbClr val="FAB16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4568827" y="2254250"/>
            <a:ext cx="2273876" cy="3403600"/>
          </a:xfrm>
          <a:prstGeom prst="rect">
            <a:avLst/>
          </a:prstGeom>
          <a:solidFill>
            <a:srgbClr val="FAB16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9525" y="1457325"/>
            <a:ext cx="2286000" cy="796925"/>
          </a:xfrm>
          <a:prstGeom prst="rect">
            <a:avLst/>
          </a:prstGeom>
          <a:solidFill>
            <a:srgbClr val="B36005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" name="Group 42"/>
          <p:cNvGrpSpPr>
            <a:grpSpLocks/>
          </p:cNvGrpSpPr>
          <p:nvPr userDrawn="1"/>
        </p:nvGrpSpPr>
        <p:grpSpPr bwMode="auto">
          <a:xfrm>
            <a:off x="1827213" y="1611313"/>
            <a:ext cx="371475" cy="266700"/>
            <a:chOff x="1104900" y="1885950"/>
            <a:chExt cx="371475" cy="266700"/>
          </a:xfrm>
        </p:grpSpPr>
        <p:sp>
          <p:nvSpPr>
            <p:cNvPr id="17" name="Isosceles Triangle 16"/>
            <p:cNvSpPr/>
            <p:nvPr userDrawn="1"/>
          </p:nvSpPr>
          <p:spPr>
            <a:xfrm rot="5400000">
              <a:off x="1047750" y="1943100"/>
              <a:ext cx="266700" cy="152400"/>
            </a:xfrm>
            <a:prstGeom prst="triangle">
              <a:avLst/>
            </a:prstGeom>
            <a:solidFill>
              <a:srgbClr val="9F5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5400000">
              <a:off x="1157287" y="1943100"/>
              <a:ext cx="266700" cy="152400"/>
            </a:xfrm>
            <a:prstGeom prst="triangle">
              <a:avLst/>
            </a:prstGeom>
            <a:solidFill>
              <a:srgbClr val="B36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5400000">
              <a:off x="1266825" y="1943100"/>
              <a:ext cx="266700" cy="152400"/>
            </a:xfrm>
            <a:prstGeom prst="triangle">
              <a:avLst/>
            </a:prstGeom>
            <a:solidFill>
              <a:srgbClr val="B36005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7" name="Picture Placeholder 2"/>
          <p:cNvSpPr>
            <a:spLocks noGrp="1"/>
          </p:cNvSpPr>
          <p:nvPr userDrawn="1">
            <p:ph type="pic" idx="1"/>
          </p:nvPr>
        </p:nvSpPr>
        <p:spPr>
          <a:xfrm>
            <a:off x="-5790" y="2254250"/>
            <a:ext cx="2282825" cy="3338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 userDrawn="1"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 userDrawn="1">
            <p:ph type="body" sz="half" idx="11"/>
          </p:nvPr>
        </p:nvSpPr>
        <p:spPr>
          <a:xfrm>
            <a:off x="2295145" y="1545146"/>
            <a:ext cx="2276856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 userDrawn="1">
            <p:ph type="body" sz="half" idx="13"/>
          </p:nvPr>
        </p:nvSpPr>
        <p:spPr>
          <a:xfrm>
            <a:off x="4561205" y="1545146"/>
            <a:ext cx="213487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 userDrawn="1">
            <p:ph type="body" sz="half" idx="18"/>
          </p:nvPr>
        </p:nvSpPr>
        <p:spPr>
          <a:xfrm>
            <a:off x="2295144" y="2413825"/>
            <a:ext cx="2276856" cy="2129599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4" name="Text Placeholder 3"/>
          <p:cNvSpPr>
            <a:spLocks noGrp="1"/>
          </p:cNvSpPr>
          <p:nvPr userDrawn="1">
            <p:ph type="body" sz="half" idx="19"/>
          </p:nvPr>
        </p:nvSpPr>
        <p:spPr>
          <a:xfrm>
            <a:off x="4551299" y="2413825"/>
            <a:ext cx="2316226" cy="2301049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5" name="Text Placeholder 3"/>
          <p:cNvSpPr>
            <a:spLocks noGrp="1"/>
          </p:cNvSpPr>
          <p:nvPr userDrawn="1">
            <p:ph type="body" sz="half" idx="21"/>
          </p:nvPr>
        </p:nvSpPr>
        <p:spPr>
          <a:xfrm>
            <a:off x="109728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lide Number Placeholder 5"/>
          <p:cNvSpPr>
            <a:spLocks noGrp="1"/>
          </p:cNvSpPr>
          <p:nvPr userDrawn="1"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7ABE94-BD4D-4F7A-9911-74B8E3E5D584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6" name="Text Placeholder 3"/>
          <p:cNvSpPr>
            <a:spLocks noGrp="1"/>
          </p:cNvSpPr>
          <p:nvPr userDrawn="1">
            <p:ph type="body" sz="half" idx="23"/>
          </p:nvPr>
        </p:nvSpPr>
        <p:spPr>
          <a:xfrm>
            <a:off x="6850379" y="1545146"/>
            <a:ext cx="213487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 userDrawn="1">
            <p:ph type="body" sz="half" idx="24"/>
          </p:nvPr>
        </p:nvSpPr>
        <p:spPr>
          <a:xfrm>
            <a:off x="6840473" y="2413825"/>
            <a:ext cx="2316226" cy="2301049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0" name="Rectangle 29"/>
          <p:cNvSpPr/>
          <p:nvPr userDrawn="1"/>
        </p:nvSpPr>
        <p:spPr>
          <a:xfrm flipV="1">
            <a:off x="6847114" y="2254250"/>
            <a:ext cx="2296886" cy="3403600"/>
          </a:xfrm>
          <a:prstGeom prst="rect">
            <a:avLst/>
          </a:prstGeom>
          <a:solidFill>
            <a:srgbClr val="FAB16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251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2281238" y="1457325"/>
            <a:ext cx="3409950" cy="796925"/>
          </a:xfrm>
          <a:prstGeom prst="rect">
            <a:avLst/>
          </a:prstGeom>
          <a:solidFill>
            <a:srgbClr val="0075B0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 flipV="1">
            <a:off x="5695950" y="1457325"/>
            <a:ext cx="3457575" cy="796925"/>
          </a:xfrm>
          <a:prstGeom prst="rect">
            <a:avLst/>
          </a:prstGeom>
          <a:solidFill>
            <a:srgbClr val="0075B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281238" y="2254250"/>
            <a:ext cx="3414712" cy="3403600"/>
          </a:xfrm>
          <a:prstGeom prst="rect">
            <a:avLst/>
          </a:prstGeom>
          <a:solidFill>
            <a:srgbClr val="69CA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5695950" y="2254250"/>
            <a:ext cx="3457575" cy="3403600"/>
          </a:xfrm>
          <a:prstGeom prst="rect">
            <a:avLst/>
          </a:prstGeom>
          <a:solidFill>
            <a:srgbClr val="69CAFB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9525" y="1457325"/>
            <a:ext cx="2286000" cy="796925"/>
          </a:xfrm>
          <a:prstGeom prst="rect">
            <a:avLst/>
          </a:prstGeom>
          <a:solidFill>
            <a:srgbClr val="0075B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6" name="Group 26"/>
          <p:cNvGrpSpPr>
            <a:grpSpLocks/>
          </p:cNvGrpSpPr>
          <p:nvPr userDrawn="1"/>
        </p:nvGrpSpPr>
        <p:grpSpPr bwMode="auto">
          <a:xfrm>
            <a:off x="1825625" y="1604963"/>
            <a:ext cx="352425" cy="266700"/>
            <a:chOff x="1190625" y="1876425"/>
            <a:chExt cx="352425" cy="266700"/>
          </a:xfrm>
        </p:grpSpPr>
        <p:sp>
          <p:nvSpPr>
            <p:cNvPr id="17" name="Isosceles Triangle 16"/>
            <p:cNvSpPr/>
            <p:nvPr/>
          </p:nvSpPr>
          <p:spPr>
            <a:xfrm rot="5400000">
              <a:off x="1133475" y="1933575"/>
              <a:ext cx="266700" cy="152400"/>
            </a:xfrm>
            <a:prstGeom prst="triangle">
              <a:avLst/>
            </a:prstGeom>
            <a:solidFill>
              <a:srgbClr val="006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1233488" y="1933575"/>
              <a:ext cx="266700" cy="152400"/>
            </a:xfrm>
            <a:prstGeom prst="triangle">
              <a:avLst/>
            </a:prstGeom>
            <a:solidFill>
              <a:srgbClr val="0075B0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1333500" y="1933575"/>
              <a:ext cx="266700" cy="152400"/>
            </a:xfrm>
            <a:prstGeom prst="triangle">
              <a:avLst/>
            </a:prstGeom>
            <a:solidFill>
              <a:srgbClr val="0075B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7" name="Picture Placeholder 2"/>
          <p:cNvSpPr>
            <a:spLocks noGrp="1"/>
          </p:cNvSpPr>
          <p:nvPr>
            <p:ph type="pic" idx="1"/>
          </p:nvPr>
        </p:nvSpPr>
        <p:spPr>
          <a:xfrm>
            <a:off x="-5790" y="2254250"/>
            <a:ext cx="2282825" cy="3338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1"/>
          </p:nvPr>
        </p:nvSpPr>
        <p:spPr>
          <a:xfrm>
            <a:off x="2295144" y="1545146"/>
            <a:ext cx="3182111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3"/>
          </p:nvPr>
        </p:nvSpPr>
        <p:spPr>
          <a:xfrm>
            <a:off x="5669280" y="1545146"/>
            <a:ext cx="3236976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95144" y="2413826"/>
            <a:ext cx="3191256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678424" y="2413826"/>
            <a:ext cx="3227832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109728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3A04E20-3594-43C5-80A7-0C1B0EF24138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008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5600700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6350" y="1457325"/>
            <a:ext cx="9144000" cy="796925"/>
          </a:xfrm>
          <a:prstGeom prst="rect">
            <a:avLst/>
          </a:prstGeom>
          <a:solidFill>
            <a:srgbClr val="EB7B0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9" name="Group 22"/>
          <p:cNvGrpSpPr>
            <a:grpSpLocks/>
          </p:cNvGrpSpPr>
          <p:nvPr userDrawn="1"/>
        </p:nvGrpSpPr>
        <p:grpSpPr bwMode="auto">
          <a:xfrm>
            <a:off x="914400" y="1871663"/>
            <a:ext cx="352425" cy="266700"/>
            <a:chOff x="914400" y="1871663"/>
            <a:chExt cx="352425" cy="266700"/>
          </a:xfrm>
        </p:grpSpPr>
        <p:sp>
          <p:nvSpPr>
            <p:cNvPr id="10" name="Isosceles Triangle 9"/>
            <p:cNvSpPr/>
            <p:nvPr/>
          </p:nvSpPr>
          <p:spPr>
            <a:xfrm rot="5400000">
              <a:off x="857250" y="1928813"/>
              <a:ext cx="266700" cy="152400"/>
            </a:xfrm>
            <a:prstGeom prst="triangle">
              <a:avLst/>
            </a:prstGeom>
            <a:solidFill>
              <a:srgbClr val="CF7007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Isosceles Triangle 10"/>
            <p:cNvSpPr/>
            <p:nvPr/>
          </p:nvSpPr>
          <p:spPr>
            <a:xfrm rot="5400000">
              <a:off x="957263" y="1928813"/>
              <a:ext cx="266700" cy="152400"/>
            </a:xfrm>
            <a:prstGeom prst="triangle">
              <a:avLst/>
            </a:prstGeom>
            <a:solidFill>
              <a:srgbClr val="D7740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5400000">
              <a:off x="1057275" y="1928813"/>
              <a:ext cx="266700" cy="152400"/>
            </a:xfrm>
            <a:prstGeom prst="triangle">
              <a:avLst/>
            </a:prstGeom>
            <a:solidFill>
              <a:srgbClr val="EB7E07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Rectangle 12"/>
          <p:cNvSpPr/>
          <p:nvPr userDrawn="1"/>
        </p:nvSpPr>
        <p:spPr>
          <a:xfrm flipV="1">
            <a:off x="2270125" y="2254250"/>
            <a:ext cx="6873875" cy="3403600"/>
          </a:xfrm>
          <a:prstGeom prst="rect">
            <a:avLst/>
          </a:prstGeom>
          <a:solidFill>
            <a:srgbClr val="FAB1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7" name="Picture Placeholder 2"/>
          <p:cNvSpPr>
            <a:spLocks noGrp="1"/>
          </p:cNvSpPr>
          <p:nvPr>
            <p:ph type="pic" idx="1"/>
          </p:nvPr>
        </p:nvSpPr>
        <p:spPr>
          <a:xfrm>
            <a:off x="0" y="2259106"/>
            <a:ext cx="2282825" cy="334102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95144" y="2413826"/>
            <a:ext cx="3191256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109728" y="1545146"/>
            <a:ext cx="1920240" cy="642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6E9C9C-412F-4BFD-9C14-EA60036D878B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973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2286000" y="2259013"/>
            <a:ext cx="6858000" cy="3341687"/>
          </a:xfrm>
          <a:prstGeom prst="rect">
            <a:avLst/>
          </a:prstGeom>
          <a:solidFill>
            <a:srgbClr val="65C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6350" y="1457325"/>
            <a:ext cx="9144000" cy="7969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0" y="2259106"/>
            <a:ext cx="2282825" cy="33375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95144" y="2413826"/>
            <a:ext cx="3191256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109728" y="1545146"/>
            <a:ext cx="1920240" cy="642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ED33EE6-7C57-4458-AD0E-18CB9D07BEA4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75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652963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20825" y="4652963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58112" y="5088256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FD8EFA2-D5C0-49BB-92A1-10F9860307CA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04775"/>
            <a:ext cx="1600447" cy="45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47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 noChangeArrowheads="1"/>
          </p:cNvPicPr>
          <p:nvPr userDrawn="1"/>
        </p:nvPicPr>
        <p:blipFill>
          <a:blip r:embed="rId2">
            <a:lum bright="2000" contrast="-10000"/>
          </a:blip>
          <a:stretch>
            <a:fillRect/>
          </a:stretch>
        </p:blipFill>
        <p:spPr bwMode="auto">
          <a:xfrm>
            <a:off x="0" y="695325"/>
            <a:ext cx="9142413" cy="616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0" y="4652963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20825" y="4652963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58112" y="5088256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prstClr val="black"/>
                </a:solidFill>
                <a:latin typeface="Kozuka Gothic Pro M" pitchFamily="34" charset="-128"/>
              </a:rPr>
              <a:t>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Copyright © </a:t>
            </a:r>
            <a:r>
              <a:rPr lang="en-US" sz="6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2012 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Cybage Software Pvt. Ltd. All Rights Reserved. Cybage Confidential.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04775"/>
            <a:ext cx="1600447" cy="45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34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75B0"/>
                </a:solidFill>
                <a:latin typeface="Arial" pitchFamily="34" charset="0"/>
                <a:ea typeface="Kozuka Gothic Pro R" pitchFamily="34" charset="-128"/>
                <a:cs typeface="Arial" pitchFamily="34" charset="0"/>
              </a:rPr>
              <a:t>www.cybage.com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5B91157-3A67-4D69-92D0-E45F7027771D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51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75B0"/>
                </a:solidFill>
                <a:latin typeface="Arial" pitchFamily="34" charset="0"/>
                <a:ea typeface="Kozuka Gothic Pro R" pitchFamily="34" charset="-128"/>
                <a:cs typeface="Arial" pitchFamily="34" charset="0"/>
              </a:rPr>
              <a:t>www.cybage.com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1B71C40-8AE5-44C1-A7F2-C4A4C2202973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56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act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489" y="275091"/>
            <a:ext cx="8229023" cy="1142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sz="1000" dirty="0" err="1" smtClean="0"/>
              <a:t>FactFile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"/>
          <a:stretch/>
        </p:blipFill>
        <p:spPr>
          <a:xfrm>
            <a:off x="1" y="565569"/>
            <a:ext cx="9143999" cy="629243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" y="565570"/>
            <a:ext cx="9144000" cy="629243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75000"/>
                </a:schemeClr>
              </a:gs>
              <a:gs pos="49000">
                <a:schemeClr val="bg1">
                  <a:lumMod val="100000"/>
                  <a:alpha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3"/>
          <p:cNvSpPr txBox="1">
            <a:spLocks noGrp="1"/>
          </p:cNvSpPr>
          <p:nvPr userDrawn="1"/>
        </p:nvSpPr>
        <p:spPr bwMode="auto">
          <a:xfrm>
            <a:off x="176866" y="6505753"/>
            <a:ext cx="4156364" cy="221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777777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Copyright © </a:t>
            </a:r>
            <a:r>
              <a:rPr lang="en-US" sz="600" dirty="0" smtClean="0">
                <a:solidFill>
                  <a:srgbClr val="777777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2016 </a:t>
            </a:r>
            <a:r>
              <a:rPr lang="en-US" sz="600" dirty="0">
                <a:solidFill>
                  <a:srgbClr val="777777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Cybage Software Pvt. Ltd. All Rights Reserved. Cybage Confidential.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565568"/>
            <a:ext cx="9144001" cy="354577"/>
          </a:xfrm>
          <a:prstGeom prst="rect">
            <a:avLst/>
          </a:prstGeom>
          <a:solidFill>
            <a:srgbClr val="435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02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Text -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900" dirty="0">
                <a:solidFill>
                  <a:srgbClr val="0075B0"/>
                </a:solidFill>
                <a:ea typeface="Kozuka Gothic Pro R" pitchFamily="34" charset="-128"/>
                <a:cs typeface="Arial" charset="0"/>
              </a:rPr>
              <a:t>www.cybage.com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56231"/>
            <a:ext cx="4260850" cy="3154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00" y="1758379"/>
            <a:ext cx="4343400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756" y="6502047"/>
            <a:ext cx="493712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1EA9D3A-9DF0-413E-93DD-8C0E48055F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9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1721803"/>
            <a:ext cx="7269734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63000" y="6629400"/>
            <a:ext cx="381000" cy="228600"/>
          </a:xfrm>
        </p:spPr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770105C-75BA-4D3C-9737-FF2454E923E6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221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Text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900" dirty="0">
                <a:solidFill>
                  <a:srgbClr val="0075B0"/>
                </a:solidFill>
                <a:ea typeface="Kozuka Gothic Pro R" pitchFamily="34" charset="-128"/>
                <a:cs typeface="Arial" charset="0"/>
              </a:rPr>
              <a:t>www.cybage.com</a:t>
            </a: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209550" y="2327275"/>
            <a:ext cx="21558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icrosoft Sans Serif" pitchFamily="34" charset="0"/>
                <a:ea typeface="Kozuka Gothic Pro L" pitchFamily="34" charset="-128"/>
                <a:cs typeface="Microsoft Sans Serif" pitchFamily="34" charset="0"/>
              </a:rPr>
              <a:t>Place image here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56232"/>
            <a:ext cx="2136775" cy="15820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0"/>
          </p:nvPr>
        </p:nvSpPr>
        <p:spPr>
          <a:xfrm>
            <a:off x="2498280" y="1721803"/>
            <a:ext cx="6389687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5756" y="6502047"/>
            <a:ext cx="493712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2D103BA-A63D-434B-BBAA-F783C63294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0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4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 flipH="1">
            <a:off x="-9525" y="1457325"/>
            <a:ext cx="2286000" cy="795338"/>
          </a:xfrm>
          <a:prstGeom prst="rect">
            <a:avLst/>
          </a:prstGeom>
          <a:solidFill>
            <a:srgbClr val="00547E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 flipH="1">
            <a:off x="4572000" y="1457325"/>
            <a:ext cx="2286000" cy="795338"/>
          </a:xfrm>
          <a:prstGeom prst="rect">
            <a:avLst/>
          </a:prstGeom>
          <a:solidFill>
            <a:srgbClr val="B36005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 bwMode="auto">
          <a:xfrm flipH="1">
            <a:off x="6858000" y="1457325"/>
            <a:ext cx="2286000" cy="795338"/>
          </a:xfrm>
          <a:prstGeom prst="rect">
            <a:avLst/>
          </a:prstGeom>
          <a:solidFill>
            <a:srgbClr val="EB7E0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 bwMode="auto">
          <a:xfrm flipH="1">
            <a:off x="2278063" y="1457325"/>
            <a:ext cx="2293937" cy="795338"/>
          </a:xfrm>
          <a:prstGeom prst="rect">
            <a:avLst/>
          </a:prstGeom>
          <a:solidFill>
            <a:srgbClr val="0075B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Rectangle 14"/>
          <p:cNvSpPr/>
          <p:nvPr/>
        </p:nvSpPr>
        <p:spPr bwMode="auto">
          <a:xfrm flipH="1" flipV="1">
            <a:off x="2278063" y="2252663"/>
            <a:ext cx="2293937" cy="3343275"/>
          </a:xfrm>
          <a:prstGeom prst="rect">
            <a:avLst/>
          </a:prstGeom>
          <a:solidFill>
            <a:srgbClr val="69CAFB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 bwMode="auto">
          <a:xfrm flipH="1" flipV="1">
            <a:off x="4572000" y="2252663"/>
            <a:ext cx="2286000" cy="3343275"/>
          </a:xfrm>
          <a:prstGeom prst="rect">
            <a:avLst/>
          </a:prstGeom>
          <a:solidFill>
            <a:srgbClr val="FAB16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Rectangle 17"/>
          <p:cNvSpPr/>
          <p:nvPr/>
        </p:nvSpPr>
        <p:spPr bwMode="auto">
          <a:xfrm flipH="1" flipV="1">
            <a:off x="-9525" y="2252663"/>
            <a:ext cx="2286000" cy="3343275"/>
          </a:xfrm>
          <a:prstGeom prst="rect">
            <a:avLst/>
          </a:prstGeom>
          <a:solidFill>
            <a:srgbClr val="44BDFA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auto">
          <a:xfrm flipH="1" flipV="1">
            <a:off x="6858000" y="2252663"/>
            <a:ext cx="2286000" cy="3343275"/>
          </a:xfrm>
          <a:prstGeom prst="rect">
            <a:avLst/>
          </a:prstGeom>
          <a:solidFill>
            <a:srgbClr val="FDD9B1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900" dirty="0">
                <a:solidFill>
                  <a:srgbClr val="0075B0"/>
                </a:solidFill>
                <a:ea typeface="Kozuka Gothic Pro R" pitchFamily="34" charset="-128"/>
                <a:cs typeface="Arial" charset="0"/>
              </a:rPr>
              <a:t>www.cybage.com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017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1"/>
          </p:nvPr>
        </p:nvSpPr>
        <p:spPr>
          <a:xfrm>
            <a:off x="2267713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62856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700" kern="1200" dirty="0" smtClean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48856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700" kern="1200" dirty="0" smtClean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7"/>
          </p:nvPr>
        </p:nvSpPr>
        <p:spPr>
          <a:xfrm>
            <a:off x="128017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0">
              <a:buNone/>
              <a:defRPr sz="1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6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8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67712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0">
              <a:buNone/>
              <a:defRPr sz="1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6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8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2000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0">
              <a:buNone/>
              <a:defRPr sz="1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6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8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0"/>
          </p:nvPr>
        </p:nvSpPr>
        <p:spPr>
          <a:xfrm>
            <a:off x="6857999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0">
              <a:buNone/>
              <a:defRPr sz="1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6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8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5756" y="6502047"/>
            <a:ext cx="493712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2CAF88E-6F27-44C8-9EA2-48A00F8046E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flipV="1">
            <a:off x="2286000" y="2252663"/>
            <a:ext cx="2286000" cy="3343275"/>
          </a:xfrm>
          <a:prstGeom prst="rect">
            <a:avLst/>
          </a:prstGeom>
          <a:solidFill>
            <a:srgbClr val="44BDFA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flipV="1">
            <a:off x="6858000" y="2252663"/>
            <a:ext cx="2286000" cy="3343275"/>
          </a:xfrm>
          <a:prstGeom prst="rect">
            <a:avLst/>
          </a:prstGeom>
          <a:solidFill>
            <a:srgbClr val="44BDFA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 flipV="1">
            <a:off x="4572000" y="2252663"/>
            <a:ext cx="2286000" cy="3343275"/>
          </a:xfrm>
          <a:prstGeom prst="rect">
            <a:avLst/>
          </a:prstGeom>
          <a:solidFill>
            <a:srgbClr val="65C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 flipV="1">
            <a:off x="2286000" y="1457325"/>
            <a:ext cx="2286000" cy="795338"/>
          </a:xfrm>
          <a:prstGeom prst="rect">
            <a:avLst/>
          </a:prstGeom>
          <a:solidFill>
            <a:srgbClr val="00547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572000" y="1457325"/>
            <a:ext cx="2286000" cy="795338"/>
          </a:xfrm>
          <a:prstGeom prst="rect">
            <a:avLst/>
          </a:prstGeom>
          <a:solidFill>
            <a:srgbClr val="00547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 flipV="1">
            <a:off x="6858000" y="1457325"/>
            <a:ext cx="2286000" cy="795338"/>
          </a:xfrm>
          <a:prstGeom prst="rect">
            <a:avLst/>
          </a:prstGeom>
          <a:solidFill>
            <a:srgbClr val="00547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 flipH="1">
            <a:off x="0" y="1457325"/>
            <a:ext cx="2286000" cy="792163"/>
          </a:xfrm>
          <a:prstGeom prst="rect">
            <a:avLst/>
          </a:prstGeom>
          <a:solidFill>
            <a:srgbClr val="00547E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20" name="Group 47"/>
          <p:cNvGrpSpPr>
            <a:grpSpLocks/>
          </p:cNvGrpSpPr>
          <p:nvPr userDrawn="1"/>
        </p:nvGrpSpPr>
        <p:grpSpPr bwMode="auto">
          <a:xfrm>
            <a:off x="1836738" y="1608138"/>
            <a:ext cx="352425" cy="266700"/>
            <a:chOff x="1773238" y="1957388"/>
            <a:chExt cx="352425" cy="266700"/>
          </a:xfrm>
        </p:grpSpPr>
        <p:sp>
          <p:nvSpPr>
            <p:cNvPr id="21" name="Isosceles Triangle 20"/>
            <p:cNvSpPr/>
            <p:nvPr/>
          </p:nvSpPr>
          <p:spPr>
            <a:xfrm rot="5400000">
              <a:off x="1716088" y="2014538"/>
              <a:ext cx="266700" cy="152400"/>
            </a:xfrm>
            <a:prstGeom prst="triangle">
              <a:avLst/>
            </a:prstGeom>
            <a:solidFill>
              <a:srgbClr val="004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3" name="Isosceles Triangle 22"/>
            <p:cNvSpPr/>
            <p:nvPr/>
          </p:nvSpPr>
          <p:spPr>
            <a:xfrm rot="5400000">
              <a:off x="1806575" y="2014538"/>
              <a:ext cx="266700" cy="152400"/>
            </a:xfrm>
            <a:prstGeom prst="triangle">
              <a:avLst/>
            </a:prstGeom>
            <a:solidFill>
              <a:srgbClr val="004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6" name="Isosceles Triangle 25"/>
            <p:cNvSpPr/>
            <p:nvPr/>
          </p:nvSpPr>
          <p:spPr>
            <a:xfrm rot="5400000">
              <a:off x="1916113" y="2014538"/>
              <a:ext cx="266700" cy="152400"/>
            </a:xfrm>
            <a:prstGeom prst="triangle">
              <a:avLst/>
            </a:prstGeom>
            <a:solidFill>
              <a:srgbClr val="00547E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7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900" dirty="0">
                <a:solidFill>
                  <a:srgbClr val="0075B0"/>
                </a:solidFill>
                <a:ea typeface="Kozuka Gothic Pro R" pitchFamily="34" charset="-128"/>
                <a:cs typeface="Arial" charset="0"/>
              </a:rPr>
              <a:t>www.cybage.com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idx="1"/>
          </p:nvPr>
        </p:nvSpPr>
        <p:spPr>
          <a:xfrm>
            <a:off x="3175" y="2252663"/>
            <a:ext cx="2282825" cy="3338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1"/>
          </p:nvPr>
        </p:nvSpPr>
        <p:spPr>
          <a:xfrm>
            <a:off x="2295145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700" kern="1200" dirty="0" smtClean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62856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700" kern="1200" dirty="0" smtClean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48856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700" kern="1200" dirty="0" smtClean="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95144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0">
              <a:buNone/>
              <a:defRPr sz="1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6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8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2000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0">
              <a:buNone/>
              <a:defRPr sz="1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6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8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0"/>
          </p:nvPr>
        </p:nvSpPr>
        <p:spPr>
          <a:xfrm>
            <a:off x="6857999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0">
              <a:buNone/>
              <a:defRPr sz="1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6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8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109728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Slide Number Placeholder 5"/>
          <p:cNvSpPr>
            <a:spLocks noGrp="1"/>
          </p:cNvSpPr>
          <p:nvPr>
            <p:ph type="sldNum" sz="quarter" idx="22"/>
          </p:nvPr>
        </p:nvSpPr>
        <p:spPr>
          <a:xfrm>
            <a:off x="5756" y="6502047"/>
            <a:ext cx="493712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C0BA471-DB2D-4668-BC07-75978C8F4B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56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2286000" y="1457325"/>
            <a:ext cx="3400425" cy="796925"/>
          </a:xfrm>
          <a:prstGeom prst="rect">
            <a:avLst/>
          </a:prstGeom>
          <a:solidFill>
            <a:srgbClr val="B3600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 flipV="1">
            <a:off x="5686425" y="1457325"/>
            <a:ext cx="3457575" cy="796925"/>
          </a:xfrm>
          <a:prstGeom prst="rect">
            <a:avLst/>
          </a:prstGeom>
          <a:solidFill>
            <a:srgbClr val="B36005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271713" y="2254250"/>
            <a:ext cx="3414712" cy="3403600"/>
          </a:xfrm>
          <a:prstGeom prst="rect">
            <a:avLst/>
          </a:prstGeom>
          <a:solidFill>
            <a:srgbClr val="FAB16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flipV="1">
            <a:off x="5686425" y="2254250"/>
            <a:ext cx="3457575" cy="3403600"/>
          </a:xfrm>
          <a:prstGeom prst="rect">
            <a:avLst/>
          </a:prstGeom>
          <a:solidFill>
            <a:srgbClr val="FAB16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1457325"/>
            <a:ext cx="2286000" cy="796925"/>
          </a:xfrm>
          <a:prstGeom prst="rect">
            <a:avLst/>
          </a:prstGeom>
          <a:solidFill>
            <a:srgbClr val="B36005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16" name="Group 42"/>
          <p:cNvGrpSpPr>
            <a:grpSpLocks/>
          </p:cNvGrpSpPr>
          <p:nvPr userDrawn="1"/>
        </p:nvGrpSpPr>
        <p:grpSpPr bwMode="auto">
          <a:xfrm>
            <a:off x="1827213" y="1611313"/>
            <a:ext cx="371475" cy="266700"/>
            <a:chOff x="1104900" y="1885950"/>
            <a:chExt cx="371475" cy="266700"/>
          </a:xfrm>
        </p:grpSpPr>
        <p:sp>
          <p:nvSpPr>
            <p:cNvPr id="17" name="Isosceles Triangle 16"/>
            <p:cNvSpPr/>
            <p:nvPr userDrawn="1"/>
          </p:nvSpPr>
          <p:spPr>
            <a:xfrm rot="5400000">
              <a:off x="1047750" y="1943100"/>
              <a:ext cx="266700" cy="152400"/>
            </a:xfrm>
            <a:prstGeom prst="triangle">
              <a:avLst/>
            </a:prstGeom>
            <a:solidFill>
              <a:srgbClr val="9F5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5400000">
              <a:off x="1157287" y="1943100"/>
              <a:ext cx="266700" cy="152400"/>
            </a:xfrm>
            <a:prstGeom prst="triangle">
              <a:avLst/>
            </a:prstGeom>
            <a:solidFill>
              <a:srgbClr val="B36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5400000">
              <a:off x="1266825" y="1943100"/>
              <a:ext cx="266700" cy="152400"/>
            </a:xfrm>
            <a:prstGeom prst="triangle">
              <a:avLst/>
            </a:prstGeom>
            <a:solidFill>
              <a:srgbClr val="B36005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900" dirty="0">
                <a:solidFill>
                  <a:srgbClr val="0075B0"/>
                </a:solidFill>
                <a:ea typeface="Kozuka Gothic Pro R" pitchFamily="34" charset="-128"/>
                <a:cs typeface="Arial" charset="0"/>
              </a:rPr>
              <a:t>www.cybage.com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idx="1"/>
          </p:nvPr>
        </p:nvSpPr>
        <p:spPr>
          <a:xfrm>
            <a:off x="3175" y="2252663"/>
            <a:ext cx="2282825" cy="3338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1"/>
          </p:nvPr>
        </p:nvSpPr>
        <p:spPr>
          <a:xfrm>
            <a:off x="2295144" y="1545146"/>
            <a:ext cx="3182111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3"/>
          </p:nvPr>
        </p:nvSpPr>
        <p:spPr>
          <a:xfrm>
            <a:off x="5669280" y="1545146"/>
            <a:ext cx="3236976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95144" y="2413826"/>
            <a:ext cx="3191256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0">
              <a:buNone/>
              <a:defRPr sz="1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6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8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678424" y="2413826"/>
            <a:ext cx="3227832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14400" indent="0">
              <a:buNone/>
              <a:defRPr sz="1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3716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828800" indent="0">
              <a:buNone/>
              <a:defRPr sz="9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109728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22"/>
          </p:nvPr>
        </p:nvSpPr>
        <p:spPr>
          <a:xfrm>
            <a:off x="5756" y="6502047"/>
            <a:ext cx="493712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C441B02-83F8-43C4-8D46-D305778B38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0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652963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520825" y="4652963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58112" y="5088256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5756" y="6502047"/>
            <a:ext cx="493712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E9D2AD7-9239-4C1F-A575-95B5CC0AD3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" y="120087"/>
            <a:ext cx="1546985" cy="4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7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 userDrawn="1"/>
        </p:nvPicPr>
        <p:blipFill>
          <a:blip r:embed="rId2">
            <a:lum bright="2000" contras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"/>
          <a:stretch>
            <a:fillRect/>
          </a:stretch>
        </p:blipFill>
        <p:spPr bwMode="auto">
          <a:xfrm>
            <a:off x="0" y="695325"/>
            <a:ext cx="9142413" cy="616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 smtClean="0">
                <a:latin typeface="Kozuka Gothic Pro M" pitchFamily="34" charset="-128"/>
              </a:rPr>
              <a:t> 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Copyright © 2016. Cybage Software Pvt. Ltd. All Rights Reserved. Cybage Confidential.</a:t>
            </a:r>
            <a:endParaRPr lang="en-US" sz="650" dirty="0">
              <a:solidFill>
                <a:schemeClr val="tx1">
                  <a:lumMod val="85000"/>
                  <a:lumOff val="1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4587875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520825" y="4587875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5012158"/>
            <a:ext cx="7257288" cy="5666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941763" algn="l"/>
              </a:tabLst>
              <a:defRPr lang="en-US" sz="3200" kern="1200" baseline="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" y="120087"/>
            <a:ext cx="1546985" cy="4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38DF90-BF11-4759-9333-3C354EA23179}" type="datetimeFigureOut">
              <a:rPr lang="en-US" smtClean="0"/>
              <a:t>03-Apr-17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35F5BD-47B7-48F0-9680-C65886AF9B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104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- Option 1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iStock_000005255967_WBack_0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t="21" b="7971"/>
          <a:stretch>
            <a:fillRect/>
          </a:stretch>
        </p:blipFill>
        <p:spPr bwMode="auto">
          <a:xfrm>
            <a:off x="0" y="690563"/>
            <a:ext cx="9144000" cy="616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 smtClean="0">
                <a:latin typeface="Kozuka Gothic Pro M" pitchFamily="34" charset="-128"/>
              </a:rPr>
              <a:t> 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Copyright © 2016. Cybage Software Pvt. Ltd. All Rights Reserved. Cybage Confidential.</a:t>
            </a:r>
            <a:endParaRPr lang="en-US" sz="650" dirty="0">
              <a:solidFill>
                <a:schemeClr val="tx1">
                  <a:lumMod val="85000"/>
                  <a:lumOff val="1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257288" cy="5666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941763" algn="l"/>
              </a:tabLst>
              <a:defRPr lang="en-US" sz="3200" kern="1200" baseline="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5756" y="6502047"/>
            <a:ext cx="493712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E024804-5FE4-43EB-A3DC-CE9465AC98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" y="120087"/>
            <a:ext cx="1546985" cy="4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0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12A78CE-7E2F-4B5C-940F-71F65420D21C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47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iStock_000005255967_WBack_03.jpg"/>
          <p:cNvPicPr>
            <a:picLocks noChangeAspect="1"/>
          </p:cNvPicPr>
          <p:nvPr userDrawn="1"/>
        </p:nvPicPr>
        <p:blipFill>
          <a:blip r:embed="rId2"/>
          <a:srcRect r="4"/>
          <a:stretch>
            <a:fillRect/>
          </a:stretch>
        </p:blipFill>
        <p:spPr bwMode="auto">
          <a:xfrm>
            <a:off x="0" y="690563"/>
            <a:ext cx="9144000" cy="616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 smtClean="0">
                <a:latin typeface="Kozuka Gothic Pro M" pitchFamily="34" charset="-128"/>
              </a:rPr>
              <a:t> 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Copyright © 2016. Cybage Software Pvt. Ltd. All Rights Reserved. Cybage Confidential.</a:t>
            </a:r>
            <a:endParaRPr lang="en-US" sz="650" dirty="0">
              <a:solidFill>
                <a:schemeClr val="tx1">
                  <a:lumMod val="85000"/>
                  <a:lumOff val="1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tabLst>
                <a:tab pos="3941763" algn="l"/>
              </a:tabLst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ED4FD61-3630-43C0-9064-4212E978589F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97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2673351"/>
            <a:ext cx="9144000" cy="1327150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96112" y="3059787"/>
            <a:ext cx="7257288" cy="566610"/>
          </a:xfrm>
          <a:prstGeom prst="rect">
            <a:avLst/>
          </a:prstGeom>
        </p:spPr>
        <p:txBody>
          <a:bodyPr/>
          <a:lstStyle>
            <a:lvl1pPr algn="ctr">
              <a:defRPr sz="320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18FE941-9911-4D6C-9A25-EB86B7640D84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4000501"/>
            <a:ext cx="9144000" cy="85724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0562"/>
            <a:ext cx="9151346" cy="61674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999953-0A0C-44B9-BA34-A2EF248FEBFE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35877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20825" y="35877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58112" y="4012287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 smtClean="0">
                <a:latin typeface="Kozuka Gothic Pro M" pitchFamily="34" charset="-128"/>
              </a:rPr>
              <a:t> 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Copyright © 2016. Cybage Software Pvt. Ltd. All Rights Reserved. Cybage Confidential.</a:t>
            </a:r>
            <a:endParaRPr lang="en-US" sz="650" dirty="0">
              <a:solidFill>
                <a:schemeClr val="tx1">
                  <a:lumMod val="85000"/>
                  <a:lumOff val="1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92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 noChangeArrowheads="1"/>
          </p:cNvPicPr>
          <p:nvPr userDrawn="1"/>
        </p:nvPicPr>
        <p:blipFill>
          <a:blip r:embed="rId2">
            <a:lum bright="-4000"/>
          </a:blip>
          <a:srcRect l="16829" t="5225" b="14674"/>
          <a:stretch>
            <a:fillRect/>
          </a:stretch>
        </p:blipFill>
        <p:spPr bwMode="auto">
          <a:xfrm>
            <a:off x="0" y="687388"/>
            <a:ext cx="9144000" cy="617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 smtClean="0">
                <a:latin typeface="Kozuka Gothic Pro M" pitchFamily="34" charset="-128"/>
              </a:rPr>
              <a:t> 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Copyright © 2016. Cybage Software Pvt. Ltd. All Rights Reserved. Cybage Confidential.</a:t>
            </a:r>
            <a:endParaRPr lang="en-US" sz="650" dirty="0">
              <a:solidFill>
                <a:schemeClr val="tx1">
                  <a:lumMod val="85000"/>
                  <a:lumOff val="1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26733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20825" y="26733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658112" y="3097887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tabLst>
                <a:tab pos="2001838" algn="l"/>
              </a:tabLst>
              <a:defRPr sz="320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F60CB7C-8890-4810-AA16-10DB74DA1A12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3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652963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20825" y="4652963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58112" y="5088256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7A4149F-C60E-483D-A0A5-637C8226A5A7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1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iStock_000002285402XSmall_02.jpg"/>
          <p:cNvPicPr>
            <a:picLocks noChangeAspect="1"/>
          </p:cNvPicPr>
          <p:nvPr userDrawn="1"/>
        </p:nvPicPr>
        <p:blipFill>
          <a:blip r:embed="rId2">
            <a:lum bright="-6000"/>
          </a:blip>
          <a:srcRect l="2110" t="3665" r="1407"/>
          <a:stretch>
            <a:fillRect/>
          </a:stretch>
        </p:blipFill>
        <p:spPr bwMode="auto">
          <a:xfrm>
            <a:off x="0" y="687388"/>
            <a:ext cx="9142413" cy="616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0" y="4652963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20825" y="4652963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 smtClean="0">
                <a:latin typeface="Kozuka Gothic Pro M" pitchFamily="34" charset="-128"/>
              </a:rPr>
              <a:t> 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Copyright © 2016. Cybage Software Pvt. Ltd. All Rights Reserved. Cybage Confidential.</a:t>
            </a:r>
            <a:endParaRPr lang="en-US" sz="650" dirty="0">
              <a:solidFill>
                <a:schemeClr val="tx1">
                  <a:lumMod val="85000"/>
                  <a:lumOff val="1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58112" y="5088256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5F7460C-71AC-4577-9B17-092B73AB48AD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03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2523554"/>
            <a:ext cx="7269734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8A506E5-E417-4F9D-AC13-A135209871FF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18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Pune-CT1-GNR-HRB-USA New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0" y="1454227"/>
            <a:ext cx="8985153" cy="5406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E4DAB37-26B3-4983-9CAA-47C341AFC488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 smtClean="0">
                <a:latin typeface="Kozuka Gothic Pro M" pitchFamily="34" charset="-128"/>
              </a:rPr>
              <a:t> 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Copyright © 2016. Cybage Software Pvt. Ltd. All Rights Reserved. Cybage Confidential.</a:t>
            </a:r>
            <a:endParaRPr lang="en-US" sz="650" dirty="0">
              <a:solidFill>
                <a:schemeClr val="tx1">
                  <a:lumMod val="85000"/>
                  <a:lumOff val="1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51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0" y="694944"/>
            <a:ext cx="9144000" cy="6163056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>
                <a:noFill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485888" cy="566610"/>
          </a:xfrm>
          <a:prstGeom prst="rect">
            <a:avLst/>
          </a:prstGeom>
        </p:spPr>
        <p:txBody>
          <a:bodyPr/>
          <a:lstStyle>
            <a:lvl1pPr algn="l">
              <a:tabLst>
                <a:tab pos="4516438" algn="l"/>
              </a:tabLst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2523554"/>
            <a:ext cx="7269734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3BA7CC9-8F62-44AD-80A5-929721889876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29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6733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520825" y="26733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658112" y="3097887"/>
            <a:ext cx="7257288" cy="5666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941763" algn="l"/>
              </a:tabLst>
              <a:defRPr lang="en-US" sz="3200" kern="1200" baseline="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5756" y="6502047"/>
            <a:ext cx="493712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AE39FDE-B22A-46FC-A160-90B07DD945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" y="120087"/>
            <a:ext cx="1546985" cy="4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2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1633538" y="1892300"/>
            <a:ext cx="6291262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prstClr val="black">
                  <a:lumMod val="85000"/>
                  <a:lumOff val="15000"/>
                </a:prstClr>
              </a:solidFill>
              <a:latin typeface="Microsoft Sans Serif" pitchFamily="34" charset="0"/>
              <a:ea typeface="Kozuka Gothic Pro L" pitchFamily="34" charset="-128"/>
              <a:cs typeface="Microsoft Sans Serif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4652963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520825" y="4652963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58112" y="5088256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1721803"/>
            <a:ext cx="7269734" cy="2548445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DD88513-9AFA-4BE4-A22E-EE8AFC87EBED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30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0" y="694944"/>
            <a:ext cx="9144000" cy="6163056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>
                <a:noFill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1633538" y="1892300"/>
            <a:ext cx="6291262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prstClr val="black">
                  <a:lumMod val="85000"/>
                  <a:lumOff val="15000"/>
                </a:prstClr>
              </a:solidFill>
              <a:latin typeface="Microsoft Sans Serif" pitchFamily="34" charset="0"/>
              <a:ea typeface="Kozuka Gothic Pro L" pitchFamily="34" charset="-128"/>
              <a:cs typeface="Microsoft Sans Serif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652963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20825" y="4652963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58112" y="5088256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1721803"/>
            <a:ext cx="7269734" cy="2594165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DEE3E6-CD34-4BA7-BE21-B347395A8995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68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1721803"/>
            <a:ext cx="7269734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770105C-75BA-4D3C-9737-FF2454E923E6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53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85800"/>
            <a:ext cx="9144000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43637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520927C-DEB5-4B60-BF1E-1C39DBA168BA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52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07988" y="1154113"/>
            <a:ext cx="8328025" cy="513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92CC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AFCBF57-7BA2-4196-86E9-66F079619192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59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92CC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3496728-9F0E-48E6-AE29-6FACE6F67DAE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91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2552700" y="2982913"/>
            <a:ext cx="6591300" cy="387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 smtClean="0">
                <a:latin typeface="Kozuka Gothic Pro M" pitchFamily="34" charset="-128"/>
              </a:rPr>
              <a:t> 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Copyright © 2016. Cybage Software Pvt. Ltd. All Rights Reserved. Cybage Confidential.</a:t>
            </a:r>
            <a:endParaRPr lang="en-US" sz="650" dirty="0">
              <a:solidFill>
                <a:schemeClr val="tx1">
                  <a:lumMod val="85000"/>
                  <a:lumOff val="1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1721802"/>
            <a:ext cx="7269734" cy="4724717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E451DCD-20BD-4CAD-A0CF-9092C7A2ADF7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5306251"/>
            <a:ext cx="7269734" cy="1075499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1752600" y="1856231"/>
            <a:ext cx="5644896" cy="3154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D166A5C-17C6-4A49-AC19-AC1F236CAA51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68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75B0"/>
                </a:solidFill>
                <a:latin typeface="Arial" pitchFamily="34" charset="0"/>
                <a:ea typeface="Kozuka Gothic Pro R" pitchFamily="34" charset="-128"/>
                <a:cs typeface="Arial" pitchFamily="34" charset="0"/>
              </a:rPr>
              <a:t>www.cybage.com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56231"/>
            <a:ext cx="4260850" cy="3154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00" y="1758379"/>
            <a:ext cx="4343400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F07A33B-69A4-4F59-B3B9-C3C4A0901BC6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91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209550" y="2327275"/>
            <a:ext cx="21558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prstClr val="white"/>
                </a:solidFill>
                <a:latin typeface="Microsoft Sans Serif" pitchFamily="34" charset="0"/>
                <a:ea typeface="Kozuka Gothic Pro L" pitchFamily="34" charset="-128"/>
                <a:cs typeface="Microsoft Sans Serif" pitchFamily="34" charset="0"/>
              </a:rPr>
              <a:t>Place image here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56232"/>
            <a:ext cx="2136775" cy="15820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0"/>
          </p:nvPr>
        </p:nvSpPr>
        <p:spPr>
          <a:xfrm>
            <a:off x="2498280" y="1721803"/>
            <a:ext cx="6389687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8ACD2C7-4421-45EE-8B74-CF7606631C23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73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Option - Option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 noChangeArrowheads="1"/>
          </p:cNvPicPr>
          <p:nvPr userDrawn="1"/>
        </p:nvPicPr>
        <p:blipFill>
          <a:blip r:embed="rId2">
            <a:lum bright="-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9" t="5225" b="14674"/>
          <a:stretch>
            <a:fillRect/>
          </a:stretch>
        </p:blipFill>
        <p:spPr bwMode="auto">
          <a:xfrm>
            <a:off x="0" y="687388"/>
            <a:ext cx="9144000" cy="617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26733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520825" y="26733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 smtClean="0">
                <a:latin typeface="Kozuka Gothic Pro M" pitchFamily="34" charset="-128"/>
              </a:rPr>
              <a:t> 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Copyright © 2016. Cybage Software Pvt. Ltd. All Rights Reserved. Cybage Confidential.</a:t>
            </a:r>
            <a:endParaRPr lang="en-US" sz="650" dirty="0">
              <a:solidFill>
                <a:schemeClr val="tx1">
                  <a:lumMod val="85000"/>
                  <a:lumOff val="1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658112" y="3097887"/>
            <a:ext cx="7257288" cy="5666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941763" algn="l"/>
              </a:tabLst>
              <a:defRPr lang="en-US" sz="3200" kern="1200" baseline="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5756" y="6502047"/>
            <a:ext cx="493712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C41715D-A6B8-40A7-95E6-CFD2F83C7A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" y="120087"/>
            <a:ext cx="1546985" cy="4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2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5" name="Group 34"/>
          <p:cNvGrpSpPr>
            <a:grpSpLocks/>
          </p:cNvGrpSpPr>
          <p:nvPr userDrawn="1"/>
        </p:nvGrpSpPr>
        <p:grpSpPr bwMode="auto">
          <a:xfrm>
            <a:off x="-9525" y="1458913"/>
            <a:ext cx="2286000" cy="795337"/>
            <a:chOff x="1000125" y="5848350"/>
            <a:chExt cx="2286000" cy="795338"/>
          </a:xfrm>
        </p:grpSpPr>
        <p:sp>
          <p:nvSpPr>
            <p:cNvPr id="6" name="Rectangle 5"/>
            <p:cNvSpPr/>
            <p:nvPr/>
          </p:nvSpPr>
          <p:spPr bwMode="auto">
            <a:xfrm flipH="1">
              <a:off x="1000125" y="5848350"/>
              <a:ext cx="2286000" cy="795338"/>
            </a:xfrm>
            <a:prstGeom prst="rect">
              <a:avLst/>
            </a:prstGeom>
            <a:solidFill>
              <a:srgbClr val="00547E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Text Placeholder 3"/>
            <p:cNvSpPr txBox="1">
              <a:spLocks/>
            </p:cNvSpPr>
            <p:nvPr/>
          </p:nvSpPr>
          <p:spPr>
            <a:xfrm>
              <a:off x="1138238" y="5872162"/>
              <a:ext cx="1919287" cy="712789"/>
            </a:xfrm>
            <a:prstGeom prst="rect">
              <a:avLst/>
            </a:prstGeom>
          </p:spPr>
          <p:txBody>
            <a:bodyPr/>
            <a:lstStyle>
              <a:lvl1pPr marL="0" indent="0">
                <a:buNone/>
                <a:defRPr sz="170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fontAlgn="auto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en-US" sz="1800" dirty="0" smtClean="0">
                  <a:solidFill>
                    <a:prstClr val="white">
                      <a:lumMod val="95000"/>
                    </a:prstClr>
                  </a:solidFill>
                </a:rPr>
                <a:t>OPD Service</a:t>
              </a:r>
            </a:p>
            <a:p>
              <a:pPr fontAlgn="auto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en-US" sz="1000" dirty="0" smtClean="0">
                  <a:solidFill>
                    <a:prstClr val="white">
                      <a:lumMod val="95000"/>
                    </a:prstClr>
                  </a:solidFill>
                </a:rPr>
                <a:t>(Outsourced Product Development Services)</a:t>
              </a:r>
            </a:p>
          </p:txBody>
        </p:sp>
      </p:grpSp>
      <p:grpSp>
        <p:nvGrpSpPr>
          <p:cNvPr id="8" name="Group 40"/>
          <p:cNvGrpSpPr>
            <a:grpSpLocks/>
          </p:cNvGrpSpPr>
          <p:nvPr userDrawn="1"/>
        </p:nvGrpSpPr>
        <p:grpSpPr bwMode="auto">
          <a:xfrm>
            <a:off x="4562475" y="1457325"/>
            <a:ext cx="2295525" cy="795338"/>
            <a:chOff x="4562856" y="1457325"/>
            <a:chExt cx="2295144" cy="795338"/>
          </a:xfrm>
        </p:grpSpPr>
        <p:sp>
          <p:nvSpPr>
            <p:cNvPr id="9" name="Rectangle 8"/>
            <p:cNvSpPr/>
            <p:nvPr/>
          </p:nvSpPr>
          <p:spPr bwMode="auto">
            <a:xfrm flipH="1">
              <a:off x="4572379" y="1457325"/>
              <a:ext cx="2285621" cy="795338"/>
            </a:xfrm>
            <a:prstGeom prst="rect">
              <a:avLst/>
            </a:prstGeom>
            <a:solidFill>
              <a:srgbClr val="B36005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Text Placeholder 3"/>
            <p:cNvSpPr txBox="1">
              <a:spLocks/>
            </p:cNvSpPr>
            <p:nvPr/>
          </p:nvSpPr>
          <p:spPr>
            <a:xfrm>
              <a:off x="4562856" y="1490663"/>
              <a:ext cx="1920556" cy="712787"/>
            </a:xfrm>
            <a:prstGeom prst="rect">
              <a:avLst/>
            </a:prstGeom>
          </p:spPr>
          <p:txBody>
            <a:bodyPr/>
            <a:lstStyle>
              <a:lvl1pPr marL="0" indent="0">
                <a:buNone/>
                <a:defRPr sz="170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fontAlgn="auto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en-US" sz="1800" dirty="0" smtClean="0">
                  <a:solidFill>
                    <a:prstClr val="white">
                      <a:lumMod val="95000"/>
                    </a:prstClr>
                  </a:solidFill>
                </a:rPr>
                <a:t>Value Added Services</a:t>
              </a:r>
            </a:p>
          </p:txBody>
        </p:sp>
      </p:grpSp>
      <p:grpSp>
        <p:nvGrpSpPr>
          <p:cNvPr id="11" name="Group 46"/>
          <p:cNvGrpSpPr>
            <a:grpSpLocks/>
          </p:cNvGrpSpPr>
          <p:nvPr userDrawn="1"/>
        </p:nvGrpSpPr>
        <p:grpSpPr bwMode="auto">
          <a:xfrm>
            <a:off x="6858000" y="1457325"/>
            <a:ext cx="2286000" cy="795338"/>
            <a:chOff x="6858000" y="1457325"/>
            <a:chExt cx="2286000" cy="795338"/>
          </a:xfrm>
        </p:grpSpPr>
        <p:sp>
          <p:nvSpPr>
            <p:cNvPr id="12" name="Rectangle 11"/>
            <p:cNvSpPr/>
            <p:nvPr/>
          </p:nvSpPr>
          <p:spPr bwMode="auto">
            <a:xfrm flipH="1">
              <a:off x="6858000" y="1457325"/>
              <a:ext cx="2286000" cy="795338"/>
            </a:xfrm>
            <a:prstGeom prst="rect">
              <a:avLst/>
            </a:prstGeom>
            <a:solidFill>
              <a:srgbClr val="EB7E0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Text Placeholder 3"/>
            <p:cNvSpPr txBox="1">
              <a:spLocks/>
            </p:cNvSpPr>
            <p:nvPr/>
          </p:nvSpPr>
          <p:spPr>
            <a:xfrm>
              <a:off x="6867525" y="1490663"/>
              <a:ext cx="1919288" cy="712787"/>
            </a:xfrm>
            <a:prstGeom prst="rect">
              <a:avLst/>
            </a:prstGeom>
          </p:spPr>
          <p:txBody>
            <a:bodyPr/>
            <a:lstStyle>
              <a:lvl1pPr marL="0" indent="0">
                <a:buNone/>
                <a:defRPr sz="170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fontAlgn="auto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en-US" sz="1800" dirty="0" smtClean="0">
                  <a:solidFill>
                    <a:prstClr val="white">
                      <a:lumMod val="95000"/>
                    </a:prstClr>
                  </a:solidFill>
                </a:rPr>
                <a:t>Idea Incubation Center</a:t>
              </a:r>
            </a:p>
          </p:txBody>
        </p:sp>
      </p:grpSp>
      <p:grpSp>
        <p:nvGrpSpPr>
          <p:cNvPr id="14" name="Group 51"/>
          <p:cNvGrpSpPr>
            <a:grpSpLocks/>
          </p:cNvGrpSpPr>
          <p:nvPr userDrawn="1"/>
        </p:nvGrpSpPr>
        <p:grpSpPr bwMode="auto">
          <a:xfrm>
            <a:off x="2266950" y="1457325"/>
            <a:ext cx="2305050" cy="795338"/>
            <a:chOff x="2267712" y="1457325"/>
            <a:chExt cx="2304288" cy="795338"/>
          </a:xfrm>
        </p:grpSpPr>
        <p:sp>
          <p:nvSpPr>
            <p:cNvPr id="15" name="Rectangle 14"/>
            <p:cNvSpPr/>
            <p:nvPr/>
          </p:nvSpPr>
          <p:spPr bwMode="auto">
            <a:xfrm flipH="1">
              <a:off x="2278821" y="1457325"/>
              <a:ext cx="2293179" cy="795338"/>
            </a:xfrm>
            <a:prstGeom prst="rect">
              <a:avLst/>
            </a:prstGeom>
            <a:solidFill>
              <a:srgbClr val="0075B0">
                <a:alpha val="8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Text Placeholder 3"/>
            <p:cNvSpPr txBox="1">
              <a:spLocks/>
            </p:cNvSpPr>
            <p:nvPr/>
          </p:nvSpPr>
          <p:spPr>
            <a:xfrm>
              <a:off x="2267712" y="1481138"/>
              <a:ext cx="2304288" cy="712787"/>
            </a:xfrm>
            <a:prstGeom prst="rect">
              <a:avLst/>
            </a:prstGeom>
          </p:spPr>
          <p:txBody>
            <a:bodyPr/>
            <a:lstStyle>
              <a:lvl1pPr marL="0" indent="0">
                <a:buNone/>
                <a:defRPr sz="170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 smtClean="0">
                  <a:solidFill>
                    <a:prstClr val="white">
                      <a:lumMod val="95000"/>
                    </a:prstClr>
                  </a:solidFill>
                </a:rPr>
                <a:t>Enterprise Business Solutions</a:t>
              </a:r>
            </a:p>
          </p:txBody>
        </p:sp>
      </p:grpSp>
      <p:grpSp>
        <p:nvGrpSpPr>
          <p:cNvPr id="17" name="Group 57"/>
          <p:cNvGrpSpPr>
            <a:grpSpLocks/>
          </p:cNvGrpSpPr>
          <p:nvPr userDrawn="1"/>
        </p:nvGrpSpPr>
        <p:grpSpPr bwMode="auto">
          <a:xfrm>
            <a:off x="-9525" y="2252663"/>
            <a:ext cx="2286000" cy="3343275"/>
            <a:chOff x="-9525" y="2252663"/>
            <a:chExt cx="2286000" cy="3343275"/>
          </a:xfrm>
        </p:grpSpPr>
        <p:sp>
          <p:nvSpPr>
            <p:cNvPr id="18" name="Rectangle 17"/>
            <p:cNvSpPr/>
            <p:nvPr/>
          </p:nvSpPr>
          <p:spPr bwMode="auto">
            <a:xfrm flipH="1" flipV="1">
              <a:off x="-9525" y="2252663"/>
              <a:ext cx="2286000" cy="3343275"/>
            </a:xfrm>
            <a:prstGeom prst="rect">
              <a:avLst/>
            </a:prstGeom>
            <a:solidFill>
              <a:srgbClr val="44BDFA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Text Placeholder 3"/>
            <p:cNvSpPr txBox="1">
              <a:spLocks/>
            </p:cNvSpPr>
            <p:nvPr/>
          </p:nvSpPr>
          <p:spPr>
            <a:xfrm>
              <a:off x="128588" y="2414588"/>
              <a:ext cx="1919287" cy="3024187"/>
            </a:xfrm>
            <a:prstGeom prst="rect">
              <a:avLst/>
            </a:prstGeom>
          </p:spPr>
          <p:txBody>
            <a:bodyPr/>
            <a:lstStyle>
              <a:lvl1pPr marL="119063" marR="0" indent="-119063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Software Development</a:t>
              </a:r>
            </a:p>
            <a:p>
              <a:pPr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Software </a:t>
              </a:r>
              <a:b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</a:b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Re-Engineering</a:t>
              </a:r>
            </a:p>
            <a:p>
              <a:pPr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Software Maintenance</a:t>
              </a:r>
            </a:p>
            <a:p>
              <a:pPr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QA and Testing</a:t>
              </a: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20" name="Group 61"/>
          <p:cNvGrpSpPr>
            <a:grpSpLocks/>
          </p:cNvGrpSpPr>
          <p:nvPr userDrawn="1"/>
        </p:nvGrpSpPr>
        <p:grpSpPr bwMode="auto">
          <a:xfrm>
            <a:off x="2266950" y="2252663"/>
            <a:ext cx="2305050" cy="3343275"/>
            <a:chOff x="2267712" y="2252663"/>
            <a:chExt cx="2304288" cy="3343275"/>
          </a:xfrm>
        </p:grpSpPr>
        <p:sp>
          <p:nvSpPr>
            <p:cNvPr id="21" name="Rectangle 20"/>
            <p:cNvSpPr/>
            <p:nvPr/>
          </p:nvSpPr>
          <p:spPr bwMode="auto">
            <a:xfrm flipH="1" flipV="1">
              <a:off x="2278821" y="2252663"/>
              <a:ext cx="2293179" cy="3343275"/>
            </a:xfrm>
            <a:prstGeom prst="rect">
              <a:avLst/>
            </a:prstGeom>
            <a:solidFill>
              <a:srgbClr val="69CAFB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2" name="Text Placeholder 3"/>
            <p:cNvSpPr txBox="1">
              <a:spLocks/>
            </p:cNvSpPr>
            <p:nvPr/>
          </p:nvSpPr>
          <p:spPr>
            <a:xfrm>
              <a:off x="2267712" y="2414588"/>
              <a:ext cx="2304288" cy="3024187"/>
            </a:xfrm>
            <a:prstGeom prst="rect">
              <a:avLst/>
            </a:prstGeom>
          </p:spPr>
          <p:txBody>
            <a:bodyPr/>
            <a:lstStyle>
              <a:lvl1pPr marL="119063" marR="0" indent="-119063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Application Development  and Maintenance</a:t>
              </a:r>
            </a:p>
            <a:p>
              <a:pPr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Enterprise Portals</a:t>
              </a:r>
            </a:p>
            <a:p>
              <a:pPr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SOA Services</a:t>
              </a:r>
            </a:p>
            <a:p>
              <a:pPr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MIS  and Data Analytics</a:t>
              </a: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23" name="Group 64"/>
          <p:cNvGrpSpPr>
            <a:grpSpLocks/>
          </p:cNvGrpSpPr>
          <p:nvPr userDrawn="1"/>
        </p:nvGrpSpPr>
        <p:grpSpPr bwMode="auto">
          <a:xfrm>
            <a:off x="4572000" y="2252663"/>
            <a:ext cx="2400300" cy="3343275"/>
            <a:chOff x="4572000" y="2252663"/>
            <a:chExt cx="2400300" cy="3343275"/>
          </a:xfrm>
        </p:grpSpPr>
        <p:sp>
          <p:nvSpPr>
            <p:cNvPr id="24" name="Rectangle 23"/>
            <p:cNvSpPr/>
            <p:nvPr/>
          </p:nvSpPr>
          <p:spPr bwMode="auto">
            <a:xfrm flipH="1" flipV="1">
              <a:off x="4572000" y="2252663"/>
              <a:ext cx="2286000" cy="3343275"/>
            </a:xfrm>
            <a:prstGeom prst="rect">
              <a:avLst/>
            </a:prstGeom>
            <a:solidFill>
              <a:srgbClr val="FAB16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Text Placeholder 3"/>
            <p:cNvSpPr txBox="1">
              <a:spLocks/>
            </p:cNvSpPr>
            <p:nvPr/>
          </p:nvSpPr>
          <p:spPr>
            <a:xfrm>
              <a:off x="4572000" y="2414588"/>
              <a:ext cx="2400300" cy="3005137"/>
            </a:xfrm>
            <a:prstGeom prst="rect">
              <a:avLst/>
            </a:prstGeom>
          </p:spPr>
          <p:txBody>
            <a:bodyPr/>
            <a:lstStyle>
              <a:lvl1pPr marL="119063" marR="0" indent="-119063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buClr>
                  <a:srgbClr val="F79646">
                    <a:lumMod val="50000"/>
                  </a:srgbClr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Technical Support</a:t>
              </a:r>
            </a:p>
            <a:p>
              <a:pPr>
                <a:buClr>
                  <a:srgbClr val="F79646">
                    <a:lumMod val="50000"/>
                  </a:srgbClr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buClr>
                  <a:srgbClr val="F79646">
                    <a:lumMod val="50000"/>
                  </a:srgbClr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User Interface Design </a:t>
              </a:r>
            </a:p>
            <a:p>
              <a:pPr>
                <a:buClr>
                  <a:srgbClr val="F79646">
                    <a:lumMod val="50000"/>
                  </a:srgbClr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buClr>
                  <a:srgbClr val="F79646">
                    <a:lumMod val="50000"/>
                  </a:srgbClr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Documentation</a:t>
              </a:r>
            </a:p>
            <a:p>
              <a:pPr>
                <a:buFont typeface="Arial" pitchFamily="34" charset="0"/>
                <a:buNone/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26" name="Group 67"/>
          <p:cNvGrpSpPr>
            <a:grpSpLocks/>
          </p:cNvGrpSpPr>
          <p:nvPr userDrawn="1"/>
        </p:nvGrpSpPr>
        <p:grpSpPr bwMode="auto">
          <a:xfrm>
            <a:off x="6858000" y="2252663"/>
            <a:ext cx="2286000" cy="3343275"/>
            <a:chOff x="6857998" y="2252663"/>
            <a:chExt cx="2286002" cy="3343275"/>
          </a:xfrm>
        </p:grpSpPr>
        <p:sp>
          <p:nvSpPr>
            <p:cNvPr id="27" name="Rectangle 26"/>
            <p:cNvSpPr/>
            <p:nvPr/>
          </p:nvSpPr>
          <p:spPr bwMode="auto">
            <a:xfrm flipH="1" flipV="1">
              <a:off x="6857998" y="2252663"/>
              <a:ext cx="2286002" cy="3343275"/>
            </a:xfrm>
            <a:prstGeom prst="rect">
              <a:avLst/>
            </a:prstGeom>
            <a:solidFill>
              <a:srgbClr val="FDD9B1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Text Placeholder 3"/>
            <p:cNvSpPr txBox="1">
              <a:spLocks/>
            </p:cNvSpPr>
            <p:nvPr/>
          </p:nvSpPr>
          <p:spPr>
            <a:xfrm>
              <a:off x="6857998" y="2414588"/>
              <a:ext cx="2057402" cy="3024187"/>
            </a:xfrm>
            <a:prstGeom prst="rect">
              <a:avLst/>
            </a:prstGeom>
          </p:spPr>
          <p:txBody>
            <a:bodyPr/>
            <a:lstStyle>
              <a:lvl1pPr marL="119063" marR="0" indent="-119063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buClr>
                  <a:srgbClr val="F79646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From an Idea to Product</a:t>
              </a:r>
            </a:p>
            <a:p>
              <a:pPr>
                <a:buClr>
                  <a:srgbClr val="F79646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buClr>
                  <a:srgbClr val="F79646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Qualified Pool of Product  Architects</a:t>
              </a:r>
            </a:p>
            <a:p>
              <a:pPr>
                <a:buClr>
                  <a:srgbClr val="F79646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buClr>
                  <a:srgbClr val="F79646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Scalable ODC Environment</a:t>
              </a:r>
            </a:p>
            <a:p>
              <a:pPr>
                <a:buClr>
                  <a:srgbClr val="F79646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buClr>
                  <a:srgbClr val="F79646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Optimization of Limited Resources</a:t>
              </a: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D10573A-72F2-442A-A6D9-3C5A77896AF4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22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flipV="1">
            <a:off x="2286000" y="2252663"/>
            <a:ext cx="2286000" cy="3343275"/>
          </a:xfrm>
          <a:prstGeom prst="rect">
            <a:avLst/>
          </a:prstGeom>
          <a:solidFill>
            <a:srgbClr val="44BDFA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6858000" y="2252663"/>
            <a:ext cx="2286000" cy="3343275"/>
          </a:xfrm>
          <a:prstGeom prst="rect">
            <a:avLst/>
          </a:prstGeom>
          <a:solidFill>
            <a:srgbClr val="44BDFA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4572000" y="2252663"/>
            <a:ext cx="2286000" cy="3343275"/>
          </a:xfrm>
          <a:prstGeom prst="rect">
            <a:avLst/>
          </a:prstGeom>
          <a:solidFill>
            <a:srgbClr val="65C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 flipV="1">
            <a:off x="2286000" y="1457325"/>
            <a:ext cx="2286000" cy="795338"/>
          </a:xfrm>
          <a:prstGeom prst="rect">
            <a:avLst/>
          </a:prstGeom>
          <a:solidFill>
            <a:srgbClr val="00547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572000" y="1457325"/>
            <a:ext cx="2286000" cy="795338"/>
          </a:xfrm>
          <a:prstGeom prst="rect">
            <a:avLst/>
          </a:prstGeom>
          <a:solidFill>
            <a:srgbClr val="00547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 flipV="1">
            <a:off x="6858000" y="1457325"/>
            <a:ext cx="2286000" cy="795338"/>
          </a:xfrm>
          <a:prstGeom prst="rect">
            <a:avLst/>
          </a:prstGeom>
          <a:solidFill>
            <a:srgbClr val="00547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 flipH="1">
            <a:off x="0" y="1457325"/>
            <a:ext cx="2286000" cy="792163"/>
          </a:xfrm>
          <a:prstGeom prst="rect">
            <a:avLst/>
          </a:prstGeom>
          <a:solidFill>
            <a:srgbClr val="00547E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0" name="Group 47"/>
          <p:cNvGrpSpPr>
            <a:grpSpLocks/>
          </p:cNvGrpSpPr>
          <p:nvPr userDrawn="1"/>
        </p:nvGrpSpPr>
        <p:grpSpPr bwMode="auto">
          <a:xfrm>
            <a:off x="1836738" y="1608138"/>
            <a:ext cx="352425" cy="266700"/>
            <a:chOff x="1773238" y="1957388"/>
            <a:chExt cx="352425" cy="266700"/>
          </a:xfrm>
        </p:grpSpPr>
        <p:sp>
          <p:nvSpPr>
            <p:cNvPr id="21" name="Isosceles Triangle 20"/>
            <p:cNvSpPr/>
            <p:nvPr/>
          </p:nvSpPr>
          <p:spPr>
            <a:xfrm rot="5400000">
              <a:off x="1716088" y="2014538"/>
              <a:ext cx="266700" cy="152400"/>
            </a:xfrm>
            <a:prstGeom prst="triangle">
              <a:avLst/>
            </a:prstGeom>
            <a:solidFill>
              <a:srgbClr val="004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3" name="Isosceles Triangle 22"/>
            <p:cNvSpPr/>
            <p:nvPr/>
          </p:nvSpPr>
          <p:spPr>
            <a:xfrm rot="5400000">
              <a:off x="1806575" y="2014538"/>
              <a:ext cx="266700" cy="152400"/>
            </a:xfrm>
            <a:prstGeom prst="triangle">
              <a:avLst/>
            </a:prstGeom>
            <a:solidFill>
              <a:srgbClr val="004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6" name="Isosceles Triangle 25"/>
            <p:cNvSpPr/>
            <p:nvPr/>
          </p:nvSpPr>
          <p:spPr>
            <a:xfrm rot="5400000">
              <a:off x="1916113" y="2014538"/>
              <a:ext cx="266700" cy="152400"/>
            </a:xfrm>
            <a:prstGeom prst="triangle">
              <a:avLst/>
            </a:prstGeom>
            <a:solidFill>
              <a:srgbClr val="00547E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7" name="Picture Placeholder 2"/>
          <p:cNvSpPr>
            <a:spLocks noGrp="1"/>
          </p:cNvSpPr>
          <p:nvPr>
            <p:ph type="pic" idx="1"/>
          </p:nvPr>
        </p:nvSpPr>
        <p:spPr>
          <a:xfrm>
            <a:off x="3175" y="2252663"/>
            <a:ext cx="2282825" cy="3338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1"/>
          </p:nvPr>
        </p:nvSpPr>
        <p:spPr>
          <a:xfrm>
            <a:off x="2295145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62856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48856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95144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2000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0"/>
          </p:nvPr>
        </p:nvSpPr>
        <p:spPr>
          <a:xfrm>
            <a:off x="6857999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109728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93985D7-9B6C-4D50-A037-DFD3278C380B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04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2281238" y="1457325"/>
            <a:ext cx="3409950" cy="796925"/>
          </a:xfrm>
          <a:prstGeom prst="rect">
            <a:avLst/>
          </a:prstGeom>
          <a:solidFill>
            <a:srgbClr val="B3600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 flipV="1">
            <a:off x="5695950" y="1457325"/>
            <a:ext cx="3457575" cy="796925"/>
          </a:xfrm>
          <a:prstGeom prst="rect">
            <a:avLst/>
          </a:prstGeom>
          <a:solidFill>
            <a:srgbClr val="B36005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281238" y="2254250"/>
            <a:ext cx="3414712" cy="3403600"/>
          </a:xfrm>
          <a:prstGeom prst="rect">
            <a:avLst/>
          </a:prstGeom>
          <a:solidFill>
            <a:srgbClr val="FAB16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5695950" y="2254250"/>
            <a:ext cx="3457575" cy="3403600"/>
          </a:xfrm>
          <a:prstGeom prst="rect">
            <a:avLst/>
          </a:prstGeom>
          <a:solidFill>
            <a:srgbClr val="FAB16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9525" y="1457325"/>
            <a:ext cx="2286000" cy="796925"/>
          </a:xfrm>
          <a:prstGeom prst="rect">
            <a:avLst/>
          </a:prstGeom>
          <a:solidFill>
            <a:srgbClr val="B36005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6" name="Group 42"/>
          <p:cNvGrpSpPr>
            <a:grpSpLocks/>
          </p:cNvGrpSpPr>
          <p:nvPr userDrawn="1"/>
        </p:nvGrpSpPr>
        <p:grpSpPr bwMode="auto">
          <a:xfrm>
            <a:off x="1827213" y="1611313"/>
            <a:ext cx="371475" cy="266700"/>
            <a:chOff x="1104900" y="1885950"/>
            <a:chExt cx="371475" cy="266700"/>
          </a:xfrm>
        </p:grpSpPr>
        <p:sp>
          <p:nvSpPr>
            <p:cNvPr id="17" name="Isosceles Triangle 16"/>
            <p:cNvSpPr/>
            <p:nvPr userDrawn="1"/>
          </p:nvSpPr>
          <p:spPr>
            <a:xfrm rot="5400000">
              <a:off x="1047750" y="1943100"/>
              <a:ext cx="266700" cy="152400"/>
            </a:xfrm>
            <a:prstGeom prst="triangle">
              <a:avLst/>
            </a:prstGeom>
            <a:solidFill>
              <a:srgbClr val="9F5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5400000">
              <a:off x="1157287" y="1943100"/>
              <a:ext cx="266700" cy="152400"/>
            </a:xfrm>
            <a:prstGeom prst="triangle">
              <a:avLst/>
            </a:prstGeom>
            <a:solidFill>
              <a:srgbClr val="B36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5400000">
              <a:off x="1266825" y="1943100"/>
              <a:ext cx="266700" cy="152400"/>
            </a:xfrm>
            <a:prstGeom prst="triangle">
              <a:avLst/>
            </a:prstGeom>
            <a:solidFill>
              <a:srgbClr val="B36005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7" name="Picture Placeholder 2"/>
          <p:cNvSpPr>
            <a:spLocks noGrp="1"/>
          </p:cNvSpPr>
          <p:nvPr>
            <p:ph type="pic" idx="1"/>
          </p:nvPr>
        </p:nvSpPr>
        <p:spPr>
          <a:xfrm>
            <a:off x="-5790" y="2254250"/>
            <a:ext cx="2282825" cy="3338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1"/>
          </p:nvPr>
        </p:nvSpPr>
        <p:spPr>
          <a:xfrm>
            <a:off x="2295144" y="1545146"/>
            <a:ext cx="3182111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3"/>
          </p:nvPr>
        </p:nvSpPr>
        <p:spPr>
          <a:xfrm>
            <a:off x="5669280" y="1545146"/>
            <a:ext cx="3236976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95144" y="2413826"/>
            <a:ext cx="3191256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678424" y="2413826"/>
            <a:ext cx="3227832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109728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7ABE94-BD4D-4F7A-9911-74B8E3E5D584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61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2281238" y="1457322"/>
            <a:ext cx="6862762" cy="796925"/>
          </a:xfrm>
          <a:prstGeom prst="rect">
            <a:avLst/>
          </a:prstGeom>
          <a:solidFill>
            <a:srgbClr val="B3600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281238" y="2254250"/>
            <a:ext cx="6862762" cy="3403600"/>
          </a:xfrm>
          <a:prstGeom prst="rect">
            <a:avLst/>
          </a:prstGeom>
          <a:solidFill>
            <a:srgbClr val="FAB16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9525" y="1457325"/>
            <a:ext cx="2286000" cy="796925"/>
          </a:xfrm>
          <a:prstGeom prst="rect">
            <a:avLst/>
          </a:prstGeom>
          <a:solidFill>
            <a:srgbClr val="B36005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" name="Group 42"/>
          <p:cNvGrpSpPr>
            <a:grpSpLocks/>
          </p:cNvGrpSpPr>
          <p:nvPr userDrawn="1"/>
        </p:nvGrpSpPr>
        <p:grpSpPr bwMode="auto">
          <a:xfrm>
            <a:off x="1827213" y="1611313"/>
            <a:ext cx="371475" cy="266700"/>
            <a:chOff x="1104900" y="1885950"/>
            <a:chExt cx="371475" cy="266700"/>
          </a:xfrm>
        </p:grpSpPr>
        <p:sp>
          <p:nvSpPr>
            <p:cNvPr id="17" name="Isosceles Triangle 16"/>
            <p:cNvSpPr/>
            <p:nvPr userDrawn="1"/>
          </p:nvSpPr>
          <p:spPr>
            <a:xfrm rot="5400000">
              <a:off x="1047750" y="1943100"/>
              <a:ext cx="266700" cy="152400"/>
            </a:xfrm>
            <a:prstGeom prst="triangle">
              <a:avLst/>
            </a:prstGeom>
            <a:solidFill>
              <a:srgbClr val="9F5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5400000">
              <a:off x="1157287" y="1943100"/>
              <a:ext cx="266700" cy="152400"/>
            </a:xfrm>
            <a:prstGeom prst="triangle">
              <a:avLst/>
            </a:prstGeom>
            <a:solidFill>
              <a:srgbClr val="B36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5400000">
              <a:off x="1266825" y="1943100"/>
              <a:ext cx="266700" cy="152400"/>
            </a:xfrm>
            <a:prstGeom prst="triangle">
              <a:avLst/>
            </a:prstGeom>
            <a:solidFill>
              <a:srgbClr val="B36005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7" name="Picture Placeholder 2"/>
          <p:cNvSpPr>
            <a:spLocks noGrp="1"/>
          </p:cNvSpPr>
          <p:nvPr>
            <p:ph type="pic" idx="1"/>
          </p:nvPr>
        </p:nvSpPr>
        <p:spPr>
          <a:xfrm>
            <a:off x="-5790" y="2254250"/>
            <a:ext cx="2282825" cy="3338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1"/>
          </p:nvPr>
        </p:nvSpPr>
        <p:spPr>
          <a:xfrm>
            <a:off x="2295144" y="1545146"/>
            <a:ext cx="6620256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95144" y="2413826"/>
            <a:ext cx="6620256" cy="2714228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109728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7ABE94-BD4D-4F7A-9911-74B8E3E5D584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9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 flipV="1">
            <a:off x="6843103" y="1457323"/>
            <a:ext cx="2300897" cy="796925"/>
          </a:xfrm>
          <a:prstGeom prst="rect">
            <a:avLst/>
          </a:prstGeom>
          <a:solidFill>
            <a:srgbClr val="B3600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 flipV="1">
            <a:off x="4568827" y="1457320"/>
            <a:ext cx="2273876" cy="796925"/>
          </a:xfrm>
          <a:prstGeom prst="rect">
            <a:avLst/>
          </a:prstGeom>
          <a:solidFill>
            <a:srgbClr val="B36005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2281238" y="1457325"/>
            <a:ext cx="2287567" cy="796925"/>
          </a:xfrm>
          <a:prstGeom prst="rect">
            <a:avLst/>
          </a:prstGeom>
          <a:solidFill>
            <a:srgbClr val="B3600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281238" y="2254250"/>
            <a:ext cx="2290762" cy="3403600"/>
          </a:xfrm>
          <a:prstGeom prst="rect">
            <a:avLst/>
          </a:prstGeom>
          <a:solidFill>
            <a:srgbClr val="FAB16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4568827" y="2254250"/>
            <a:ext cx="2273876" cy="3403600"/>
          </a:xfrm>
          <a:prstGeom prst="rect">
            <a:avLst/>
          </a:prstGeom>
          <a:solidFill>
            <a:srgbClr val="FAB16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9525" y="1457325"/>
            <a:ext cx="2286000" cy="796925"/>
          </a:xfrm>
          <a:prstGeom prst="rect">
            <a:avLst/>
          </a:prstGeom>
          <a:solidFill>
            <a:srgbClr val="B36005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" name="Group 42"/>
          <p:cNvGrpSpPr>
            <a:grpSpLocks/>
          </p:cNvGrpSpPr>
          <p:nvPr userDrawn="1"/>
        </p:nvGrpSpPr>
        <p:grpSpPr bwMode="auto">
          <a:xfrm>
            <a:off x="1827213" y="1611313"/>
            <a:ext cx="371475" cy="266700"/>
            <a:chOff x="1104900" y="1885950"/>
            <a:chExt cx="371475" cy="266700"/>
          </a:xfrm>
        </p:grpSpPr>
        <p:sp>
          <p:nvSpPr>
            <p:cNvPr id="17" name="Isosceles Triangle 16"/>
            <p:cNvSpPr/>
            <p:nvPr userDrawn="1"/>
          </p:nvSpPr>
          <p:spPr>
            <a:xfrm rot="5400000">
              <a:off x="1047750" y="1943100"/>
              <a:ext cx="266700" cy="152400"/>
            </a:xfrm>
            <a:prstGeom prst="triangle">
              <a:avLst/>
            </a:prstGeom>
            <a:solidFill>
              <a:srgbClr val="9F5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5400000">
              <a:off x="1157287" y="1943100"/>
              <a:ext cx="266700" cy="152400"/>
            </a:xfrm>
            <a:prstGeom prst="triangle">
              <a:avLst/>
            </a:prstGeom>
            <a:solidFill>
              <a:srgbClr val="B36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5400000">
              <a:off x="1266825" y="1943100"/>
              <a:ext cx="266700" cy="152400"/>
            </a:xfrm>
            <a:prstGeom prst="triangle">
              <a:avLst/>
            </a:prstGeom>
            <a:solidFill>
              <a:srgbClr val="B36005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7" name="Picture Placeholder 2"/>
          <p:cNvSpPr>
            <a:spLocks noGrp="1"/>
          </p:cNvSpPr>
          <p:nvPr userDrawn="1">
            <p:ph type="pic" idx="1"/>
          </p:nvPr>
        </p:nvSpPr>
        <p:spPr>
          <a:xfrm>
            <a:off x="-5790" y="2254250"/>
            <a:ext cx="2282825" cy="3338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 userDrawn="1"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 userDrawn="1">
            <p:ph type="body" sz="half" idx="11"/>
          </p:nvPr>
        </p:nvSpPr>
        <p:spPr>
          <a:xfrm>
            <a:off x="2295145" y="1545146"/>
            <a:ext cx="2276856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 userDrawn="1">
            <p:ph type="body" sz="half" idx="13"/>
          </p:nvPr>
        </p:nvSpPr>
        <p:spPr>
          <a:xfrm>
            <a:off x="4561205" y="1545146"/>
            <a:ext cx="213487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 userDrawn="1">
            <p:ph type="body" sz="half" idx="18"/>
          </p:nvPr>
        </p:nvSpPr>
        <p:spPr>
          <a:xfrm>
            <a:off x="2295144" y="2413825"/>
            <a:ext cx="2276856" cy="2129599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4" name="Text Placeholder 3"/>
          <p:cNvSpPr>
            <a:spLocks noGrp="1"/>
          </p:cNvSpPr>
          <p:nvPr userDrawn="1">
            <p:ph type="body" sz="half" idx="19"/>
          </p:nvPr>
        </p:nvSpPr>
        <p:spPr>
          <a:xfrm>
            <a:off x="4551299" y="2413825"/>
            <a:ext cx="2316226" cy="2301049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5" name="Text Placeholder 3"/>
          <p:cNvSpPr>
            <a:spLocks noGrp="1"/>
          </p:cNvSpPr>
          <p:nvPr userDrawn="1">
            <p:ph type="body" sz="half" idx="21"/>
          </p:nvPr>
        </p:nvSpPr>
        <p:spPr>
          <a:xfrm>
            <a:off x="109728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lide Number Placeholder 5"/>
          <p:cNvSpPr>
            <a:spLocks noGrp="1"/>
          </p:cNvSpPr>
          <p:nvPr userDrawn="1"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7ABE94-BD4D-4F7A-9911-74B8E3E5D584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6" name="Text Placeholder 3"/>
          <p:cNvSpPr>
            <a:spLocks noGrp="1"/>
          </p:cNvSpPr>
          <p:nvPr userDrawn="1">
            <p:ph type="body" sz="half" idx="23"/>
          </p:nvPr>
        </p:nvSpPr>
        <p:spPr>
          <a:xfrm>
            <a:off x="6850379" y="1545146"/>
            <a:ext cx="213487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 userDrawn="1">
            <p:ph type="body" sz="half" idx="24"/>
          </p:nvPr>
        </p:nvSpPr>
        <p:spPr>
          <a:xfrm>
            <a:off x="6840473" y="2413825"/>
            <a:ext cx="2316226" cy="2301049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0" name="Rectangle 29"/>
          <p:cNvSpPr/>
          <p:nvPr userDrawn="1"/>
        </p:nvSpPr>
        <p:spPr>
          <a:xfrm flipV="1">
            <a:off x="6847114" y="2254250"/>
            <a:ext cx="2296886" cy="3403600"/>
          </a:xfrm>
          <a:prstGeom prst="rect">
            <a:avLst/>
          </a:prstGeom>
          <a:solidFill>
            <a:srgbClr val="FAB16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46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2281238" y="1457325"/>
            <a:ext cx="3409950" cy="796925"/>
          </a:xfrm>
          <a:prstGeom prst="rect">
            <a:avLst/>
          </a:prstGeom>
          <a:solidFill>
            <a:srgbClr val="0075B0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 flipV="1">
            <a:off x="5695950" y="1457325"/>
            <a:ext cx="3457575" cy="796925"/>
          </a:xfrm>
          <a:prstGeom prst="rect">
            <a:avLst/>
          </a:prstGeom>
          <a:solidFill>
            <a:srgbClr val="0075B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281238" y="2254250"/>
            <a:ext cx="3414712" cy="3403600"/>
          </a:xfrm>
          <a:prstGeom prst="rect">
            <a:avLst/>
          </a:prstGeom>
          <a:solidFill>
            <a:srgbClr val="69CA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5695950" y="2254250"/>
            <a:ext cx="3457575" cy="3403600"/>
          </a:xfrm>
          <a:prstGeom prst="rect">
            <a:avLst/>
          </a:prstGeom>
          <a:solidFill>
            <a:srgbClr val="69CAFB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9525" y="1457325"/>
            <a:ext cx="2286000" cy="796925"/>
          </a:xfrm>
          <a:prstGeom prst="rect">
            <a:avLst/>
          </a:prstGeom>
          <a:solidFill>
            <a:srgbClr val="0075B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6" name="Group 26"/>
          <p:cNvGrpSpPr>
            <a:grpSpLocks/>
          </p:cNvGrpSpPr>
          <p:nvPr userDrawn="1"/>
        </p:nvGrpSpPr>
        <p:grpSpPr bwMode="auto">
          <a:xfrm>
            <a:off x="1825625" y="1604963"/>
            <a:ext cx="352425" cy="266700"/>
            <a:chOff x="1190625" y="1876425"/>
            <a:chExt cx="352425" cy="266700"/>
          </a:xfrm>
        </p:grpSpPr>
        <p:sp>
          <p:nvSpPr>
            <p:cNvPr id="17" name="Isosceles Triangle 16"/>
            <p:cNvSpPr/>
            <p:nvPr/>
          </p:nvSpPr>
          <p:spPr>
            <a:xfrm rot="5400000">
              <a:off x="1133475" y="1933575"/>
              <a:ext cx="266700" cy="152400"/>
            </a:xfrm>
            <a:prstGeom prst="triangle">
              <a:avLst/>
            </a:prstGeom>
            <a:solidFill>
              <a:srgbClr val="006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1233488" y="1933575"/>
              <a:ext cx="266700" cy="152400"/>
            </a:xfrm>
            <a:prstGeom prst="triangle">
              <a:avLst/>
            </a:prstGeom>
            <a:solidFill>
              <a:srgbClr val="0075B0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1333500" y="1933575"/>
              <a:ext cx="266700" cy="152400"/>
            </a:xfrm>
            <a:prstGeom prst="triangle">
              <a:avLst/>
            </a:prstGeom>
            <a:solidFill>
              <a:srgbClr val="0075B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7" name="Picture Placeholder 2"/>
          <p:cNvSpPr>
            <a:spLocks noGrp="1"/>
          </p:cNvSpPr>
          <p:nvPr>
            <p:ph type="pic" idx="1"/>
          </p:nvPr>
        </p:nvSpPr>
        <p:spPr>
          <a:xfrm>
            <a:off x="-5790" y="2254250"/>
            <a:ext cx="2282825" cy="3338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1"/>
          </p:nvPr>
        </p:nvSpPr>
        <p:spPr>
          <a:xfrm>
            <a:off x="2295144" y="1545146"/>
            <a:ext cx="3182111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3"/>
          </p:nvPr>
        </p:nvSpPr>
        <p:spPr>
          <a:xfrm>
            <a:off x="5669280" y="1545146"/>
            <a:ext cx="3236976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95144" y="2413826"/>
            <a:ext cx="3191256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678424" y="2413826"/>
            <a:ext cx="3227832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109728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3A04E20-3594-43C5-80A7-0C1B0EF24138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67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5600700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6350" y="1457325"/>
            <a:ext cx="9144000" cy="7969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2270125" y="2254250"/>
            <a:ext cx="6873875" cy="3403600"/>
          </a:xfrm>
          <a:prstGeom prst="rect">
            <a:avLst/>
          </a:prstGeom>
          <a:solidFill>
            <a:srgbClr val="CC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7" name="Picture Placeholder 2"/>
          <p:cNvSpPr>
            <a:spLocks noGrp="1"/>
          </p:cNvSpPr>
          <p:nvPr>
            <p:ph type="pic" idx="1"/>
          </p:nvPr>
        </p:nvSpPr>
        <p:spPr>
          <a:xfrm>
            <a:off x="0" y="2259106"/>
            <a:ext cx="2282825" cy="334102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95144" y="2413826"/>
            <a:ext cx="3191256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109728" y="1545146"/>
            <a:ext cx="1920240" cy="642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6E9C9C-412F-4BFD-9C14-EA60036D878B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15" name="Group 26"/>
          <p:cNvGrpSpPr>
            <a:grpSpLocks/>
          </p:cNvGrpSpPr>
          <p:nvPr userDrawn="1"/>
        </p:nvGrpSpPr>
        <p:grpSpPr bwMode="auto">
          <a:xfrm>
            <a:off x="228600" y="1857376"/>
            <a:ext cx="352425" cy="266700"/>
            <a:chOff x="1190625" y="1876425"/>
            <a:chExt cx="352425" cy="266700"/>
          </a:xfrm>
        </p:grpSpPr>
        <p:sp>
          <p:nvSpPr>
            <p:cNvPr id="16" name="Isosceles Triangle 15"/>
            <p:cNvSpPr/>
            <p:nvPr/>
          </p:nvSpPr>
          <p:spPr>
            <a:xfrm rot="5400000">
              <a:off x="1133475" y="1933575"/>
              <a:ext cx="266700" cy="152400"/>
            </a:xfrm>
            <a:prstGeom prst="triangle">
              <a:avLst/>
            </a:prstGeom>
            <a:solidFill>
              <a:srgbClr val="006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Isosceles Triangle 16"/>
            <p:cNvSpPr/>
            <p:nvPr/>
          </p:nvSpPr>
          <p:spPr>
            <a:xfrm rot="5400000">
              <a:off x="1233488" y="1933575"/>
              <a:ext cx="266700" cy="152400"/>
            </a:xfrm>
            <a:prstGeom prst="triangle">
              <a:avLst/>
            </a:prstGeom>
            <a:solidFill>
              <a:srgbClr val="0075B0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1333500" y="1933575"/>
              <a:ext cx="266700" cy="152400"/>
            </a:xfrm>
            <a:prstGeom prst="triangle">
              <a:avLst/>
            </a:prstGeom>
            <a:solidFill>
              <a:srgbClr val="0075B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868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2286000" y="2259013"/>
            <a:ext cx="6858000" cy="3341687"/>
          </a:xfrm>
          <a:prstGeom prst="rect">
            <a:avLst/>
          </a:prstGeom>
          <a:solidFill>
            <a:srgbClr val="65C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6350" y="1457325"/>
            <a:ext cx="9144000" cy="7969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0" y="2259106"/>
            <a:ext cx="2282825" cy="33375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95144" y="2413826"/>
            <a:ext cx="3191256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109728" y="1545146"/>
            <a:ext cx="1920240" cy="642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ED33EE6-7C57-4458-AD0E-18CB9D07BEA4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6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652963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20825" y="4652963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58112" y="5088256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FD8EFA2-D5C0-49BB-92A1-10F9860307CA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" y="120087"/>
            <a:ext cx="1546985" cy="4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6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8" y="-1"/>
            <a:ext cx="9146538" cy="685990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4652963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20825" y="4652963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3"/>
          <p:cNvSpPr txBox="1">
            <a:spLocks noGrp="1"/>
          </p:cNvSpPr>
          <p:nvPr userDrawn="1"/>
        </p:nvSpPr>
        <p:spPr bwMode="auto">
          <a:xfrm>
            <a:off x="3733800" y="66881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 smtClean="0">
                <a:latin typeface="Kozuka Gothic Pro M" pitchFamily="34" charset="-128"/>
              </a:rPr>
              <a:t> 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Copyright © 2016. Cybage Software Pvt. Ltd. All Rights Reserved. Cybage Confidential.</a:t>
            </a:r>
            <a:endParaRPr lang="en-US" sz="650" dirty="0">
              <a:solidFill>
                <a:schemeClr val="tx1">
                  <a:lumMod val="85000"/>
                  <a:lumOff val="1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58112" y="5088256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" y="120087"/>
            <a:ext cx="1546985" cy="4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8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587875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520825" y="4587875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658112" y="5012158"/>
            <a:ext cx="7257288" cy="5666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941763" algn="l"/>
              </a:tabLst>
              <a:defRPr lang="en-US" sz="3200" kern="1200" baseline="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5756" y="6502047"/>
            <a:ext cx="493712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D295889-5643-4F2A-A2EA-6C57F8E41B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" y="120087"/>
            <a:ext cx="1546985" cy="4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5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75B0"/>
                </a:solidFill>
                <a:latin typeface="Arial" pitchFamily="34" charset="0"/>
                <a:ea typeface="Kozuka Gothic Pro R" pitchFamily="34" charset="-128"/>
                <a:cs typeface="Arial" pitchFamily="34" charset="0"/>
              </a:rPr>
              <a:t>www.cybage.com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5B91157-3A67-4D69-92D0-E45F7027771D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75B0"/>
                </a:solidFill>
                <a:latin typeface="Arial" pitchFamily="34" charset="0"/>
                <a:ea typeface="Kozuka Gothic Pro R" pitchFamily="34" charset="-128"/>
                <a:cs typeface="Arial" pitchFamily="34" charset="0"/>
              </a:rPr>
              <a:t>www.cybage.com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1B71C40-8AE5-44C1-A7F2-C4A4C2202973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39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2DF6B4-BDEC-47BC-85EB-20476B42CA93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49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D145F-67FE-45B7-9075-9F00B065E482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98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 / Content /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900" dirty="0">
                <a:solidFill>
                  <a:srgbClr val="0075B0"/>
                </a:solidFill>
                <a:ea typeface="Kozuka Gothic Pro R" pitchFamily="34" charset="-128"/>
                <a:cs typeface="Arial" charset="0"/>
              </a:rPr>
              <a:t>www.cybage.com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1721803"/>
            <a:ext cx="7269734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33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 / Content /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1721803"/>
            <a:ext cx="7269734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C87B666-782D-45DF-B949-48496984778B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37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652963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20825" y="4652963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58112" y="5088256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7A4149F-C60E-483D-A0A5-637C8226A5A7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80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1721803"/>
            <a:ext cx="7269734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770105C-75BA-4D3C-9737-FF2454E923E6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817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 noChangeArrowheads="1"/>
          </p:cNvPicPr>
          <p:nvPr userDrawn="1"/>
        </p:nvPicPr>
        <p:blipFill>
          <a:blip r:embed="rId2">
            <a:lum bright="2000" contrast="-10000"/>
          </a:blip>
          <a:stretch>
            <a:fillRect/>
          </a:stretch>
        </p:blipFill>
        <p:spPr bwMode="auto">
          <a:xfrm>
            <a:off x="0" y="695325"/>
            <a:ext cx="9142413" cy="616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0" y="4652963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20825" y="4652963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58112" y="5088256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prstClr val="black"/>
                </a:solidFill>
                <a:latin typeface="Kozuka Gothic Pro M" pitchFamily="34" charset="-128"/>
              </a:rPr>
              <a:t>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Copyright © </a:t>
            </a:r>
            <a:r>
              <a:rPr lang="en-US" sz="6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2012 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Cybage Software Pvt. Ltd. All Rights Reserved. Cybage Confidential.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04775"/>
            <a:ext cx="1600447" cy="45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82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12A78CE-7E2F-4B5C-940F-71F65420D21C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154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- Option 3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iStock_000002285402XSmall_02.jpg"/>
          <p:cNvPicPr>
            <a:picLocks noChangeAspect="1"/>
          </p:cNvPicPr>
          <p:nvPr userDrawn="1"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" t="3665" r="1407"/>
          <a:stretch>
            <a:fillRect/>
          </a:stretch>
        </p:blipFill>
        <p:spPr bwMode="auto">
          <a:xfrm>
            <a:off x="0" y="687388"/>
            <a:ext cx="9142413" cy="616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 smtClean="0">
                <a:latin typeface="Kozuka Gothic Pro M" pitchFamily="34" charset="-128"/>
              </a:rPr>
              <a:t> 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Copyright © 2016. Cybage Software Pvt. Ltd. All Rights Reserved. Cybage Confidential.</a:t>
            </a:r>
            <a:endParaRPr lang="en-US" sz="650" dirty="0">
              <a:solidFill>
                <a:schemeClr val="tx1">
                  <a:lumMod val="85000"/>
                  <a:lumOff val="1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4587875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520825" y="4587875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58112" y="5012158"/>
            <a:ext cx="7257288" cy="5666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941763" algn="l"/>
              </a:tabLst>
              <a:defRPr lang="en-US" sz="3200" kern="1200" baseline="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5756" y="6502047"/>
            <a:ext cx="493712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8708172-4FBD-4E30-AF6C-AEA3E3461C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" y="120087"/>
            <a:ext cx="1546985" cy="4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8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iStock_000005255967_WBack_03.jpg"/>
          <p:cNvPicPr>
            <a:picLocks noChangeAspect="1"/>
          </p:cNvPicPr>
          <p:nvPr userDrawn="1"/>
        </p:nvPicPr>
        <p:blipFill>
          <a:blip r:embed="rId2"/>
          <a:srcRect r="4"/>
          <a:stretch>
            <a:fillRect/>
          </a:stretch>
        </p:blipFill>
        <p:spPr bwMode="auto">
          <a:xfrm>
            <a:off x="0" y="690563"/>
            <a:ext cx="9144000" cy="616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prstClr val="black"/>
                </a:solidFill>
                <a:latin typeface="Kozuka Gothic Pro M" pitchFamily="34" charset="-128"/>
              </a:rPr>
              <a:t>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Copyright © </a:t>
            </a:r>
            <a:r>
              <a:rPr lang="en-US" sz="6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2011.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Cybage Software Pvt. Ltd. All Rights Reserved. Cybage Confidential.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tabLst>
                <a:tab pos="3941763" algn="l"/>
              </a:tabLst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ED4FD61-3630-43C0-9064-4212E978589F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573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6733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20825" y="26733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658112" y="3097887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18FE941-9911-4D6C-9A25-EB86B7640D84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08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 noChangeArrowheads="1"/>
          </p:cNvPicPr>
          <p:nvPr userDrawn="1"/>
        </p:nvPicPr>
        <p:blipFill>
          <a:blip r:embed="rId2">
            <a:lum bright="-4000"/>
          </a:blip>
          <a:srcRect l="16829" t="5225" b="14674"/>
          <a:stretch>
            <a:fillRect/>
          </a:stretch>
        </p:blipFill>
        <p:spPr bwMode="auto">
          <a:xfrm>
            <a:off x="0" y="687388"/>
            <a:ext cx="9144000" cy="617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prstClr val="black"/>
                </a:solidFill>
                <a:latin typeface="Kozuka Gothic Pro M" pitchFamily="34" charset="-128"/>
              </a:rPr>
              <a:t>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Copyright © </a:t>
            </a:r>
            <a:r>
              <a:rPr lang="en-US" sz="6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2011Cybage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Software Pvt. Ltd. All Rights Reserved. Cybage Confidential.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6733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20825" y="26733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658112" y="3097887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tabLst>
                <a:tab pos="2001838" algn="l"/>
              </a:tabLst>
              <a:defRPr sz="320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F60CB7C-8890-4810-AA16-10DB74DA1A12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162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iStock_000002285402XSmall_02.jpg"/>
          <p:cNvPicPr>
            <a:picLocks noChangeAspect="1"/>
          </p:cNvPicPr>
          <p:nvPr userDrawn="1"/>
        </p:nvPicPr>
        <p:blipFill>
          <a:blip r:embed="rId2">
            <a:lum bright="-6000"/>
          </a:blip>
          <a:srcRect l="2110" t="3665" r="1407"/>
          <a:stretch>
            <a:fillRect/>
          </a:stretch>
        </p:blipFill>
        <p:spPr bwMode="auto">
          <a:xfrm>
            <a:off x="0" y="687388"/>
            <a:ext cx="9142413" cy="616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0" y="4652963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20825" y="4652963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prstClr val="black"/>
                </a:solidFill>
                <a:latin typeface="Kozuka Gothic Pro M" pitchFamily="34" charset="-128"/>
              </a:rPr>
              <a:t>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Copyright © </a:t>
            </a:r>
            <a:r>
              <a:rPr lang="en-US" sz="6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2011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Cybage Software Pvt. Ltd. All Rights Reserved. Cybage Confidential.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58112" y="5088256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5F7460C-71AC-4577-9B17-092B73AB48AD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902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2523554"/>
            <a:ext cx="7269734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8A506E5-E417-4F9D-AC13-A135209871FF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361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Pune-CT1-GNR-HRB-USA New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0" y="1454227"/>
            <a:ext cx="8985153" cy="5406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Footer Placeholder 3"/>
          <p:cNvSpPr txBox="1">
            <a:spLocks noGrp="1"/>
          </p:cNvSpPr>
          <p:nvPr userDrawn="1"/>
        </p:nvSpPr>
        <p:spPr bwMode="auto">
          <a:xfrm>
            <a:off x="3733800" y="6456363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prstClr val="black"/>
                </a:solidFill>
                <a:latin typeface="Kozuka Gothic Pro M" pitchFamily="34" charset="-128"/>
              </a:rPr>
              <a:t>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Copyright © </a:t>
            </a:r>
            <a:r>
              <a:rPr lang="en-US" sz="6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2011 Cybage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Software Pvt. Ltd. All Rights Reserved. Cybage Confidential.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E4DAB37-26B3-4983-9CAA-47C341AFC488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994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0" y="694944"/>
            <a:ext cx="9144000" cy="6163056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>
                <a:noFill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485888" cy="566610"/>
          </a:xfrm>
          <a:prstGeom prst="rect">
            <a:avLst/>
          </a:prstGeom>
        </p:spPr>
        <p:txBody>
          <a:bodyPr/>
          <a:lstStyle>
            <a:lvl1pPr algn="l">
              <a:tabLst>
                <a:tab pos="4516438" algn="l"/>
              </a:tabLst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2523554"/>
            <a:ext cx="7269734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3BA7CC9-8F62-44AD-80A5-929721889876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838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1633538" y="1892300"/>
            <a:ext cx="6291262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prstClr val="black">
                  <a:lumMod val="85000"/>
                  <a:lumOff val="15000"/>
                </a:prstClr>
              </a:solidFill>
              <a:latin typeface="Microsoft Sans Serif" pitchFamily="34" charset="0"/>
              <a:ea typeface="Kozuka Gothic Pro L" pitchFamily="34" charset="-128"/>
              <a:cs typeface="Microsoft Sans Serif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4652963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520825" y="4652963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58112" y="5088256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1721803"/>
            <a:ext cx="7269734" cy="2548445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DD88513-9AFA-4BE4-A22E-EE8AFC87EBED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055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0" y="694944"/>
            <a:ext cx="9144000" cy="6163056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>
                <a:noFill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1633538" y="1892300"/>
            <a:ext cx="6291262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prstClr val="black">
                  <a:lumMod val="85000"/>
                  <a:lumOff val="15000"/>
                </a:prstClr>
              </a:solidFill>
              <a:latin typeface="Microsoft Sans Serif" pitchFamily="34" charset="0"/>
              <a:ea typeface="Kozuka Gothic Pro L" pitchFamily="34" charset="-128"/>
              <a:cs typeface="Microsoft Sans Serif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652963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20825" y="4652963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58112" y="5088256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1721803"/>
            <a:ext cx="7269734" cy="2594165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DEE3E6-CD34-4BA7-BE21-B347395A8995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46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85800"/>
            <a:ext cx="9144000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43637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520927C-DEB5-4B60-BF1E-1C39DBA168BA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995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with Text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257288" cy="5666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941763" algn="l"/>
              </a:tabLst>
              <a:defRPr lang="en-US" sz="3200" kern="1200" baseline="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2523554"/>
            <a:ext cx="7269734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5756" y="6502047"/>
            <a:ext cx="493712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EF7CF83-7D07-416B-9A2E-8A92D31C37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" y="120087"/>
            <a:ext cx="1546985" cy="4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4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07988" y="1154113"/>
            <a:ext cx="8328025" cy="513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92CC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75B0"/>
                </a:solidFill>
                <a:latin typeface="Arial" pitchFamily="34" charset="0"/>
                <a:ea typeface="Kozuka Gothic Pro R" pitchFamily="34" charset="-128"/>
                <a:cs typeface="Arial" pitchFamily="34" charset="0"/>
              </a:rPr>
              <a:t>www.cybage.com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AFCBF57-7BA2-4196-86E9-66F079619192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308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92CC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3496728-9F0E-48E6-AE29-6FACE6F67DAE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659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2552700" y="2982913"/>
            <a:ext cx="6591300" cy="387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1721802"/>
            <a:ext cx="7269734" cy="4724717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E451DCD-20BD-4CAD-A0CF-9092C7A2ADF7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prstClr val="black"/>
                </a:solidFill>
                <a:latin typeface="Kozuka Gothic Pro M" pitchFamily="34" charset="-128"/>
              </a:rPr>
              <a:t>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Copyright © </a:t>
            </a:r>
            <a:r>
              <a:rPr lang="en-US" sz="6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2012 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Cybage Software Pvt. Ltd. All Rights Reserved. Cybage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795973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5306251"/>
            <a:ext cx="7269734" cy="1075499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1752600" y="1856231"/>
            <a:ext cx="5644896" cy="3154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D166A5C-17C6-4A49-AC19-AC1F236CAA51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001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75B0"/>
                </a:solidFill>
                <a:latin typeface="Arial" pitchFamily="34" charset="0"/>
                <a:ea typeface="Kozuka Gothic Pro R" pitchFamily="34" charset="-128"/>
                <a:cs typeface="Arial" pitchFamily="34" charset="0"/>
              </a:rPr>
              <a:t>www.cybage.com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56231"/>
            <a:ext cx="4260850" cy="3154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4572000" y="1758379"/>
            <a:ext cx="4343400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F07A33B-69A4-4F59-B3B9-C3C4A0901BC6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128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209550" y="2327275"/>
            <a:ext cx="21558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prstClr val="white"/>
                </a:solidFill>
                <a:latin typeface="Microsoft Sans Serif" pitchFamily="34" charset="0"/>
                <a:ea typeface="Kozuka Gothic Pro L" pitchFamily="34" charset="-128"/>
                <a:cs typeface="Microsoft Sans Serif" pitchFamily="34" charset="0"/>
              </a:rPr>
              <a:t>Place image here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56232"/>
            <a:ext cx="2136775" cy="15820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0"/>
          </p:nvPr>
        </p:nvSpPr>
        <p:spPr>
          <a:xfrm>
            <a:off x="2498280" y="1721803"/>
            <a:ext cx="6389687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8ACD2C7-4421-45EE-8B74-CF7606631C23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021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988323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5" name="Group 34"/>
          <p:cNvGrpSpPr>
            <a:grpSpLocks/>
          </p:cNvGrpSpPr>
          <p:nvPr userDrawn="1"/>
        </p:nvGrpSpPr>
        <p:grpSpPr bwMode="auto">
          <a:xfrm>
            <a:off x="-9525" y="1458913"/>
            <a:ext cx="2286000" cy="795337"/>
            <a:chOff x="1000125" y="5848350"/>
            <a:chExt cx="2286000" cy="795338"/>
          </a:xfrm>
        </p:grpSpPr>
        <p:sp>
          <p:nvSpPr>
            <p:cNvPr id="6" name="Rectangle 5"/>
            <p:cNvSpPr/>
            <p:nvPr/>
          </p:nvSpPr>
          <p:spPr bwMode="auto">
            <a:xfrm flipH="1">
              <a:off x="1000125" y="5848350"/>
              <a:ext cx="2286000" cy="795338"/>
            </a:xfrm>
            <a:prstGeom prst="rect">
              <a:avLst/>
            </a:prstGeom>
            <a:solidFill>
              <a:srgbClr val="00547E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Text Placeholder 3"/>
            <p:cNvSpPr txBox="1">
              <a:spLocks/>
            </p:cNvSpPr>
            <p:nvPr/>
          </p:nvSpPr>
          <p:spPr>
            <a:xfrm>
              <a:off x="1009650" y="5872162"/>
              <a:ext cx="2276475" cy="712789"/>
            </a:xfrm>
            <a:prstGeom prst="rect">
              <a:avLst/>
            </a:prstGeom>
          </p:spPr>
          <p:txBody>
            <a:bodyPr/>
            <a:lstStyle>
              <a:lvl1pPr marL="0" indent="0">
                <a:buNone/>
                <a:defRPr sz="170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fontAlgn="auto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en-US" sz="1800" dirty="0" smtClean="0">
                  <a:solidFill>
                    <a:prstClr val="white">
                      <a:lumMod val="95000"/>
                    </a:prstClr>
                  </a:solidFill>
                </a:rPr>
                <a:t>Product Engineering</a:t>
              </a:r>
            </a:p>
            <a:p>
              <a:pPr fontAlgn="auto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en-US" sz="1000" dirty="0" smtClean="0">
                  <a:solidFill>
                    <a:prstClr val="white">
                      <a:lumMod val="95000"/>
                    </a:prstClr>
                  </a:solidFill>
                </a:rPr>
                <a:t>(Outsourced Product Development Services)</a:t>
              </a:r>
            </a:p>
          </p:txBody>
        </p:sp>
      </p:grpSp>
      <p:grpSp>
        <p:nvGrpSpPr>
          <p:cNvPr id="8" name="Group 40"/>
          <p:cNvGrpSpPr>
            <a:grpSpLocks/>
          </p:cNvGrpSpPr>
          <p:nvPr userDrawn="1"/>
        </p:nvGrpSpPr>
        <p:grpSpPr bwMode="auto">
          <a:xfrm>
            <a:off x="4562475" y="1457325"/>
            <a:ext cx="2295525" cy="795338"/>
            <a:chOff x="4562856" y="1457325"/>
            <a:chExt cx="2295144" cy="795338"/>
          </a:xfrm>
        </p:grpSpPr>
        <p:sp>
          <p:nvSpPr>
            <p:cNvPr id="9" name="Rectangle 8"/>
            <p:cNvSpPr/>
            <p:nvPr/>
          </p:nvSpPr>
          <p:spPr bwMode="auto">
            <a:xfrm flipH="1">
              <a:off x="4572379" y="1457325"/>
              <a:ext cx="2285621" cy="795338"/>
            </a:xfrm>
            <a:prstGeom prst="rect">
              <a:avLst/>
            </a:prstGeom>
            <a:solidFill>
              <a:srgbClr val="B36005">
                <a:alpha val="8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Text Placeholder 3"/>
            <p:cNvSpPr txBox="1">
              <a:spLocks/>
            </p:cNvSpPr>
            <p:nvPr/>
          </p:nvSpPr>
          <p:spPr>
            <a:xfrm>
              <a:off x="4562856" y="1490663"/>
              <a:ext cx="1920556" cy="712787"/>
            </a:xfrm>
            <a:prstGeom prst="rect">
              <a:avLst/>
            </a:prstGeom>
          </p:spPr>
          <p:txBody>
            <a:bodyPr/>
            <a:lstStyle>
              <a:lvl1pPr marL="0" indent="0">
                <a:buNone/>
                <a:defRPr sz="170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fontAlgn="auto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en-US" sz="1800" dirty="0" smtClean="0">
                  <a:solidFill>
                    <a:prstClr val="white">
                      <a:lumMod val="95000"/>
                    </a:prstClr>
                  </a:solidFill>
                </a:rPr>
                <a:t>Value Added Services</a:t>
              </a:r>
            </a:p>
          </p:txBody>
        </p:sp>
      </p:grpSp>
      <p:grpSp>
        <p:nvGrpSpPr>
          <p:cNvPr id="11" name="Group 46"/>
          <p:cNvGrpSpPr>
            <a:grpSpLocks/>
          </p:cNvGrpSpPr>
          <p:nvPr userDrawn="1"/>
        </p:nvGrpSpPr>
        <p:grpSpPr bwMode="auto">
          <a:xfrm>
            <a:off x="6858000" y="1457325"/>
            <a:ext cx="2286000" cy="795338"/>
            <a:chOff x="6858000" y="1457325"/>
            <a:chExt cx="2286000" cy="795338"/>
          </a:xfrm>
        </p:grpSpPr>
        <p:sp>
          <p:nvSpPr>
            <p:cNvPr id="12" name="Rectangle 11"/>
            <p:cNvSpPr/>
            <p:nvPr/>
          </p:nvSpPr>
          <p:spPr bwMode="auto">
            <a:xfrm flipH="1">
              <a:off x="6858000" y="1457325"/>
              <a:ext cx="2286000" cy="795338"/>
            </a:xfrm>
            <a:prstGeom prst="rect">
              <a:avLst/>
            </a:prstGeom>
            <a:solidFill>
              <a:srgbClr val="EB7E07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Text Placeholder 3"/>
            <p:cNvSpPr txBox="1">
              <a:spLocks/>
            </p:cNvSpPr>
            <p:nvPr/>
          </p:nvSpPr>
          <p:spPr>
            <a:xfrm>
              <a:off x="6867525" y="1490663"/>
              <a:ext cx="1919288" cy="712787"/>
            </a:xfrm>
            <a:prstGeom prst="rect">
              <a:avLst/>
            </a:prstGeom>
          </p:spPr>
          <p:txBody>
            <a:bodyPr/>
            <a:lstStyle>
              <a:lvl1pPr marL="0" indent="0">
                <a:buNone/>
                <a:defRPr sz="170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fontAlgn="auto">
                <a:spcBef>
                  <a:spcPct val="20000"/>
                </a:spcBef>
                <a:spcAft>
                  <a:spcPts val="0"/>
                </a:spcAft>
                <a:buFont typeface="Arial" pitchFamily="34" charset="0"/>
                <a:buNone/>
                <a:defRPr/>
              </a:pPr>
              <a:r>
                <a:rPr lang="en-US" sz="1800" dirty="0" smtClean="0">
                  <a:solidFill>
                    <a:prstClr val="white">
                      <a:lumMod val="95000"/>
                    </a:prstClr>
                  </a:solidFill>
                </a:rPr>
                <a:t>Idea Incubation Center</a:t>
              </a:r>
            </a:p>
          </p:txBody>
        </p:sp>
      </p:grpSp>
      <p:grpSp>
        <p:nvGrpSpPr>
          <p:cNvPr id="14" name="Group 51"/>
          <p:cNvGrpSpPr>
            <a:grpSpLocks/>
          </p:cNvGrpSpPr>
          <p:nvPr userDrawn="1"/>
        </p:nvGrpSpPr>
        <p:grpSpPr bwMode="auto">
          <a:xfrm>
            <a:off x="2266950" y="1457325"/>
            <a:ext cx="2305050" cy="795338"/>
            <a:chOff x="2267712" y="1457325"/>
            <a:chExt cx="2304288" cy="795338"/>
          </a:xfrm>
        </p:grpSpPr>
        <p:sp>
          <p:nvSpPr>
            <p:cNvPr id="15" name="Rectangle 14"/>
            <p:cNvSpPr/>
            <p:nvPr/>
          </p:nvSpPr>
          <p:spPr bwMode="auto">
            <a:xfrm flipH="1">
              <a:off x="2278821" y="1457325"/>
              <a:ext cx="2293179" cy="795338"/>
            </a:xfrm>
            <a:prstGeom prst="rect">
              <a:avLst/>
            </a:prstGeom>
            <a:solidFill>
              <a:srgbClr val="0075B0">
                <a:alpha val="8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Text Placeholder 3"/>
            <p:cNvSpPr txBox="1">
              <a:spLocks/>
            </p:cNvSpPr>
            <p:nvPr/>
          </p:nvSpPr>
          <p:spPr>
            <a:xfrm>
              <a:off x="2267712" y="1481138"/>
              <a:ext cx="2304288" cy="712787"/>
            </a:xfrm>
            <a:prstGeom prst="rect">
              <a:avLst/>
            </a:prstGeom>
          </p:spPr>
          <p:txBody>
            <a:bodyPr/>
            <a:lstStyle>
              <a:lvl1pPr marL="0" indent="0">
                <a:buNone/>
                <a:defRPr sz="1700">
                  <a:solidFill>
                    <a:schemeClr val="bg1">
                      <a:lumMod val="9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 smtClean="0">
                  <a:solidFill>
                    <a:prstClr val="white">
                      <a:lumMod val="95000"/>
                    </a:prstClr>
                  </a:solidFill>
                </a:rPr>
                <a:t>Enterprise Business Solutions</a:t>
              </a:r>
            </a:p>
          </p:txBody>
        </p:sp>
      </p:grpSp>
      <p:grpSp>
        <p:nvGrpSpPr>
          <p:cNvPr id="17" name="Group 57"/>
          <p:cNvGrpSpPr>
            <a:grpSpLocks/>
          </p:cNvGrpSpPr>
          <p:nvPr userDrawn="1"/>
        </p:nvGrpSpPr>
        <p:grpSpPr bwMode="auto">
          <a:xfrm>
            <a:off x="-9525" y="2252663"/>
            <a:ext cx="2286000" cy="3723264"/>
            <a:chOff x="-9525" y="2252663"/>
            <a:chExt cx="2286000" cy="3343275"/>
          </a:xfrm>
        </p:grpSpPr>
        <p:sp>
          <p:nvSpPr>
            <p:cNvPr id="18" name="Rectangle 17"/>
            <p:cNvSpPr/>
            <p:nvPr/>
          </p:nvSpPr>
          <p:spPr bwMode="auto">
            <a:xfrm flipH="1" flipV="1">
              <a:off x="-9525" y="2252663"/>
              <a:ext cx="2286000" cy="3343275"/>
            </a:xfrm>
            <a:prstGeom prst="rect">
              <a:avLst/>
            </a:prstGeom>
            <a:solidFill>
              <a:srgbClr val="44BDFA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Text Placeholder 3"/>
            <p:cNvSpPr txBox="1">
              <a:spLocks/>
            </p:cNvSpPr>
            <p:nvPr/>
          </p:nvSpPr>
          <p:spPr>
            <a:xfrm>
              <a:off x="4915" y="2414588"/>
              <a:ext cx="2111216" cy="3024187"/>
            </a:xfrm>
            <a:prstGeom prst="rect">
              <a:avLst/>
            </a:prstGeom>
          </p:spPr>
          <p:txBody>
            <a:bodyPr/>
            <a:lstStyle>
              <a:lvl1pPr marL="119063" marR="0" indent="-119063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Software Development</a:t>
              </a: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Software </a:t>
              </a:r>
              <a:b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</a:b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Re-Engineering</a:t>
              </a: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Software Maintenance</a:t>
              </a: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QA and Testing</a:t>
              </a: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Technical Support</a:t>
              </a: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20" name="Group 61"/>
          <p:cNvGrpSpPr>
            <a:grpSpLocks/>
          </p:cNvGrpSpPr>
          <p:nvPr userDrawn="1"/>
        </p:nvGrpSpPr>
        <p:grpSpPr bwMode="auto">
          <a:xfrm>
            <a:off x="2266950" y="2252663"/>
            <a:ext cx="2305050" cy="3723264"/>
            <a:chOff x="2267712" y="2252663"/>
            <a:chExt cx="2304288" cy="3343275"/>
          </a:xfrm>
        </p:grpSpPr>
        <p:sp>
          <p:nvSpPr>
            <p:cNvPr id="21" name="Rectangle 20"/>
            <p:cNvSpPr/>
            <p:nvPr/>
          </p:nvSpPr>
          <p:spPr bwMode="auto">
            <a:xfrm flipH="1" flipV="1">
              <a:off x="2278821" y="2252663"/>
              <a:ext cx="2293179" cy="3343275"/>
            </a:xfrm>
            <a:prstGeom prst="rect">
              <a:avLst/>
            </a:prstGeom>
            <a:solidFill>
              <a:srgbClr val="69CAFB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2" name="Text Placeholder 3"/>
            <p:cNvSpPr txBox="1">
              <a:spLocks/>
            </p:cNvSpPr>
            <p:nvPr/>
          </p:nvSpPr>
          <p:spPr>
            <a:xfrm>
              <a:off x="2267712" y="2414588"/>
              <a:ext cx="2304288" cy="3024187"/>
            </a:xfrm>
            <a:prstGeom prst="rect">
              <a:avLst/>
            </a:prstGeom>
          </p:spPr>
          <p:txBody>
            <a:bodyPr/>
            <a:lstStyle>
              <a:lvl1pPr marL="119063" marR="0" indent="-119063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Application Development  and Maintenance</a:t>
              </a: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Enterprise Portals</a:t>
              </a: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SOA Services</a:t>
              </a: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MIS and Data Analytics</a:t>
              </a: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0075B0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Remote Infrastructure Management</a:t>
              </a: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23" name="Group 64"/>
          <p:cNvGrpSpPr>
            <a:grpSpLocks/>
          </p:cNvGrpSpPr>
          <p:nvPr userDrawn="1"/>
        </p:nvGrpSpPr>
        <p:grpSpPr bwMode="auto">
          <a:xfrm>
            <a:off x="4572000" y="2252663"/>
            <a:ext cx="2400300" cy="3723264"/>
            <a:chOff x="4572000" y="2252663"/>
            <a:chExt cx="2400300" cy="3343275"/>
          </a:xfrm>
        </p:grpSpPr>
        <p:sp>
          <p:nvSpPr>
            <p:cNvPr id="24" name="Rectangle 23"/>
            <p:cNvSpPr/>
            <p:nvPr/>
          </p:nvSpPr>
          <p:spPr bwMode="auto">
            <a:xfrm flipH="1" flipV="1">
              <a:off x="4572000" y="2252663"/>
              <a:ext cx="2286000" cy="3343275"/>
            </a:xfrm>
            <a:prstGeom prst="rect">
              <a:avLst/>
            </a:prstGeom>
            <a:solidFill>
              <a:srgbClr val="FAB160">
                <a:alpha val="4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Text Placeholder 3"/>
            <p:cNvSpPr txBox="1">
              <a:spLocks/>
            </p:cNvSpPr>
            <p:nvPr/>
          </p:nvSpPr>
          <p:spPr>
            <a:xfrm>
              <a:off x="4572000" y="2414588"/>
              <a:ext cx="2400300" cy="3005137"/>
            </a:xfrm>
            <a:prstGeom prst="rect">
              <a:avLst/>
            </a:prstGeom>
          </p:spPr>
          <p:txBody>
            <a:bodyPr/>
            <a:lstStyle>
              <a:lvl1pPr marL="119063" marR="0" indent="-119063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ts val="0"/>
                </a:spcBef>
                <a:buClr>
                  <a:srgbClr val="F79646">
                    <a:lumMod val="50000"/>
                  </a:srgbClr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ITeS and BPO Services</a:t>
              </a:r>
            </a:p>
            <a:p>
              <a:pPr marL="0" indent="0">
                <a:spcBef>
                  <a:spcPts val="0"/>
                </a:spcBef>
                <a:buClr>
                  <a:srgbClr val="F79646">
                    <a:lumMod val="50000"/>
                  </a:srgbClr>
                </a:buClr>
                <a:buFont typeface="Arial" pitchFamily="34" charset="0"/>
                <a:buNone/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F79646">
                    <a:lumMod val="50000"/>
                  </a:srgbClr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User Interface Design </a:t>
              </a:r>
            </a:p>
            <a:p>
              <a:pPr>
                <a:buClr>
                  <a:srgbClr val="F79646">
                    <a:lumMod val="50000"/>
                  </a:srgbClr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F79646">
                    <a:lumMod val="50000"/>
                  </a:srgbClr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Documentation</a:t>
              </a:r>
            </a:p>
            <a:p>
              <a:pPr>
                <a:buFont typeface="Arial" pitchFamily="34" charset="0"/>
                <a:buNone/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26" name="Group 67"/>
          <p:cNvGrpSpPr>
            <a:grpSpLocks/>
          </p:cNvGrpSpPr>
          <p:nvPr userDrawn="1"/>
        </p:nvGrpSpPr>
        <p:grpSpPr bwMode="auto">
          <a:xfrm>
            <a:off x="6858000" y="2252663"/>
            <a:ext cx="2286000" cy="3723264"/>
            <a:chOff x="6857998" y="2252663"/>
            <a:chExt cx="2286002" cy="3343275"/>
          </a:xfrm>
        </p:grpSpPr>
        <p:sp>
          <p:nvSpPr>
            <p:cNvPr id="27" name="Rectangle 26"/>
            <p:cNvSpPr/>
            <p:nvPr/>
          </p:nvSpPr>
          <p:spPr bwMode="auto">
            <a:xfrm flipH="1" flipV="1">
              <a:off x="6857998" y="2252663"/>
              <a:ext cx="2286002" cy="3343275"/>
            </a:xfrm>
            <a:prstGeom prst="rect">
              <a:avLst/>
            </a:prstGeom>
            <a:solidFill>
              <a:srgbClr val="FDD9B1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9" name="Text Placeholder 3"/>
            <p:cNvSpPr txBox="1">
              <a:spLocks/>
            </p:cNvSpPr>
            <p:nvPr/>
          </p:nvSpPr>
          <p:spPr>
            <a:xfrm>
              <a:off x="6857998" y="2414588"/>
              <a:ext cx="2057402" cy="3024187"/>
            </a:xfrm>
            <a:prstGeom prst="rect">
              <a:avLst/>
            </a:prstGeom>
          </p:spPr>
          <p:txBody>
            <a:bodyPr/>
            <a:lstStyle>
              <a:lvl1pPr marL="119063" marR="0" indent="-119063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>
                <a:spcBef>
                  <a:spcPts val="0"/>
                </a:spcBef>
                <a:buClr>
                  <a:srgbClr val="F79646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From an Idea to Product</a:t>
              </a:r>
            </a:p>
            <a:p>
              <a:pPr>
                <a:spcBef>
                  <a:spcPts val="0"/>
                </a:spcBef>
                <a:buClr>
                  <a:srgbClr val="F79646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F79646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Qualified Pool of Product  Architects</a:t>
              </a:r>
            </a:p>
            <a:p>
              <a:pPr>
                <a:spcBef>
                  <a:spcPts val="0"/>
                </a:spcBef>
                <a:buClr>
                  <a:srgbClr val="F79646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F79646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Scalable ODC Environment</a:t>
              </a:r>
            </a:p>
            <a:p>
              <a:pPr>
                <a:spcBef>
                  <a:spcPts val="0"/>
                </a:spcBef>
                <a:buClr>
                  <a:srgbClr val="F79646"/>
                </a:buCl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spcBef>
                  <a:spcPts val="0"/>
                </a:spcBef>
                <a:buClr>
                  <a:srgbClr val="F79646"/>
                </a:buClr>
                <a:defRPr/>
              </a:pPr>
              <a:r>
                <a:rPr lang="en-US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Optimization of Limited Resources</a:t>
              </a: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defRPr/>
              </a:pPr>
              <a:endParaRPr lang="en-US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D10573A-72F2-442A-A6D9-3C5A77896AF4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593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flipV="1">
            <a:off x="2286000" y="2085499"/>
            <a:ext cx="2286000" cy="3677603"/>
          </a:xfrm>
          <a:prstGeom prst="rect">
            <a:avLst/>
          </a:prstGeom>
          <a:solidFill>
            <a:srgbClr val="44BDFA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6858000" y="2085499"/>
            <a:ext cx="2286000" cy="3677603"/>
          </a:xfrm>
          <a:prstGeom prst="rect">
            <a:avLst/>
          </a:prstGeom>
          <a:solidFill>
            <a:srgbClr val="44BDFA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4572000" y="2085499"/>
            <a:ext cx="2286000" cy="3677603"/>
          </a:xfrm>
          <a:prstGeom prst="rect">
            <a:avLst/>
          </a:prstGeom>
          <a:solidFill>
            <a:srgbClr val="65C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 flipV="1">
            <a:off x="2286000" y="1457325"/>
            <a:ext cx="2286000" cy="795338"/>
          </a:xfrm>
          <a:prstGeom prst="rect">
            <a:avLst/>
          </a:prstGeom>
          <a:solidFill>
            <a:srgbClr val="00547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4572000" y="1457325"/>
            <a:ext cx="2286000" cy="795338"/>
          </a:xfrm>
          <a:prstGeom prst="rect">
            <a:avLst/>
          </a:prstGeom>
          <a:solidFill>
            <a:srgbClr val="00547E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 flipV="1">
            <a:off x="6858000" y="1457325"/>
            <a:ext cx="2286000" cy="795338"/>
          </a:xfrm>
          <a:prstGeom prst="rect">
            <a:avLst/>
          </a:prstGeom>
          <a:solidFill>
            <a:srgbClr val="00547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 flipH="1">
            <a:off x="0" y="1457325"/>
            <a:ext cx="2286000" cy="792163"/>
          </a:xfrm>
          <a:prstGeom prst="rect">
            <a:avLst/>
          </a:prstGeom>
          <a:solidFill>
            <a:srgbClr val="00547E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5766659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0" name="Group 47"/>
          <p:cNvGrpSpPr>
            <a:grpSpLocks/>
          </p:cNvGrpSpPr>
          <p:nvPr userDrawn="1"/>
        </p:nvGrpSpPr>
        <p:grpSpPr bwMode="auto">
          <a:xfrm>
            <a:off x="1836738" y="1608138"/>
            <a:ext cx="352425" cy="266700"/>
            <a:chOff x="1773238" y="1957388"/>
            <a:chExt cx="352425" cy="266700"/>
          </a:xfrm>
        </p:grpSpPr>
        <p:sp>
          <p:nvSpPr>
            <p:cNvPr id="21" name="Isosceles Triangle 20"/>
            <p:cNvSpPr/>
            <p:nvPr/>
          </p:nvSpPr>
          <p:spPr>
            <a:xfrm rot="5400000">
              <a:off x="1716088" y="2014538"/>
              <a:ext cx="266700" cy="152400"/>
            </a:xfrm>
            <a:prstGeom prst="triangle">
              <a:avLst/>
            </a:prstGeom>
            <a:solidFill>
              <a:srgbClr val="004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3" name="Isosceles Triangle 22"/>
            <p:cNvSpPr/>
            <p:nvPr/>
          </p:nvSpPr>
          <p:spPr>
            <a:xfrm rot="5400000">
              <a:off x="1806575" y="2014538"/>
              <a:ext cx="266700" cy="152400"/>
            </a:xfrm>
            <a:prstGeom prst="triangle">
              <a:avLst/>
            </a:prstGeom>
            <a:solidFill>
              <a:srgbClr val="004B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6" name="Isosceles Triangle 25"/>
            <p:cNvSpPr/>
            <p:nvPr/>
          </p:nvSpPr>
          <p:spPr>
            <a:xfrm rot="5400000">
              <a:off x="1916113" y="2014538"/>
              <a:ext cx="266700" cy="152400"/>
            </a:xfrm>
            <a:prstGeom prst="triangle">
              <a:avLst/>
            </a:prstGeom>
            <a:solidFill>
              <a:srgbClr val="00547E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7" name="Picture Placeholder 2"/>
          <p:cNvSpPr>
            <a:spLocks noGrp="1"/>
          </p:cNvSpPr>
          <p:nvPr>
            <p:ph type="pic" idx="1"/>
          </p:nvPr>
        </p:nvSpPr>
        <p:spPr>
          <a:xfrm>
            <a:off x="3175" y="2085738"/>
            <a:ext cx="2282825" cy="36723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1"/>
          </p:nvPr>
        </p:nvSpPr>
        <p:spPr>
          <a:xfrm>
            <a:off x="2295145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62856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48856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95144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2000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0"/>
          </p:nvPr>
        </p:nvSpPr>
        <p:spPr>
          <a:xfrm>
            <a:off x="6857999" y="2413826"/>
            <a:ext cx="1920240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109728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93985D7-9B6C-4D50-A037-DFD3278C380B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106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2281238" y="1457325"/>
            <a:ext cx="3409950" cy="796925"/>
          </a:xfrm>
          <a:prstGeom prst="rect">
            <a:avLst/>
          </a:prstGeom>
          <a:solidFill>
            <a:srgbClr val="B3600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 flipV="1">
            <a:off x="5695950" y="1457325"/>
            <a:ext cx="3457575" cy="796925"/>
          </a:xfrm>
          <a:prstGeom prst="rect">
            <a:avLst/>
          </a:prstGeom>
          <a:solidFill>
            <a:srgbClr val="B36005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281238" y="2254250"/>
            <a:ext cx="3414712" cy="3403600"/>
          </a:xfrm>
          <a:prstGeom prst="rect">
            <a:avLst/>
          </a:prstGeom>
          <a:solidFill>
            <a:srgbClr val="FAB16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5695950" y="2254250"/>
            <a:ext cx="3457575" cy="3403600"/>
          </a:xfrm>
          <a:prstGeom prst="rect">
            <a:avLst/>
          </a:prstGeom>
          <a:solidFill>
            <a:srgbClr val="FAB16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9525" y="1457325"/>
            <a:ext cx="2286000" cy="796925"/>
          </a:xfrm>
          <a:prstGeom prst="rect">
            <a:avLst/>
          </a:prstGeom>
          <a:solidFill>
            <a:srgbClr val="B36005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6" name="Group 42"/>
          <p:cNvGrpSpPr>
            <a:grpSpLocks/>
          </p:cNvGrpSpPr>
          <p:nvPr userDrawn="1"/>
        </p:nvGrpSpPr>
        <p:grpSpPr bwMode="auto">
          <a:xfrm>
            <a:off x="1827213" y="1611313"/>
            <a:ext cx="371475" cy="266700"/>
            <a:chOff x="1104900" y="1885950"/>
            <a:chExt cx="371475" cy="266700"/>
          </a:xfrm>
        </p:grpSpPr>
        <p:sp>
          <p:nvSpPr>
            <p:cNvPr id="17" name="Isosceles Triangle 16"/>
            <p:cNvSpPr/>
            <p:nvPr userDrawn="1"/>
          </p:nvSpPr>
          <p:spPr>
            <a:xfrm rot="5400000">
              <a:off x="1047750" y="1943100"/>
              <a:ext cx="266700" cy="152400"/>
            </a:xfrm>
            <a:prstGeom prst="triangle">
              <a:avLst/>
            </a:prstGeom>
            <a:solidFill>
              <a:srgbClr val="9F5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5400000">
              <a:off x="1157287" y="1943100"/>
              <a:ext cx="266700" cy="152400"/>
            </a:xfrm>
            <a:prstGeom prst="triangle">
              <a:avLst/>
            </a:prstGeom>
            <a:solidFill>
              <a:srgbClr val="B36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5400000">
              <a:off x="1266825" y="1943100"/>
              <a:ext cx="266700" cy="152400"/>
            </a:xfrm>
            <a:prstGeom prst="triangle">
              <a:avLst/>
            </a:prstGeom>
            <a:solidFill>
              <a:srgbClr val="B36005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7" name="Picture Placeholder 2"/>
          <p:cNvSpPr>
            <a:spLocks noGrp="1"/>
          </p:cNvSpPr>
          <p:nvPr>
            <p:ph type="pic" idx="1"/>
          </p:nvPr>
        </p:nvSpPr>
        <p:spPr>
          <a:xfrm>
            <a:off x="-5790" y="2254250"/>
            <a:ext cx="2282825" cy="3338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1"/>
          </p:nvPr>
        </p:nvSpPr>
        <p:spPr>
          <a:xfrm>
            <a:off x="2295144" y="1545146"/>
            <a:ext cx="3182111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3"/>
          </p:nvPr>
        </p:nvSpPr>
        <p:spPr>
          <a:xfrm>
            <a:off x="5669280" y="1545146"/>
            <a:ext cx="3236976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95144" y="2413826"/>
            <a:ext cx="3191256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678424" y="2413826"/>
            <a:ext cx="3227832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109728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7ABE94-BD4D-4F7A-9911-74B8E3E5D584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790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2281238" y="1457322"/>
            <a:ext cx="6862762" cy="796925"/>
          </a:xfrm>
          <a:prstGeom prst="rect">
            <a:avLst/>
          </a:prstGeom>
          <a:solidFill>
            <a:srgbClr val="B3600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281238" y="2254250"/>
            <a:ext cx="6862762" cy="3403600"/>
          </a:xfrm>
          <a:prstGeom prst="rect">
            <a:avLst/>
          </a:prstGeom>
          <a:solidFill>
            <a:srgbClr val="FAB16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9525" y="1457325"/>
            <a:ext cx="2286000" cy="796925"/>
          </a:xfrm>
          <a:prstGeom prst="rect">
            <a:avLst/>
          </a:prstGeom>
          <a:solidFill>
            <a:srgbClr val="B36005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" name="Group 42"/>
          <p:cNvGrpSpPr>
            <a:grpSpLocks/>
          </p:cNvGrpSpPr>
          <p:nvPr userDrawn="1"/>
        </p:nvGrpSpPr>
        <p:grpSpPr bwMode="auto">
          <a:xfrm>
            <a:off x="1827213" y="1611313"/>
            <a:ext cx="371475" cy="266700"/>
            <a:chOff x="1104900" y="1885950"/>
            <a:chExt cx="371475" cy="266700"/>
          </a:xfrm>
        </p:grpSpPr>
        <p:sp>
          <p:nvSpPr>
            <p:cNvPr id="17" name="Isosceles Triangle 16"/>
            <p:cNvSpPr/>
            <p:nvPr userDrawn="1"/>
          </p:nvSpPr>
          <p:spPr>
            <a:xfrm rot="5400000">
              <a:off x="1047750" y="1943100"/>
              <a:ext cx="266700" cy="152400"/>
            </a:xfrm>
            <a:prstGeom prst="triangle">
              <a:avLst/>
            </a:prstGeom>
            <a:solidFill>
              <a:srgbClr val="9F5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5400000">
              <a:off x="1157287" y="1943100"/>
              <a:ext cx="266700" cy="152400"/>
            </a:xfrm>
            <a:prstGeom prst="triangle">
              <a:avLst/>
            </a:prstGeom>
            <a:solidFill>
              <a:srgbClr val="B36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5400000">
              <a:off x="1266825" y="1943100"/>
              <a:ext cx="266700" cy="152400"/>
            </a:xfrm>
            <a:prstGeom prst="triangle">
              <a:avLst/>
            </a:prstGeom>
            <a:solidFill>
              <a:srgbClr val="B36005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7" name="Picture Placeholder 2"/>
          <p:cNvSpPr>
            <a:spLocks noGrp="1"/>
          </p:cNvSpPr>
          <p:nvPr>
            <p:ph type="pic" idx="1"/>
          </p:nvPr>
        </p:nvSpPr>
        <p:spPr>
          <a:xfrm>
            <a:off x="-5790" y="2254250"/>
            <a:ext cx="2282825" cy="3338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1"/>
          </p:nvPr>
        </p:nvSpPr>
        <p:spPr>
          <a:xfrm>
            <a:off x="2295144" y="1545146"/>
            <a:ext cx="6620256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95144" y="2413826"/>
            <a:ext cx="6620256" cy="2714228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109728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7ABE94-BD4D-4F7A-9911-74B8E3E5D584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898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with Tex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1633538" y="1892300"/>
            <a:ext cx="6291262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endParaRPr lang="en-US" sz="1600" dirty="0">
              <a:solidFill>
                <a:srgbClr val="262626"/>
              </a:solidFill>
              <a:latin typeface="Microsoft Sans Serif" pitchFamily="34" charset="0"/>
              <a:ea typeface="Kozuka Gothic Pro L" pitchFamily="34" charset="-128"/>
              <a:cs typeface="Microsoft Sans Serif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4587875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520825" y="4587875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1721803"/>
            <a:ext cx="7269734" cy="2548445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58112" y="5012158"/>
            <a:ext cx="7257288" cy="56661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941763" algn="l"/>
              </a:tabLst>
              <a:defRPr lang="en-US" sz="3200" kern="1200" baseline="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5756" y="6502047"/>
            <a:ext cx="493712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CC72EAB-1B23-42D4-AE30-1C46AF89700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4" y="120087"/>
            <a:ext cx="1546985" cy="438313"/>
          </a:xfrm>
          <a:prstGeom prst="rect">
            <a:avLst/>
          </a:prstGeom>
        </p:spPr>
      </p:pic>
      <p:sp>
        <p:nvSpPr>
          <p:cNvPr id="11" name="Slide Number Placeholder 3"/>
          <p:cNvSpPr txBox="1">
            <a:spLocks/>
          </p:cNvSpPr>
          <p:nvPr userDrawn="1"/>
        </p:nvSpPr>
        <p:spPr>
          <a:xfrm>
            <a:off x="8763000" y="6705600"/>
            <a:ext cx="404979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770105C-75BA-4D3C-9737-FF2454E923E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6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 flipV="1">
            <a:off x="6843103" y="1457323"/>
            <a:ext cx="2300897" cy="796925"/>
          </a:xfrm>
          <a:prstGeom prst="rect">
            <a:avLst/>
          </a:prstGeom>
          <a:solidFill>
            <a:srgbClr val="B3600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 flipV="1">
            <a:off x="4568827" y="1457320"/>
            <a:ext cx="2273876" cy="796925"/>
          </a:xfrm>
          <a:prstGeom prst="rect">
            <a:avLst/>
          </a:prstGeom>
          <a:solidFill>
            <a:srgbClr val="B36005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2281238" y="1457325"/>
            <a:ext cx="2287567" cy="796925"/>
          </a:xfrm>
          <a:prstGeom prst="rect">
            <a:avLst/>
          </a:prstGeom>
          <a:solidFill>
            <a:srgbClr val="B3600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281238" y="2254250"/>
            <a:ext cx="2290762" cy="3403600"/>
          </a:xfrm>
          <a:prstGeom prst="rect">
            <a:avLst/>
          </a:prstGeom>
          <a:solidFill>
            <a:srgbClr val="FAB16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4568827" y="2254250"/>
            <a:ext cx="2273876" cy="3403600"/>
          </a:xfrm>
          <a:prstGeom prst="rect">
            <a:avLst/>
          </a:prstGeom>
          <a:solidFill>
            <a:srgbClr val="FAB16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9525" y="1457325"/>
            <a:ext cx="2286000" cy="796925"/>
          </a:xfrm>
          <a:prstGeom prst="rect">
            <a:avLst/>
          </a:prstGeom>
          <a:solidFill>
            <a:srgbClr val="B36005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" name="Group 42"/>
          <p:cNvGrpSpPr>
            <a:grpSpLocks/>
          </p:cNvGrpSpPr>
          <p:nvPr userDrawn="1"/>
        </p:nvGrpSpPr>
        <p:grpSpPr bwMode="auto">
          <a:xfrm>
            <a:off x="1827213" y="1611313"/>
            <a:ext cx="371475" cy="266700"/>
            <a:chOff x="1104900" y="1885950"/>
            <a:chExt cx="371475" cy="266700"/>
          </a:xfrm>
        </p:grpSpPr>
        <p:sp>
          <p:nvSpPr>
            <p:cNvPr id="17" name="Isosceles Triangle 16"/>
            <p:cNvSpPr/>
            <p:nvPr userDrawn="1"/>
          </p:nvSpPr>
          <p:spPr>
            <a:xfrm rot="5400000">
              <a:off x="1047750" y="1943100"/>
              <a:ext cx="266700" cy="152400"/>
            </a:xfrm>
            <a:prstGeom prst="triangle">
              <a:avLst/>
            </a:prstGeom>
            <a:solidFill>
              <a:srgbClr val="9F56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Isosceles Triangle 17"/>
            <p:cNvSpPr/>
            <p:nvPr userDrawn="1"/>
          </p:nvSpPr>
          <p:spPr>
            <a:xfrm rot="5400000">
              <a:off x="1157287" y="1943100"/>
              <a:ext cx="266700" cy="152400"/>
            </a:xfrm>
            <a:prstGeom prst="triangle">
              <a:avLst/>
            </a:prstGeom>
            <a:solidFill>
              <a:srgbClr val="B360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Isosceles Triangle 18"/>
            <p:cNvSpPr/>
            <p:nvPr userDrawn="1"/>
          </p:nvSpPr>
          <p:spPr>
            <a:xfrm rot="5400000">
              <a:off x="1266825" y="1943100"/>
              <a:ext cx="266700" cy="152400"/>
            </a:xfrm>
            <a:prstGeom prst="triangle">
              <a:avLst/>
            </a:prstGeom>
            <a:solidFill>
              <a:srgbClr val="B36005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7" name="Picture Placeholder 2"/>
          <p:cNvSpPr>
            <a:spLocks noGrp="1"/>
          </p:cNvSpPr>
          <p:nvPr userDrawn="1">
            <p:ph type="pic" idx="1"/>
          </p:nvPr>
        </p:nvSpPr>
        <p:spPr>
          <a:xfrm>
            <a:off x="-5790" y="2254250"/>
            <a:ext cx="2282825" cy="3338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 userDrawn="1"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 userDrawn="1">
            <p:ph type="body" sz="half" idx="11"/>
          </p:nvPr>
        </p:nvSpPr>
        <p:spPr>
          <a:xfrm>
            <a:off x="2295145" y="1545146"/>
            <a:ext cx="2276856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 userDrawn="1">
            <p:ph type="body" sz="half" idx="13"/>
          </p:nvPr>
        </p:nvSpPr>
        <p:spPr>
          <a:xfrm>
            <a:off x="4561205" y="1545146"/>
            <a:ext cx="213487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 userDrawn="1">
            <p:ph type="body" sz="half" idx="18"/>
          </p:nvPr>
        </p:nvSpPr>
        <p:spPr>
          <a:xfrm>
            <a:off x="2295144" y="2413825"/>
            <a:ext cx="2276856" cy="2129599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4" name="Text Placeholder 3"/>
          <p:cNvSpPr>
            <a:spLocks noGrp="1"/>
          </p:cNvSpPr>
          <p:nvPr userDrawn="1">
            <p:ph type="body" sz="half" idx="19"/>
          </p:nvPr>
        </p:nvSpPr>
        <p:spPr>
          <a:xfrm>
            <a:off x="4551299" y="2413825"/>
            <a:ext cx="2316226" cy="2301049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5" name="Text Placeholder 3"/>
          <p:cNvSpPr>
            <a:spLocks noGrp="1"/>
          </p:cNvSpPr>
          <p:nvPr userDrawn="1">
            <p:ph type="body" sz="half" idx="21"/>
          </p:nvPr>
        </p:nvSpPr>
        <p:spPr>
          <a:xfrm>
            <a:off x="109728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lide Number Placeholder 5"/>
          <p:cNvSpPr>
            <a:spLocks noGrp="1"/>
          </p:cNvSpPr>
          <p:nvPr userDrawn="1"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17ABE94-BD4D-4F7A-9911-74B8E3E5D584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6" name="Text Placeholder 3"/>
          <p:cNvSpPr>
            <a:spLocks noGrp="1"/>
          </p:cNvSpPr>
          <p:nvPr userDrawn="1">
            <p:ph type="body" sz="half" idx="23"/>
          </p:nvPr>
        </p:nvSpPr>
        <p:spPr>
          <a:xfrm>
            <a:off x="6850379" y="1545146"/>
            <a:ext cx="213487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3"/>
          <p:cNvSpPr>
            <a:spLocks noGrp="1"/>
          </p:cNvSpPr>
          <p:nvPr userDrawn="1">
            <p:ph type="body" sz="half" idx="24"/>
          </p:nvPr>
        </p:nvSpPr>
        <p:spPr>
          <a:xfrm>
            <a:off x="6840473" y="2413825"/>
            <a:ext cx="2316226" cy="2301049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0" name="Rectangle 29"/>
          <p:cNvSpPr/>
          <p:nvPr userDrawn="1"/>
        </p:nvSpPr>
        <p:spPr>
          <a:xfrm flipV="1">
            <a:off x="6847114" y="2254250"/>
            <a:ext cx="2296886" cy="3403600"/>
          </a:xfrm>
          <a:prstGeom prst="rect">
            <a:avLst/>
          </a:prstGeom>
          <a:solidFill>
            <a:srgbClr val="FAB16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369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2281238" y="1457325"/>
            <a:ext cx="3409950" cy="796925"/>
          </a:xfrm>
          <a:prstGeom prst="rect">
            <a:avLst/>
          </a:prstGeom>
          <a:solidFill>
            <a:srgbClr val="0075B0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 flipV="1">
            <a:off x="5695950" y="1457325"/>
            <a:ext cx="3457575" cy="796925"/>
          </a:xfrm>
          <a:prstGeom prst="rect">
            <a:avLst/>
          </a:prstGeom>
          <a:solidFill>
            <a:srgbClr val="0075B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2281238" y="2254250"/>
            <a:ext cx="3414712" cy="3403600"/>
          </a:xfrm>
          <a:prstGeom prst="rect">
            <a:avLst/>
          </a:prstGeom>
          <a:solidFill>
            <a:srgbClr val="69CA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5695950" y="2254250"/>
            <a:ext cx="3457575" cy="3403600"/>
          </a:xfrm>
          <a:prstGeom prst="rect">
            <a:avLst/>
          </a:prstGeom>
          <a:solidFill>
            <a:srgbClr val="69CAFB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9525" y="1457325"/>
            <a:ext cx="2286000" cy="796925"/>
          </a:xfrm>
          <a:prstGeom prst="rect">
            <a:avLst/>
          </a:prstGeom>
          <a:solidFill>
            <a:srgbClr val="0075B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6" name="Group 26"/>
          <p:cNvGrpSpPr>
            <a:grpSpLocks/>
          </p:cNvGrpSpPr>
          <p:nvPr userDrawn="1"/>
        </p:nvGrpSpPr>
        <p:grpSpPr bwMode="auto">
          <a:xfrm>
            <a:off x="1825625" y="1604963"/>
            <a:ext cx="352425" cy="266700"/>
            <a:chOff x="1190625" y="1876425"/>
            <a:chExt cx="352425" cy="266700"/>
          </a:xfrm>
        </p:grpSpPr>
        <p:sp>
          <p:nvSpPr>
            <p:cNvPr id="17" name="Isosceles Triangle 16"/>
            <p:cNvSpPr/>
            <p:nvPr/>
          </p:nvSpPr>
          <p:spPr>
            <a:xfrm rot="5400000">
              <a:off x="1133475" y="1933575"/>
              <a:ext cx="266700" cy="152400"/>
            </a:xfrm>
            <a:prstGeom prst="triangle">
              <a:avLst/>
            </a:prstGeom>
            <a:solidFill>
              <a:srgbClr val="0067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Isosceles Triangle 17"/>
            <p:cNvSpPr/>
            <p:nvPr/>
          </p:nvSpPr>
          <p:spPr>
            <a:xfrm rot="5400000">
              <a:off x="1233488" y="1933575"/>
              <a:ext cx="266700" cy="152400"/>
            </a:xfrm>
            <a:prstGeom prst="triangle">
              <a:avLst/>
            </a:prstGeom>
            <a:solidFill>
              <a:srgbClr val="0075B0">
                <a:alpha val="7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Isosceles Triangle 18"/>
            <p:cNvSpPr/>
            <p:nvPr/>
          </p:nvSpPr>
          <p:spPr>
            <a:xfrm rot="5400000">
              <a:off x="1333500" y="1933575"/>
              <a:ext cx="266700" cy="152400"/>
            </a:xfrm>
            <a:prstGeom prst="triangle">
              <a:avLst/>
            </a:prstGeom>
            <a:solidFill>
              <a:srgbClr val="0075B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7" name="Picture Placeholder 2"/>
          <p:cNvSpPr>
            <a:spLocks noGrp="1"/>
          </p:cNvSpPr>
          <p:nvPr>
            <p:ph type="pic" idx="1"/>
          </p:nvPr>
        </p:nvSpPr>
        <p:spPr>
          <a:xfrm>
            <a:off x="-5790" y="2254250"/>
            <a:ext cx="2282825" cy="33385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>
            <p:ph type="body" sz="half" idx="11"/>
          </p:nvPr>
        </p:nvSpPr>
        <p:spPr>
          <a:xfrm>
            <a:off x="2295144" y="1545146"/>
            <a:ext cx="3182111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3"/>
          </p:nvPr>
        </p:nvSpPr>
        <p:spPr>
          <a:xfrm>
            <a:off x="5669280" y="1545146"/>
            <a:ext cx="3236976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95144" y="2413826"/>
            <a:ext cx="3191256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678424" y="2413826"/>
            <a:ext cx="3227832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109728" y="1545146"/>
            <a:ext cx="1920240" cy="713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3A04E20-3594-43C5-80A7-0C1B0EF24138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92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5600700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6350" y="1457325"/>
            <a:ext cx="9144000" cy="796925"/>
          </a:xfrm>
          <a:prstGeom prst="rect">
            <a:avLst/>
          </a:prstGeom>
          <a:solidFill>
            <a:srgbClr val="EB7B0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9" name="Group 22"/>
          <p:cNvGrpSpPr>
            <a:grpSpLocks/>
          </p:cNvGrpSpPr>
          <p:nvPr userDrawn="1"/>
        </p:nvGrpSpPr>
        <p:grpSpPr bwMode="auto">
          <a:xfrm>
            <a:off x="914400" y="1871663"/>
            <a:ext cx="352425" cy="266700"/>
            <a:chOff x="914400" y="1871663"/>
            <a:chExt cx="352425" cy="266700"/>
          </a:xfrm>
        </p:grpSpPr>
        <p:sp>
          <p:nvSpPr>
            <p:cNvPr id="10" name="Isosceles Triangle 9"/>
            <p:cNvSpPr/>
            <p:nvPr/>
          </p:nvSpPr>
          <p:spPr>
            <a:xfrm rot="5400000">
              <a:off x="857250" y="1928813"/>
              <a:ext cx="266700" cy="152400"/>
            </a:xfrm>
            <a:prstGeom prst="triangle">
              <a:avLst/>
            </a:prstGeom>
            <a:solidFill>
              <a:srgbClr val="CF7007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Isosceles Triangle 10"/>
            <p:cNvSpPr/>
            <p:nvPr/>
          </p:nvSpPr>
          <p:spPr>
            <a:xfrm rot="5400000">
              <a:off x="957263" y="1928813"/>
              <a:ext cx="266700" cy="152400"/>
            </a:xfrm>
            <a:prstGeom prst="triangle">
              <a:avLst/>
            </a:prstGeom>
            <a:solidFill>
              <a:srgbClr val="D77407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5400000">
              <a:off x="1057275" y="1928813"/>
              <a:ext cx="266700" cy="152400"/>
            </a:xfrm>
            <a:prstGeom prst="triangle">
              <a:avLst/>
            </a:prstGeom>
            <a:solidFill>
              <a:srgbClr val="EB7E07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Rectangle 12"/>
          <p:cNvSpPr/>
          <p:nvPr userDrawn="1"/>
        </p:nvSpPr>
        <p:spPr>
          <a:xfrm flipV="1">
            <a:off x="2270125" y="2254250"/>
            <a:ext cx="6873875" cy="3403600"/>
          </a:xfrm>
          <a:prstGeom prst="rect">
            <a:avLst/>
          </a:prstGeom>
          <a:solidFill>
            <a:srgbClr val="FAB1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7" name="Picture Placeholder 2"/>
          <p:cNvSpPr>
            <a:spLocks noGrp="1"/>
          </p:cNvSpPr>
          <p:nvPr>
            <p:ph type="pic" idx="1"/>
          </p:nvPr>
        </p:nvSpPr>
        <p:spPr>
          <a:xfrm>
            <a:off x="0" y="2259106"/>
            <a:ext cx="2282825" cy="334102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95144" y="2413826"/>
            <a:ext cx="3191256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109728" y="1545146"/>
            <a:ext cx="1920240" cy="642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46E9C9C-412F-4BFD-9C14-EA60036D878B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642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2286000" y="2259013"/>
            <a:ext cx="6858000" cy="3341687"/>
          </a:xfrm>
          <a:prstGeom prst="rect">
            <a:avLst/>
          </a:prstGeom>
          <a:solidFill>
            <a:srgbClr val="65C9FB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87388"/>
            <a:ext cx="9144000" cy="771525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591175"/>
            <a:ext cx="9139238" cy="71438"/>
          </a:xfrm>
          <a:prstGeom prst="rect">
            <a:avLst/>
          </a:prstGeom>
          <a:solidFill>
            <a:srgbClr val="262626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6350" y="1457325"/>
            <a:ext cx="9144000" cy="7969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0" y="2259106"/>
            <a:ext cx="2282825" cy="33375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 sz="32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112776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295144" y="2413826"/>
            <a:ext cx="3191256" cy="713422"/>
          </a:xfrm>
          <a:prstGeom prst="rect">
            <a:avLst/>
          </a:prstGeom>
        </p:spPr>
        <p:txBody>
          <a:bodyPr/>
          <a:lstStyle>
            <a:lvl1pPr marL="119063" marR="0" indent="-119063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1"/>
          </p:nvPr>
        </p:nvSpPr>
        <p:spPr>
          <a:xfrm>
            <a:off x="109728" y="1545146"/>
            <a:ext cx="1920240" cy="6422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ED33EE6-7C57-4458-AD0E-18CB9D07BEA4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538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652963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20825" y="4652963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58112" y="5088256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FD8EFA2-D5C0-49BB-92A1-10F9860307CA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04775"/>
            <a:ext cx="1600447" cy="45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51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75B0"/>
                </a:solidFill>
                <a:latin typeface="Arial" pitchFamily="34" charset="0"/>
                <a:ea typeface="Kozuka Gothic Pro R" pitchFamily="34" charset="-128"/>
                <a:cs typeface="Arial" pitchFamily="34" charset="0"/>
              </a:rPr>
              <a:t>www.cybage.com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5B91157-3A67-4D69-92D0-E45F7027771D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44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75B0"/>
                </a:solidFill>
                <a:latin typeface="Arial" pitchFamily="34" charset="0"/>
                <a:ea typeface="Kozuka Gothic Pro R" pitchFamily="34" charset="-128"/>
                <a:cs typeface="Arial" pitchFamily="34" charset="0"/>
              </a:rPr>
              <a:t>www.cybage.com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1B71C40-8AE5-44C1-A7F2-C4A4C2202973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170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7489" y="275091"/>
            <a:ext cx="8229023" cy="1142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sz="1000" dirty="0" err="1" smtClean="0"/>
              <a:t>FactFile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"/>
          <a:stretch/>
        </p:blipFill>
        <p:spPr>
          <a:xfrm>
            <a:off x="1" y="565569"/>
            <a:ext cx="9143999" cy="629243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" y="565570"/>
            <a:ext cx="9144000" cy="629243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75000"/>
                </a:schemeClr>
              </a:gs>
              <a:gs pos="49000">
                <a:schemeClr val="bg1">
                  <a:lumMod val="100000"/>
                  <a:alpha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3"/>
          <p:cNvSpPr txBox="1">
            <a:spLocks noGrp="1"/>
          </p:cNvSpPr>
          <p:nvPr userDrawn="1"/>
        </p:nvSpPr>
        <p:spPr bwMode="auto">
          <a:xfrm>
            <a:off x="176866" y="6505753"/>
            <a:ext cx="4156364" cy="221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777777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Copyright © </a:t>
            </a:r>
            <a:r>
              <a:rPr lang="en-US" sz="600" dirty="0" smtClean="0">
                <a:solidFill>
                  <a:srgbClr val="777777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2016 </a:t>
            </a:r>
            <a:r>
              <a:rPr lang="en-US" sz="600" dirty="0">
                <a:solidFill>
                  <a:srgbClr val="777777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Cybage Software Pvt. Ltd. All Rights Reserved. Cybage Confidential.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565568"/>
            <a:ext cx="9144001" cy="354577"/>
          </a:xfrm>
          <a:prstGeom prst="rect">
            <a:avLst/>
          </a:prstGeom>
          <a:solidFill>
            <a:srgbClr val="435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957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812A78CE-7E2F-4B5C-940F-71F65420D21C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80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iStock_000005255967_WBack_03.jpg"/>
          <p:cNvPicPr>
            <a:picLocks noChangeAspect="1"/>
          </p:cNvPicPr>
          <p:nvPr userDrawn="1"/>
        </p:nvPicPr>
        <p:blipFill>
          <a:blip r:embed="rId2"/>
          <a:srcRect r="4"/>
          <a:stretch>
            <a:fillRect/>
          </a:stretch>
        </p:blipFill>
        <p:spPr bwMode="auto">
          <a:xfrm>
            <a:off x="0" y="690563"/>
            <a:ext cx="9144000" cy="616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prstClr val="black"/>
                </a:solidFill>
                <a:latin typeface="Kozuka Gothic Pro M" pitchFamily="34" charset="-128"/>
              </a:rPr>
              <a:t>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Copyright © </a:t>
            </a:r>
            <a:r>
              <a:rPr lang="en-US" sz="6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2011.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Cybage Software Pvt. Ltd. All Rights Reserved. Cybage Confidential.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tabLst>
                <a:tab pos="3941763" algn="l"/>
              </a:tabLst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ED4FD61-3630-43C0-9064-4212E978589F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954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/ Content /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900" dirty="0">
                <a:solidFill>
                  <a:srgbClr val="0075B0"/>
                </a:solidFill>
                <a:ea typeface="Kozuka Gothic Pro R" pitchFamily="34" charset="-128"/>
                <a:cs typeface="Arial" charset="0"/>
              </a:rPr>
              <a:t>www.cybage.com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800" baseline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1721803"/>
            <a:ext cx="7269734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8763000" y="6686550"/>
            <a:ext cx="368163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2770105C-75BA-4D3C-9737-FF2454E923E6}" type="slidenum">
              <a:rPr lang="en-US" sz="800" smtClean="0">
                <a:solidFill>
                  <a:prstClr val="black">
                    <a:lumMod val="85000"/>
                    <a:lumOff val="15000"/>
                  </a:prstClr>
                </a:solidFill>
                <a:latin typeface="+mn-lt"/>
              </a:rPr>
              <a:pPr algn="r">
                <a:defRPr/>
              </a:pPr>
              <a:t>‹#›</a:t>
            </a:fld>
            <a:endParaRPr lang="en-US" sz="800" dirty="0">
              <a:solidFill>
                <a:prstClr val="black">
                  <a:lumMod val="85000"/>
                  <a:lumOff val="15000"/>
                </a:prst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354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6733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20825" y="26733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658112" y="3097887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18FE941-9911-4D6C-9A25-EB86B7640D84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46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 noChangeArrowheads="1"/>
          </p:cNvPicPr>
          <p:nvPr userDrawn="1"/>
        </p:nvPicPr>
        <p:blipFill>
          <a:blip r:embed="rId2">
            <a:lum bright="-4000"/>
          </a:blip>
          <a:srcRect l="16829" t="5225" b="14674"/>
          <a:stretch>
            <a:fillRect/>
          </a:stretch>
        </p:blipFill>
        <p:spPr bwMode="auto">
          <a:xfrm>
            <a:off x="0" y="687388"/>
            <a:ext cx="9144000" cy="617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prstClr val="black"/>
                </a:solidFill>
                <a:latin typeface="Kozuka Gothic Pro M" pitchFamily="34" charset="-128"/>
              </a:rPr>
              <a:t>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Copyright © </a:t>
            </a:r>
            <a:r>
              <a:rPr lang="en-US" sz="6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2011Cybage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Software Pvt. Ltd. All Rights Reserved. Cybage Confidential.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6733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20825" y="26733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658112" y="3097887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tabLst>
                <a:tab pos="2001838" algn="l"/>
              </a:tabLst>
              <a:defRPr sz="320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F60CB7C-8890-4810-AA16-10DB74DA1A12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5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652963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520825" y="4652963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58112" y="5088256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7A4149F-C60E-483D-A0A5-637C8226A5A7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565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iStock_000002285402XSmall_02.jpg"/>
          <p:cNvPicPr>
            <a:picLocks noChangeAspect="1"/>
          </p:cNvPicPr>
          <p:nvPr userDrawn="1"/>
        </p:nvPicPr>
        <p:blipFill>
          <a:blip r:embed="rId2">
            <a:lum bright="-6000"/>
          </a:blip>
          <a:srcRect l="2110" t="3665" r="1407"/>
          <a:stretch>
            <a:fillRect/>
          </a:stretch>
        </p:blipFill>
        <p:spPr bwMode="auto">
          <a:xfrm>
            <a:off x="0" y="687388"/>
            <a:ext cx="9142413" cy="616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 userDrawn="1"/>
        </p:nvSpPr>
        <p:spPr>
          <a:xfrm>
            <a:off x="0" y="4652963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20825" y="4652963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3"/>
          <p:cNvSpPr txBox="1">
            <a:spLocks noGrp="1"/>
          </p:cNvSpPr>
          <p:nvPr userDrawn="1"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prstClr val="black"/>
                </a:solidFill>
                <a:latin typeface="Kozuka Gothic Pro M" pitchFamily="34" charset="-128"/>
              </a:rPr>
              <a:t>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Copyright © </a:t>
            </a:r>
            <a:r>
              <a:rPr lang="en-US" sz="6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2011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Cybage Software Pvt. Ltd. All Rights Reserved. Cybage Confidential.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58112" y="5088256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5F7460C-71AC-4577-9B17-092B73AB48AD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99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2523554"/>
            <a:ext cx="7269734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8A506E5-E417-4F9D-AC13-A135209871FF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577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Pune-CT1-GNR-HRB-USA New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0" y="1454227"/>
            <a:ext cx="8985153" cy="5406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Footer Placeholder 3"/>
          <p:cNvSpPr txBox="1">
            <a:spLocks noGrp="1"/>
          </p:cNvSpPr>
          <p:nvPr userDrawn="1"/>
        </p:nvSpPr>
        <p:spPr bwMode="auto">
          <a:xfrm>
            <a:off x="3733800" y="6456363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>
                <a:solidFill>
                  <a:prstClr val="black"/>
                </a:solidFill>
                <a:latin typeface="Kozuka Gothic Pro M" pitchFamily="34" charset="-128"/>
              </a:rPr>
              <a:t>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Copyright © </a:t>
            </a:r>
            <a:r>
              <a:rPr lang="en-US" sz="6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2011 Cybage </a:t>
            </a:r>
            <a:r>
              <a:rPr lang="en-US" sz="650" dirty="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cs typeface="Microsoft Sans Serif" pitchFamily="34" charset="0"/>
              </a:rPr>
              <a:t>Software Pvt. Ltd. All Rights Reserved. Cybage Confidential.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E4DAB37-26B3-4983-9CAA-47C341AFC488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812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0" y="694944"/>
            <a:ext cx="9144000" cy="6163056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>
                <a:noFill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92150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520825" y="692150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58112" y="1116433"/>
            <a:ext cx="7485888" cy="566610"/>
          </a:xfrm>
          <a:prstGeom prst="rect">
            <a:avLst/>
          </a:prstGeom>
        </p:spPr>
        <p:txBody>
          <a:bodyPr/>
          <a:lstStyle>
            <a:lvl1pPr algn="l">
              <a:tabLst>
                <a:tab pos="4516438" algn="l"/>
              </a:tabLst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2523554"/>
            <a:ext cx="7269734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3BA7CC9-8F62-44AD-80A5-929721889876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632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1633538" y="1892300"/>
            <a:ext cx="6291262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prstClr val="black">
                  <a:lumMod val="85000"/>
                  <a:lumOff val="15000"/>
                </a:prstClr>
              </a:solidFill>
              <a:latin typeface="Microsoft Sans Serif" pitchFamily="34" charset="0"/>
              <a:ea typeface="Kozuka Gothic Pro L" pitchFamily="34" charset="-128"/>
              <a:cs typeface="Microsoft Sans Serif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4652963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520825" y="4652963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58112" y="5088256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1721803"/>
            <a:ext cx="7269734" cy="2548445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DD88513-9AFA-4BE4-A22E-EE8AFC87EBED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289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0" y="694944"/>
            <a:ext cx="9144000" cy="6163056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>
                <a:noFill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1633538" y="1892300"/>
            <a:ext cx="6291262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prstClr val="black">
                  <a:lumMod val="85000"/>
                  <a:lumOff val="15000"/>
                </a:prstClr>
              </a:solidFill>
              <a:latin typeface="Microsoft Sans Serif" pitchFamily="34" charset="0"/>
              <a:ea typeface="Kozuka Gothic Pro L" pitchFamily="34" charset="-128"/>
              <a:cs typeface="Microsoft Sans Serif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652963"/>
            <a:ext cx="1527175" cy="152717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520825" y="4652963"/>
            <a:ext cx="7623175" cy="152717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1658112" y="5088256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32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1721803"/>
            <a:ext cx="7269734" cy="2594165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DEE3E6-CD34-4BA7-BE21-B347395A8995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608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85800"/>
            <a:ext cx="1527175" cy="771525"/>
          </a:xfrm>
          <a:prstGeom prst="rect">
            <a:avLst/>
          </a:prstGeom>
          <a:solidFill>
            <a:srgbClr val="F88608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20825" y="685800"/>
            <a:ext cx="7623175" cy="771525"/>
          </a:xfrm>
          <a:prstGeom prst="rect">
            <a:avLst/>
          </a:prstGeom>
          <a:solidFill>
            <a:srgbClr val="0075B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/>
          <a:lstStyle>
            <a:lvl1pPr algn="l">
              <a:defRPr sz="2500" baseline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666" y="1721803"/>
            <a:ext cx="7269734" cy="3612070"/>
          </a:xfrm>
          <a:prstGeom prst="rect">
            <a:avLst/>
          </a:prstGeom>
        </p:spPr>
        <p:txBody>
          <a:bodyPr/>
          <a:lstStyle>
            <a:lvl1pPr marL="228600" indent="-228600">
              <a:buFont typeface="Arial" pitchFamily="34" charset="0"/>
              <a:buNone/>
              <a:defRPr sz="17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770105C-75BA-4D3C-9737-FF2454E923E6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138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53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51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4.xml"/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42" Type="http://schemas.openxmlformats.org/officeDocument/2006/relationships/slideLayout" Target="../slideLayouts/slideLayout96.xml"/><Relationship Id="rId47" Type="http://schemas.openxmlformats.org/officeDocument/2006/relationships/slideLayout" Target="../slideLayouts/slideLayout101.xml"/><Relationship Id="rId50" Type="http://schemas.openxmlformats.org/officeDocument/2006/relationships/slideLayout" Target="../slideLayouts/slideLayout104.xml"/><Relationship Id="rId55" Type="http://schemas.openxmlformats.org/officeDocument/2006/relationships/slideLayout" Target="../slideLayouts/slideLayout109.xml"/><Relationship Id="rId6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91.xml"/><Relationship Id="rId40" Type="http://schemas.openxmlformats.org/officeDocument/2006/relationships/slideLayout" Target="../slideLayouts/slideLayout94.xml"/><Relationship Id="rId45" Type="http://schemas.openxmlformats.org/officeDocument/2006/relationships/slideLayout" Target="../slideLayouts/slideLayout99.xml"/><Relationship Id="rId53" Type="http://schemas.openxmlformats.org/officeDocument/2006/relationships/slideLayout" Target="../slideLayouts/slideLayout107.xml"/><Relationship Id="rId58" Type="http://schemas.openxmlformats.org/officeDocument/2006/relationships/slideLayout" Target="../slideLayouts/slideLayout112.xml"/><Relationship Id="rId66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97.xml"/><Relationship Id="rId48" Type="http://schemas.openxmlformats.org/officeDocument/2006/relationships/slideLayout" Target="../slideLayouts/slideLayout102.xml"/><Relationship Id="rId56" Type="http://schemas.openxmlformats.org/officeDocument/2006/relationships/slideLayout" Target="../slideLayouts/slideLayout110.xml"/><Relationship Id="rId64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62.xml"/><Relationship Id="rId51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slideLayout" Target="../slideLayouts/slideLayout92.xml"/><Relationship Id="rId46" Type="http://schemas.openxmlformats.org/officeDocument/2006/relationships/slideLayout" Target="../slideLayouts/slideLayout100.xml"/><Relationship Id="rId59" Type="http://schemas.openxmlformats.org/officeDocument/2006/relationships/slideLayout" Target="../slideLayouts/slideLayout113.xml"/><Relationship Id="rId67" Type="http://schemas.openxmlformats.org/officeDocument/2006/relationships/theme" Target="../theme/theme3.xml"/><Relationship Id="rId20" Type="http://schemas.openxmlformats.org/officeDocument/2006/relationships/slideLayout" Target="../slideLayouts/slideLayout74.xml"/><Relationship Id="rId41" Type="http://schemas.openxmlformats.org/officeDocument/2006/relationships/slideLayout" Target="../slideLayouts/slideLayout95.xml"/><Relationship Id="rId54" Type="http://schemas.openxmlformats.org/officeDocument/2006/relationships/slideLayout" Target="../slideLayouts/slideLayout108.xml"/><Relationship Id="rId6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90.xml"/><Relationship Id="rId49" Type="http://schemas.openxmlformats.org/officeDocument/2006/relationships/slideLayout" Target="../slideLayouts/slideLayout103.xml"/><Relationship Id="rId57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85.xml"/><Relationship Id="rId44" Type="http://schemas.openxmlformats.org/officeDocument/2006/relationships/slideLayout" Target="../slideLayouts/slideLayout98.xml"/><Relationship Id="rId52" Type="http://schemas.openxmlformats.org/officeDocument/2006/relationships/slideLayout" Target="../slideLayouts/slideLayout106.xml"/><Relationship Id="rId60" Type="http://schemas.openxmlformats.org/officeDocument/2006/relationships/slideLayout" Target="../slideLayouts/slideLayout114.xml"/><Relationship Id="rId65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27" name="Picture 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7993" y="123825"/>
            <a:ext cx="1567027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ooter Placeholder 3"/>
          <p:cNvSpPr txBox="1">
            <a:spLocks noGrp="1"/>
          </p:cNvSpPr>
          <p:nvPr/>
        </p:nvSpPr>
        <p:spPr bwMode="auto">
          <a:xfrm>
            <a:off x="3676650" y="6669660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latin typeface="+mn-lt"/>
              </a:rPr>
              <a:t> </a:t>
            </a:r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icrosoft Sans Serif" pitchFamily="34" charset="0"/>
              </a:rPr>
              <a:t>Copyright © </a:t>
            </a:r>
            <a:r>
              <a:rPr 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icrosoft Sans Serif" pitchFamily="34" charset="0"/>
              </a:rPr>
              <a:t>2016. </a:t>
            </a:r>
            <a:r>
              <a:rPr 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icrosoft Sans Serif" pitchFamily="34" charset="0"/>
              </a:rPr>
              <a:t>Cybage Software Pvt. Ltd. All Rights Reserved. Cybage Confidential.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7" r:id="rId1"/>
    <p:sldLayoutId id="2147484258" r:id="rId2"/>
    <p:sldLayoutId id="2147484259" r:id="rId3"/>
    <p:sldLayoutId id="2147484260" r:id="rId4"/>
    <p:sldLayoutId id="2147484261" r:id="rId5"/>
    <p:sldLayoutId id="2147484262" r:id="rId6"/>
    <p:sldLayoutId id="2147484263" r:id="rId7"/>
    <p:sldLayoutId id="2147484264" r:id="rId8"/>
    <p:sldLayoutId id="2147484265" r:id="rId9"/>
    <p:sldLayoutId id="2147484266" r:id="rId10"/>
    <p:sldLayoutId id="2147484267" r:id="rId11"/>
    <p:sldLayoutId id="2147484268" r:id="rId12"/>
    <p:sldLayoutId id="2147484269" r:id="rId13"/>
    <p:sldLayoutId id="2147484270" r:id="rId14"/>
    <p:sldLayoutId id="2147484271" r:id="rId15"/>
    <p:sldLayoutId id="2147484272" r:id="rId16"/>
    <p:sldLayoutId id="2147484273" r:id="rId17"/>
    <p:sldLayoutId id="2147484274" r:id="rId18"/>
    <p:sldLayoutId id="2147484414" r:id="rId19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41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Footer Placeholder 3"/>
          <p:cNvSpPr txBox="1">
            <a:spLocks noGrp="1"/>
          </p:cNvSpPr>
          <p:nvPr/>
        </p:nvSpPr>
        <p:spPr bwMode="auto">
          <a:xfrm>
            <a:off x="3733800" y="6497638"/>
            <a:ext cx="52673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50" dirty="0" smtClean="0">
                <a:latin typeface="Kozuka Gothic Pro M" pitchFamily="34" charset="-128"/>
              </a:rPr>
              <a:t> </a:t>
            </a:r>
            <a:r>
              <a:rPr lang="en-US" sz="6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Sans Serif" pitchFamily="34" charset="0"/>
                <a:cs typeface="Microsoft Sans Serif" pitchFamily="34" charset="0"/>
              </a:rPr>
              <a:t>Copyright © 2016. Cybage Software Pvt. Ltd. All Rights Reserved. Cybage Confidential.</a:t>
            </a:r>
            <a:endParaRPr lang="en-US" sz="650" dirty="0">
              <a:solidFill>
                <a:schemeClr val="tx1">
                  <a:lumMod val="85000"/>
                  <a:lumOff val="15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8588" y="6392863"/>
            <a:ext cx="4937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3999953-0A0C-44B9-BA34-A2EF248FEBFE}" type="slidenum">
              <a:rPr lang="en-US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133350" y="219075"/>
            <a:ext cx="1371600" cy="17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0075B0"/>
                </a:solidFill>
                <a:latin typeface="Arial" pitchFamily="34" charset="0"/>
                <a:ea typeface="Kozuka Gothic Pro R" pitchFamily="34" charset="-128"/>
                <a:cs typeface="Arial" pitchFamily="34" charset="0"/>
              </a:rPr>
              <a:t>www.cybage.com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7993" y="123825"/>
            <a:ext cx="1567027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9950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  <p:sldLayoutId id="2147484323" r:id="rId12"/>
    <p:sldLayoutId id="2147484324" r:id="rId13"/>
    <p:sldLayoutId id="2147484325" r:id="rId14"/>
    <p:sldLayoutId id="2147484326" r:id="rId15"/>
    <p:sldLayoutId id="2147484327" r:id="rId16"/>
    <p:sldLayoutId id="2147484328" r:id="rId17"/>
    <p:sldLayoutId id="2147484329" r:id="rId18"/>
    <p:sldLayoutId id="2147484330" r:id="rId19"/>
    <p:sldLayoutId id="2147484331" r:id="rId20"/>
    <p:sldLayoutId id="2147484332" r:id="rId21"/>
    <p:sldLayoutId id="2147484333" r:id="rId22"/>
    <p:sldLayoutId id="2147484334" r:id="rId23"/>
    <p:sldLayoutId id="2147484335" r:id="rId24"/>
    <p:sldLayoutId id="2147484336" r:id="rId25"/>
    <p:sldLayoutId id="2147484337" r:id="rId26"/>
    <p:sldLayoutId id="2147484338" r:id="rId27"/>
    <p:sldLayoutId id="2147484339" r:id="rId28"/>
    <p:sldLayoutId id="2147484340" r:id="rId29"/>
    <p:sldLayoutId id="2147484341" r:id="rId30"/>
    <p:sldLayoutId id="2147484342" r:id="rId31"/>
    <p:sldLayoutId id="2147484343" r:id="rId32"/>
    <p:sldLayoutId id="2147484344" r:id="rId33"/>
    <p:sldLayoutId id="2147484345" r:id="rId34"/>
    <p:sldLayoutId id="2147484415" r:id="rId3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962B203D-C4D0-48B0-BCA8-56DD986C4F2C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03-Apr-17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C4D9EEDA-5F2C-4991-A3ED-BD675418C73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703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7" r:id="rId1"/>
    <p:sldLayoutId id="2147484348" r:id="rId2"/>
    <p:sldLayoutId id="2147484349" r:id="rId3"/>
    <p:sldLayoutId id="2147484350" r:id="rId4"/>
    <p:sldLayoutId id="2147484351" r:id="rId5"/>
    <p:sldLayoutId id="2147484352" r:id="rId6"/>
    <p:sldLayoutId id="2147484353" r:id="rId7"/>
    <p:sldLayoutId id="2147484354" r:id="rId8"/>
    <p:sldLayoutId id="2147484355" r:id="rId9"/>
    <p:sldLayoutId id="2147484356" r:id="rId10"/>
    <p:sldLayoutId id="2147484357" r:id="rId11"/>
    <p:sldLayoutId id="2147484358" r:id="rId12"/>
    <p:sldLayoutId id="2147484359" r:id="rId13"/>
    <p:sldLayoutId id="2147484360" r:id="rId14"/>
    <p:sldLayoutId id="2147484361" r:id="rId15"/>
    <p:sldLayoutId id="2147484362" r:id="rId16"/>
    <p:sldLayoutId id="2147484363" r:id="rId17"/>
    <p:sldLayoutId id="2147484364" r:id="rId18"/>
    <p:sldLayoutId id="2147484365" r:id="rId19"/>
    <p:sldLayoutId id="2147484366" r:id="rId20"/>
    <p:sldLayoutId id="2147484367" r:id="rId21"/>
    <p:sldLayoutId id="2147484368" r:id="rId22"/>
    <p:sldLayoutId id="2147484369" r:id="rId23"/>
    <p:sldLayoutId id="2147484370" r:id="rId24"/>
    <p:sldLayoutId id="2147484371" r:id="rId25"/>
    <p:sldLayoutId id="2147484372" r:id="rId26"/>
    <p:sldLayoutId id="2147484373" r:id="rId27"/>
    <p:sldLayoutId id="2147484374" r:id="rId28"/>
    <p:sldLayoutId id="2147484375" r:id="rId29"/>
    <p:sldLayoutId id="2147484376" r:id="rId30"/>
    <p:sldLayoutId id="2147484377" r:id="rId31"/>
    <p:sldLayoutId id="2147484378" r:id="rId32"/>
    <p:sldLayoutId id="2147484379" r:id="rId33"/>
    <p:sldLayoutId id="2147484380" r:id="rId34"/>
    <p:sldLayoutId id="2147484381" r:id="rId35"/>
    <p:sldLayoutId id="2147484382" r:id="rId36"/>
    <p:sldLayoutId id="2147484383" r:id="rId37"/>
    <p:sldLayoutId id="2147484384" r:id="rId38"/>
    <p:sldLayoutId id="2147484385" r:id="rId39"/>
    <p:sldLayoutId id="2147484386" r:id="rId40"/>
    <p:sldLayoutId id="2147484387" r:id="rId41"/>
    <p:sldLayoutId id="2147484388" r:id="rId42"/>
    <p:sldLayoutId id="2147484389" r:id="rId43"/>
    <p:sldLayoutId id="2147484390" r:id="rId44"/>
    <p:sldLayoutId id="2147484391" r:id="rId45"/>
    <p:sldLayoutId id="2147484392" r:id="rId46"/>
    <p:sldLayoutId id="2147484393" r:id="rId47"/>
    <p:sldLayoutId id="2147484394" r:id="rId48"/>
    <p:sldLayoutId id="2147484395" r:id="rId49"/>
    <p:sldLayoutId id="2147484396" r:id="rId50"/>
    <p:sldLayoutId id="2147484397" r:id="rId51"/>
    <p:sldLayoutId id="2147484398" r:id="rId52"/>
    <p:sldLayoutId id="2147484399" r:id="rId53"/>
    <p:sldLayoutId id="2147484400" r:id="rId54"/>
    <p:sldLayoutId id="2147484401" r:id="rId55"/>
    <p:sldLayoutId id="2147484402" r:id="rId56"/>
    <p:sldLayoutId id="2147484403" r:id="rId57"/>
    <p:sldLayoutId id="2147484404" r:id="rId58"/>
    <p:sldLayoutId id="2147484405" r:id="rId59"/>
    <p:sldLayoutId id="2147484406" r:id="rId60"/>
    <p:sldLayoutId id="2147484407" r:id="rId61"/>
    <p:sldLayoutId id="2147484408" r:id="rId62"/>
    <p:sldLayoutId id="2147484409" r:id="rId63"/>
    <p:sldLayoutId id="2147484410" r:id="rId64"/>
    <p:sldLayoutId id="2147484411" r:id="rId65"/>
    <p:sldLayoutId id="2147484412" r:id="rId66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wmf"/><Relationship Id="rId4" Type="http://schemas.openxmlformats.org/officeDocument/2006/relationships/image" Target="../media/image34.png"/><Relationship Id="rId9" Type="http://schemas.openxmlformats.org/officeDocument/2006/relationships/image" Target="../media/image39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jpe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jpe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jpeg"/><Relationship Id="rId5" Type="http://schemas.openxmlformats.org/officeDocument/2006/relationships/image" Target="../media/image48.png"/><Relationship Id="rId15" Type="http://schemas.openxmlformats.org/officeDocument/2006/relationships/image" Target="../media/image58.jpeg"/><Relationship Id="rId23" Type="http://schemas.openxmlformats.org/officeDocument/2006/relationships/image" Target="../media/image66.png"/><Relationship Id="rId28" Type="http://schemas.openxmlformats.org/officeDocument/2006/relationships/image" Target="../media/image71.jpe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31" Type="http://schemas.openxmlformats.org/officeDocument/2006/relationships/image" Target="../media/image74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9.jp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86.png"/><Relationship Id="rId18" Type="http://schemas.openxmlformats.org/officeDocument/2006/relationships/image" Target="../media/image54.png"/><Relationship Id="rId3" Type="http://schemas.openxmlformats.org/officeDocument/2006/relationships/image" Target="../media/image80.png"/><Relationship Id="rId21" Type="http://schemas.openxmlformats.org/officeDocument/2006/relationships/image" Target="../media/image89.png"/><Relationship Id="rId7" Type="http://schemas.openxmlformats.org/officeDocument/2006/relationships/image" Target="../media/image69.png"/><Relationship Id="rId12" Type="http://schemas.openxmlformats.org/officeDocument/2006/relationships/image" Target="../media/image85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6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jpeg"/><Relationship Id="rId11" Type="http://schemas.openxmlformats.org/officeDocument/2006/relationships/image" Target="../media/image84.jpeg"/><Relationship Id="rId24" Type="http://schemas.openxmlformats.org/officeDocument/2006/relationships/image" Target="../media/image91.jpeg"/><Relationship Id="rId5" Type="http://schemas.openxmlformats.org/officeDocument/2006/relationships/image" Target="../media/image70.png"/><Relationship Id="rId15" Type="http://schemas.openxmlformats.org/officeDocument/2006/relationships/image" Target="../media/image64.png"/><Relationship Id="rId23" Type="http://schemas.openxmlformats.org/officeDocument/2006/relationships/image" Target="../media/image90.png"/><Relationship Id="rId10" Type="http://schemas.openxmlformats.org/officeDocument/2006/relationships/image" Target="../media/image83.png"/><Relationship Id="rId19" Type="http://schemas.openxmlformats.org/officeDocument/2006/relationships/image" Target="../media/image87.png"/><Relationship Id="rId4" Type="http://schemas.openxmlformats.org/officeDocument/2006/relationships/image" Target="../media/image81.jpg"/><Relationship Id="rId9" Type="http://schemas.openxmlformats.org/officeDocument/2006/relationships/image" Target="../media/image82.png"/><Relationship Id="rId14" Type="http://schemas.openxmlformats.org/officeDocument/2006/relationships/image" Target="../media/image63.png"/><Relationship Id="rId22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3.jp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6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4.png"/><Relationship Id="rId5" Type="http://schemas.openxmlformats.org/officeDocument/2006/relationships/image" Target="../media/image52.png"/><Relationship Id="rId10" Type="http://schemas.openxmlformats.org/officeDocument/2006/relationships/image" Target="../media/image105.png"/><Relationship Id="rId4" Type="http://schemas.openxmlformats.org/officeDocument/2006/relationships/image" Target="../media/image70.png"/><Relationship Id="rId9" Type="http://schemas.openxmlformats.org/officeDocument/2006/relationships/image" Target="../media/image5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1.jpeg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" Type="http://schemas.openxmlformats.org/officeDocument/2006/relationships/image" Target="../media/image46.png"/><Relationship Id="rId21" Type="http://schemas.openxmlformats.org/officeDocument/2006/relationships/image" Target="../media/image115.png"/><Relationship Id="rId7" Type="http://schemas.openxmlformats.org/officeDocument/2006/relationships/image" Target="../media/image107.png"/><Relationship Id="rId12" Type="http://schemas.openxmlformats.org/officeDocument/2006/relationships/image" Target="../media/image108.png"/><Relationship Id="rId17" Type="http://schemas.openxmlformats.org/officeDocument/2006/relationships/image" Target="../media/image59.png"/><Relationship Id="rId25" Type="http://schemas.openxmlformats.org/officeDocument/2006/relationships/image" Target="../media/image119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11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11" Type="http://schemas.openxmlformats.org/officeDocument/2006/relationships/image" Target="../media/image48.png"/><Relationship Id="rId24" Type="http://schemas.openxmlformats.org/officeDocument/2006/relationships/image" Target="../media/image118.png"/><Relationship Id="rId5" Type="http://schemas.openxmlformats.org/officeDocument/2006/relationships/image" Target="../media/image64.png"/><Relationship Id="rId15" Type="http://schemas.openxmlformats.org/officeDocument/2006/relationships/image" Target="../media/image110.png"/><Relationship Id="rId23" Type="http://schemas.openxmlformats.org/officeDocument/2006/relationships/image" Target="../media/image117.png"/><Relationship Id="rId10" Type="http://schemas.openxmlformats.org/officeDocument/2006/relationships/image" Target="../media/image47.png"/><Relationship Id="rId19" Type="http://schemas.openxmlformats.org/officeDocument/2006/relationships/image" Target="../media/image113.png"/><Relationship Id="rId4" Type="http://schemas.openxmlformats.org/officeDocument/2006/relationships/image" Target="../media/image106.jpeg"/><Relationship Id="rId9" Type="http://schemas.openxmlformats.org/officeDocument/2006/relationships/image" Target="../media/image66.png"/><Relationship Id="rId14" Type="http://schemas.openxmlformats.org/officeDocument/2006/relationships/image" Target="../media/image109.png"/><Relationship Id="rId22" Type="http://schemas.openxmlformats.org/officeDocument/2006/relationships/image" Target="../media/image116.png"/><Relationship Id="rId27" Type="http://schemas.openxmlformats.org/officeDocument/2006/relationships/image" Target="../media/image12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Segoe UI" pitchFamily="34" charset="0"/>
                <a:cs typeface="Segoe UI" pitchFamily="34" charset="0"/>
              </a:rPr>
              <a:t>DevOps </a:t>
            </a:r>
            <a:r>
              <a:rPr lang="en-US" dirty="0" smtClean="0">
                <a:ea typeface="Segoe UI" pitchFamily="34" charset="0"/>
                <a:cs typeface="Segoe UI" pitchFamily="34" charset="0"/>
              </a:rPr>
              <a:t> at </a:t>
            </a:r>
            <a:r>
              <a:rPr lang="en-US" dirty="0" smtClean="0">
                <a:latin typeface="+mj-lt"/>
                <a:ea typeface="Segoe UI" pitchFamily="34" charset="0"/>
                <a:cs typeface="Segoe UI" pitchFamily="34" charset="0"/>
              </a:rPr>
              <a:t>Cybage</a:t>
            </a:r>
            <a:endParaRPr lang="en-US" dirty="0"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104775"/>
            <a:ext cx="1600447" cy="45346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915400" y="6705600"/>
            <a:ext cx="228600" cy="152400"/>
          </a:xfrm>
        </p:spPr>
        <p:txBody>
          <a:bodyPr/>
          <a:lstStyle/>
          <a:p>
            <a:pPr>
              <a:defRPr/>
            </a:pPr>
            <a:fld id="{E6C6A30F-959C-4EDC-84E7-4137DABD75DC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1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68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112" y="804672"/>
            <a:ext cx="7371588" cy="566610"/>
          </a:xfrm>
        </p:spPr>
        <p:txBody>
          <a:bodyPr/>
          <a:lstStyle/>
          <a:p>
            <a:r>
              <a:rPr lang="en-US" dirty="0"/>
              <a:t>What is DevOps 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32541" y="1656003"/>
            <a:ext cx="7097999" cy="3269897"/>
            <a:chOff x="1032541" y="1656003"/>
            <a:chExt cx="7097999" cy="3269897"/>
          </a:xfrm>
        </p:grpSpPr>
        <p:sp>
          <p:nvSpPr>
            <p:cNvPr id="8" name="Rounded Rectangle 7"/>
            <p:cNvSpPr/>
            <p:nvPr/>
          </p:nvSpPr>
          <p:spPr>
            <a:xfrm>
              <a:off x="1180959" y="1659996"/>
              <a:ext cx="6635045" cy="3265904"/>
            </a:xfrm>
            <a:prstGeom prst="roundRect">
              <a:avLst>
                <a:gd name="adj" fmla="val 7615"/>
              </a:avLst>
            </a:prstGeom>
            <a:solidFill>
              <a:srgbClr val="F2F2F2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AutoShape 12"/>
            <p:cNvSpPr>
              <a:spLocks noChangeAspect="1" noChangeArrowheads="1" noTextEdit="1"/>
            </p:cNvSpPr>
            <p:nvPr/>
          </p:nvSpPr>
          <p:spPr bwMode="auto">
            <a:xfrm>
              <a:off x="1032541" y="1656003"/>
              <a:ext cx="7097998" cy="3269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4530537" y="1656003"/>
              <a:ext cx="3600003" cy="3269897"/>
            </a:xfrm>
            <a:custGeom>
              <a:avLst/>
              <a:gdLst>
                <a:gd name="T0" fmla="*/ 9614 w 10163"/>
                <a:gd name="T1" fmla="*/ 1 h 9232"/>
                <a:gd name="T2" fmla="*/ 9701 w 10163"/>
                <a:gd name="T3" fmla="*/ 11 h 9232"/>
                <a:gd name="T4" fmla="*/ 9783 w 10163"/>
                <a:gd name="T5" fmla="*/ 35 h 9232"/>
                <a:gd name="T6" fmla="*/ 9860 w 10163"/>
                <a:gd name="T7" fmla="*/ 70 h 9232"/>
                <a:gd name="T8" fmla="*/ 9930 w 10163"/>
                <a:gd name="T9" fmla="*/ 115 h 9232"/>
                <a:gd name="T10" fmla="*/ 9993 w 10163"/>
                <a:gd name="T11" fmla="*/ 170 h 9232"/>
                <a:gd name="T12" fmla="*/ 10048 w 10163"/>
                <a:gd name="T13" fmla="*/ 233 h 9232"/>
                <a:gd name="T14" fmla="*/ 10093 w 10163"/>
                <a:gd name="T15" fmla="*/ 303 h 9232"/>
                <a:gd name="T16" fmla="*/ 10128 w 10163"/>
                <a:gd name="T17" fmla="*/ 381 h 9232"/>
                <a:gd name="T18" fmla="*/ 10152 w 10163"/>
                <a:gd name="T19" fmla="*/ 462 h 9232"/>
                <a:gd name="T20" fmla="*/ 10162 w 10163"/>
                <a:gd name="T21" fmla="*/ 548 h 9232"/>
                <a:gd name="T22" fmla="*/ 10162 w 10163"/>
                <a:gd name="T23" fmla="*/ 8684 h 9232"/>
                <a:gd name="T24" fmla="*/ 10152 w 10163"/>
                <a:gd name="T25" fmla="*/ 8770 h 9232"/>
                <a:gd name="T26" fmla="*/ 10128 w 10163"/>
                <a:gd name="T27" fmla="*/ 8851 h 9232"/>
                <a:gd name="T28" fmla="*/ 10093 w 10163"/>
                <a:gd name="T29" fmla="*/ 8929 h 9232"/>
                <a:gd name="T30" fmla="*/ 10048 w 10163"/>
                <a:gd name="T31" fmla="*/ 8999 h 9232"/>
                <a:gd name="T32" fmla="*/ 9993 w 10163"/>
                <a:gd name="T33" fmla="*/ 9062 h 9232"/>
                <a:gd name="T34" fmla="*/ 9930 w 10163"/>
                <a:gd name="T35" fmla="*/ 9117 h 9232"/>
                <a:gd name="T36" fmla="*/ 9860 w 10163"/>
                <a:gd name="T37" fmla="*/ 9162 h 9232"/>
                <a:gd name="T38" fmla="*/ 9782 w 10163"/>
                <a:gd name="T39" fmla="*/ 9197 h 9232"/>
                <a:gd name="T40" fmla="*/ 9701 w 10163"/>
                <a:gd name="T41" fmla="*/ 9221 h 9232"/>
                <a:gd name="T42" fmla="*/ 9614 w 10163"/>
                <a:gd name="T43" fmla="*/ 9231 h 9232"/>
                <a:gd name="T44" fmla="*/ 0 w 10163"/>
                <a:gd name="T45" fmla="*/ 8746 h 9232"/>
                <a:gd name="T46" fmla="*/ 8845 w 10163"/>
                <a:gd name="T47" fmla="*/ 8287 h 9232"/>
                <a:gd name="T48" fmla="*/ 8911 w 10163"/>
                <a:gd name="T49" fmla="*/ 8278 h 9232"/>
                <a:gd name="T50" fmla="*/ 8973 w 10163"/>
                <a:gd name="T51" fmla="*/ 8261 h 9232"/>
                <a:gd name="T52" fmla="*/ 9032 w 10163"/>
                <a:gd name="T53" fmla="*/ 8234 h 9232"/>
                <a:gd name="T54" fmla="*/ 9086 w 10163"/>
                <a:gd name="T55" fmla="*/ 8199 h 9232"/>
                <a:gd name="T56" fmla="*/ 9133 w 10163"/>
                <a:gd name="T57" fmla="*/ 8158 h 9232"/>
                <a:gd name="T58" fmla="*/ 9175 w 10163"/>
                <a:gd name="T59" fmla="*/ 8110 h 9232"/>
                <a:gd name="T60" fmla="*/ 9210 w 10163"/>
                <a:gd name="T61" fmla="*/ 8057 h 9232"/>
                <a:gd name="T62" fmla="*/ 9236 w 10163"/>
                <a:gd name="T63" fmla="*/ 7998 h 9232"/>
                <a:gd name="T64" fmla="*/ 9254 w 10163"/>
                <a:gd name="T65" fmla="*/ 7935 h 9232"/>
                <a:gd name="T66" fmla="*/ 9262 w 10163"/>
                <a:gd name="T67" fmla="*/ 7870 h 9232"/>
                <a:gd name="T68" fmla="*/ 9262 w 10163"/>
                <a:gd name="T69" fmla="*/ 1313 h 9232"/>
                <a:gd name="T70" fmla="*/ 9254 w 10163"/>
                <a:gd name="T71" fmla="*/ 1248 h 9232"/>
                <a:gd name="T72" fmla="*/ 9236 w 10163"/>
                <a:gd name="T73" fmla="*/ 1185 h 9232"/>
                <a:gd name="T74" fmla="*/ 9210 w 10163"/>
                <a:gd name="T75" fmla="*/ 1127 h 9232"/>
                <a:gd name="T76" fmla="*/ 9175 w 10163"/>
                <a:gd name="T77" fmla="*/ 1073 h 9232"/>
                <a:gd name="T78" fmla="*/ 9133 w 10163"/>
                <a:gd name="T79" fmla="*/ 1025 h 9232"/>
                <a:gd name="T80" fmla="*/ 9086 w 10163"/>
                <a:gd name="T81" fmla="*/ 983 h 9232"/>
                <a:gd name="T82" fmla="*/ 9032 w 10163"/>
                <a:gd name="T83" fmla="*/ 949 h 9232"/>
                <a:gd name="T84" fmla="*/ 8973 w 10163"/>
                <a:gd name="T85" fmla="*/ 923 h 9232"/>
                <a:gd name="T86" fmla="*/ 8911 w 10163"/>
                <a:gd name="T87" fmla="*/ 904 h 9232"/>
                <a:gd name="T88" fmla="*/ 8845 w 10163"/>
                <a:gd name="T89" fmla="*/ 896 h 9232"/>
                <a:gd name="T90" fmla="*/ 789 w 10163"/>
                <a:gd name="T91" fmla="*/ 432 h 9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163" h="9232">
                  <a:moveTo>
                    <a:pt x="39" y="0"/>
                  </a:moveTo>
                  <a:lnTo>
                    <a:pt x="9584" y="0"/>
                  </a:lnTo>
                  <a:lnTo>
                    <a:pt x="9614" y="1"/>
                  </a:lnTo>
                  <a:lnTo>
                    <a:pt x="9643" y="3"/>
                  </a:lnTo>
                  <a:lnTo>
                    <a:pt x="9672" y="6"/>
                  </a:lnTo>
                  <a:lnTo>
                    <a:pt x="9701" y="11"/>
                  </a:lnTo>
                  <a:lnTo>
                    <a:pt x="9728" y="19"/>
                  </a:lnTo>
                  <a:lnTo>
                    <a:pt x="9756" y="26"/>
                  </a:lnTo>
                  <a:lnTo>
                    <a:pt x="9783" y="35"/>
                  </a:lnTo>
                  <a:lnTo>
                    <a:pt x="9809" y="45"/>
                  </a:lnTo>
                  <a:lnTo>
                    <a:pt x="9835" y="58"/>
                  </a:lnTo>
                  <a:lnTo>
                    <a:pt x="9860" y="70"/>
                  </a:lnTo>
                  <a:lnTo>
                    <a:pt x="9884" y="84"/>
                  </a:lnTo>
                  <a:lnTo>
                    <a:pt x="9907" y="99"/>
                  </a:lnTo>
                  <a:lnTo>
                    <a:pt x="9930" y="115"/>
                  </a:lnTo>
                  <a:lnTo>
                    <a:pt x="9951" y="133"/>
                  </a:lnTo>
                  <a:lnTo>
                    <a:pt x="9973" y="150"/>
                  </a:lnTo>
                  <a:lnTo>
                    <a:pt x="9993" y="170"/>
                  </a:lnTo>
                  <a:lnTo>
                    <a:pt x="10013" y="190"/>
                  </a:lnTo>
                  <a:lnTo>
                    <a:pt x="10030" y="212"/>
                  </a:lnTo>
                  <a:lnTo>
                    <a:pt x="10048" y="233"/>
                  </a:lnTo>
                  <a:lnTo>
                    <a:pt x="10064" y="255"/>
                  </a:lnTo>
                  <a:lnTo>
                    <a:pt x="10079" y="279"/>
                  </a:lnTo>
                  <a:lnTo>
                    <a:pt x="10093" y="303"/>
                  </a:lnTo>
                  <a:lnTo>
                    <a:pt x="10105" y="328"/>
                  </a:lnTo>
                  <a:lnTo>
                    <a:pt x="10118" y="354"/>
                  </a:lnTo>
                  <a:lnTo>
                    <a:pt x="10128" y="381"/>
                  </a:lnTo>
                  <a:lnTo>
                    <a:pt x="10137" y="407"/>
                  </a:lnTo>
                  <a:lnTo>
                    <a:pt x="10144" y="434"/>
                  </a:lnTo>
                  <a:lnTo>
                    <a:pt x="10152" y="462"/>
                  </a:lnTo>
                  <a:lnTo>
                    <a:pt x="10157" y="491"/>
                  </a:lnTo>
                  <a:lnTo>
                    <a:pt x="10160" y="519"/>
                  </a:lnTo>
                  <a:lnTo>
                    <a:pt x="10162" y="548"/>
                  </a:lnTo>
                  <a:lnTo>
                    <a:pt x="10163" y="578"/>
                  </a:lnTo>
                  <a:lnTo>
                    <a:pt x="10163" y="8654"/>
                  </a:lnTo>
                  <a:lnTo>
                    <a:pt x="10162" y="8684"/>
                  </a:lnTo>
                  <a:lnTo>
                    <a:pt x="10160" y="8713"/>
                  </a:lnTo>
                  <a:lnTo>
                    <a:pt x="10157" y="8741"/>
                  </a:lnTo>
                  <a:lnTo>
                    <a:pt x="10152" y="8770"/>
                  </a:lnTo>
                  <a:lnTo>
                    <a:pt x="10144" y="8798"/>
                  </a:lnTo>
                  <a:lnTo>
                    <a:pt x="10137" y="8825"/>
                  </a:lnTo>
                  <a:lnTo>
                    <a:pt x="10128" y="8851"/>
                  </a:lnTo>
                  <a:lnTo>
                    <a:pt x="10118" y="8878"/>
                  </a:lnTo>
                  <a:lnTo>
                    <a:pt x="10105" y="8904"/>
                  </a:lnTo>
                  <a:lnTo>
                    <a:pt x="10093" y="8929"/>
                  </a:lnTo>
                  <a:lnTo>
                    <a:pt x="10079" y="8953"/>
                  </a:lnTo>
                  <a:lnTo>
                    <a:pt x="10064" y="8977"/>
                  </a:lnTo>
                  <a:lnTo>
                    <a:pt x="10048" y="8999"/>
                  </a:lnTo>
                  <a:lnTo>
                    <a:pt x="10030" y="9020"/>
                  </a:lnTo>
                  <a:lnTo>
                    <a:pt x="10013" y="9042"/>
                  </a:lnTo>
                  <a:lnTo>
                    <a:pt x="9993" y="9062"/>
                  </a:lnTo>
                  <a:lnTo>
                    <a:pt x="9973" y="9082"/>
                  </a:lnTo>
                  <a:lnTo>
                    <a:pt x="9951" y="9099"/>
                  </a:lnTo>
                  <a:lnTo>
                    <a:pt x="9930" y="9117"/>
                  </a:lnTo>
                  <a:lnTo>
                    <a:pt x="9907" y="9133"/>
                  </a:lnTo>
                  <a:lnTo>
                    <a:pt x="9884" y="9148"/>
                  </a:lnTo>
                  <a:lnTo>
                    <a:pt x="9860" y="9162"/>
                  </a:lnTo>
                  <a:lnTo>
                    <a:pt x="9835" y="9174"/>
                  </a:lnTo>
                  <a:lnTo>
                    <a:pt x="9809" y="9187"/>
                  </a:lnTo>
                  <a:lnTo>
                    <a:pt x="9782" y="9197"/>
                  </a:lnTo>
                  <a:lnTo>
                    <a:pt x="9756" y="9206"/>
                  </a:lnTo>
                  <a:lnTo>
                    <a:pt x="9728" y="9213"/>
                  </a:lnTo>
                  <a:lnTo>
                    <a:pt x="9701" y="9221"/>
                  </a:lnTo>
                  <a:lnTo>
                    <a:pt x="9672" y="9226"/>
                  </a:lnTo>
                  <a:lnTo>
                    <a:pt x="9643" y="9229"/>
                  </a:lnTo>
                  <a:lnTo>
                    <a:pt x="9614" y="9231"/>
                  </a:lnTo>
                  <a:lnTo>
                    <a:pt x="9584" y="9232"/>
                  </a:lnTo>
                  <a:lnTo>
                    <a:pt x="733" y="9232"/>
                  </a:lnTo>
                  <a:lnTo>
                    <a:pt x="0" y="8746"/>
                  </a:lnTo>
                  <a:lnTo>
                    <a:pt x="733" y="8288"/>
                  </a:lnTo>
                  <a:lnTo>
                    <a:pt x="8823" y="8288"/>
                  </a:lnTo>
                  <a:lnTo>
                    <a:pt x="8845" y="8287"/>
                  </a:lnTo>
                  <a:lnTo>
                    <a:pt x="8867" y="8286"/>
                  </a:lnTo>
                  <a:lnTo>
                    <a:pt x="8889" y="8282"/>
                  </a:lnTo>
                  <a:lnTo>
                    <a:pt x="8911" y="8278"/>
                  </a:lnTo>
                  <a:lnTo>
                    <a:pt x="8932" y="8273"/>
                  </a:lnTo>
                  <a:lnTo>
                    <a:pt x="8953" y="8268"/>
                  </a:lnTo>
                  <a:lnTo>
                    <a:pt x="8973" y="8261"/>
                  </a:lnTo>
                  <a:lnTo>
                    <a:pt x="8993" y="8253"/>
                  </a:lnTo>
                  <a:lnTo>
                    <a:pt x="9013" y="8244"/>
                  </a:lnTo>
                  <a:lnTo>
                    <a:pt x="9032" y="8234"/>
                  </a:lnTo>
                  <a:lnTo>
                    <a:pt x="9051" y="8223"/>
                  </a:lnTo>
                  <a:lnTo>
                    <a:pt x="9068" y="8212"/>
                  </a:lnTo>
                  <a:lnTo>
                    <a:pt x="9086" y="8199"/>
                  </a:lnTo>
                  <a:lnTo>
                    <a:pt x="9102" y="8187"/>
                  </a:lnTo>
                  <a:lnTo>
                    <a:pt x="9118" y="8173"/>
                  </a:lnTo>
                  <a:lnTo>
                    <a:pt x="9133" y="8158"/>
                  </a:lnTo>
                  <a:lnTo>
                    <a:pt x="9148" y="8143"/>
                  </a:lnTo>
                  <a:lnTo>
                    <a:pt x="9162" y="8127"/>
                  </a:lnTo>
                  <a:lnTo>
                    <a:pt x="9175" y="8110"/>
                  </a:lnTo>
                  <a:lnTo>
                    <a:pt x="9187" y="8093"/>
                  </a:lnTo>
                  <a:lnTo>
                    <a:pt x="9199" y="8075"/>
                  </a:lnTo>
                  <a:lnTo>
                    <a:pt x="9210" y="8057"/>
                  </a:lnTo>
                  <a:lnTo>
                    <a:pt x="9220" y="8038"/>
                  </a:lnTo>
                  <a:lnTo>
                    <a:pt x="9229" y="8018"/>
                  </a:lnTo>
                  <a:lnTo>
                    <a:pt x="9236" y="7998"/>
                  </a:lnTo>
                  <a:lnTo>
                    <a:pt x="9244" y="7978"/>
                  </a:lnTo>
                  <a:lnTo>
                    <a:pt x="9249" y="7956"/>
                  </a:lnTo>
                  <a:lnTo>
                    <a:pt x="9254" y="7935"/>
                  </a:lnTo>
                  <a:lnTo>
                    <a:pt x="9257" y="7914"/>
                  </a:lnTo>
                  <a:lnTo>
                    <a:pt x="9261" y="7891"/>
                  </a:lnTo>
                  <a:lnTo>
                    <a:pt x="9262" y="7870"/>
                  </a:lnTo>
                  <a:lnTo>
                    <a:pt x="9264" y="7848"/>
                  </a:lnTo>
                  <a:lnTo>
                    <a:pt x="9264" y="1336"/>
                  </a:lnTo>
                  <a:lnTo>
                    <a:pt x="9262" y="1313"/>
                  </a:lnTo>
                  <a:lnTo>
                    <a:pt x="9261" y="1292"/>
                  </a:lnTo>
                  <a:lnTo>
                    <a:pt x="9257" y="1269"/>
                  </a:lnTo>
                  <a:lnTo>
                    <a:pt x="9254" y="1248"/>
                  </a:lnTo>
                  <a:lnTo>
                    <a:pt x="9249" y="1227"/>
                  </a:lnTo>
                  <a:lnTo>
                    <a:pt x="9244" y="1205"/>
                  </a:lnTo>
                  <a:lnTo>
                    <a:pt x="9236" y="1185"/>
                  </a:lnTo>
                  <a:lnTo>
                    <a:pt x="9229" y="1165"/>
                  </a:lnTo>
                  <a:lnTo>
                    <a:pt x="9220" y="1145"/>
                  </a:lnTo>
                  <a:lnTo>
                    <a:pt x="9210" y="1127"/>
                  </a:lnTo>
                  <a:lnTo>
                    <a:pt x="9199" y="1108"/>
                  </a:lnTo>
                  <a:lnTo>
                    <a:pt x="9187" y="1090"/>
                  </a:lnTo>
                  <a:lnTo>
                    <a:pt x="9175" y="1073"/>
                  </a:lnTo>
                  <a:lnTo>
                    <a:pt x="9162" y="1057"/>
                  </a:lnTo>
                  <a:lnTo>
                    <a:pt x="9148" y="1040"/>
                  </a:lnTo>
                  <a:lnTo>
                    <a:pt x="9133" y="1025"/>
                  </a:lnTo>
                  <a:lnTo>
                    <a:pt x="9118" y="1010"/>
                  </a:lnTo>
                  <a:lnTo>
                    <a:pt x="9102" y="996"/>
                  </a:lnTo>
                  <a:lnTo>
                    <a:pt x="9086" y="983"/>
                  </a:lnTo>
                  <a:lnTo>
                    <a:pt x="9068" y="971"/>
                  </a:lnTo>
                  <a:lnTo>
                    <a:pt x="9051" y="959"/>
                  </a:lnTo>
                  <a:lnTo>
                    <a:pt x="9032" y="949"/>
                  </a:lnTo>
                  <a:lnTo>
                    <a:pt x="9013" y="939"/>
                  </a:lnTo>
                  <a:lnTo>
                    <a:pt x="8993" y="930"/>
                  </a:lnTo>
                  <a:lnTo>
                    <a:pt x="8973" y="923"/>
                  </a:lnTo>
                  <a:lnTo>
                    <a:pt x="8953" y="915"/>
                  </a:lnTo>
                  <a:lnTo>
                    <a:pt x="8932" y="909"/>
                  </a:lnTo>
                  <a:lnTo>
                    <a:pt x="8911" y="904"/>
                  </a:lnTo>
                  <a:lnTo>
                    <a:pt x="8889" y="900"/>
                  </a:lnTo>
                  <a:lnTo>
                    <a:pt x="8867" y="898"/>
                  </a:lnTo>
                  <a:lnTo>
                    <a:pt x="8845" y="896"/>
                  </a:lnTo>
                  <a:lnTo>
                    <a:pt x="8823" y="895"/>
                  </a:lnTo>
                  <a:lnTo>
                    <a:pt x="39" y="895"/>
                  </a:lnTo>
                  <a:lnTo>
                    <a:pt x="789" y="432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2F5079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1032541" y="1656003"/>
              <a:ext cx="3580169" cy="3269897"/>
            </a:xfrm>
            <a:custGeom>
              <a:avLst/>
              <a:gdLst>
                <a:gd name="T0" fmla="*/ 549 w 10108"/>
                <a:gd name="T1" fmla="*/ 9231 h 9232"/>
                <a:gd name="T2" fmla="*/ 462 w 10108"/>
                <a:gd name="T3" fmla="*/ 9221 h 9232"/>
                <a:gd name="T4" fmla="*/ 380 w 10108"/>
                <a:gd name="T5" fmla="*/ 9197 h 9232"/>
                <a:gd name="T6" fmla="*/ 303 w 10108"/>
                <a:gd name="T7" fmla="*/ 9162 h 9232"/>
                <a:gd name="T8" fmla="*/ 233 w 10108"/>
                <a:gd name="T9" fmla="*/ 9117 h 9232"/>
                <a:gd name="T10" fmla="*/ 170 w 10108"/>
                <a:gd name="T11" fmla="*/ 9062 h 9232"/>
                <a:gd name="T12" fmla="*/ 115 w 10108"/>
                <a:gd name="T13" fmla="*/ 8999 h 9232"/>
                <a:gd name="T14" fmla="*/ 70 w 10108"/>
                <a:gd name="T15" fmla="*/ 8929 h 9232"/>
                <a:gd name="T16" fmla="*/ 35 w 10108"/>
                <a:gd name="T17" fmla="*/ 8851 h 9232"/>
                <a:gd name="T18" fmla="*/ 11 w 10108"/>
                <a:gd name="T19" fmla="*/ 8770 h 9232"/>
                <a:gd name="T20" fmla="*/ 1 w 10108"/>
                <a:gd name="T21" fmla="*/ 8684 h 9232"/>
                <a:gd name="T22" fmla="*/ 1 w 10108"/>
                <a:gd name="T23" fmla="*/ 548 h 9232"/>
                <a:gd name="T24" fmla="*/ 11 w 10108"/>
                <a:gd name="T25" fmla="*/ 462 h 9232"/>
                <a:gd name="T26" fmla="*/ 35 w 10108"/>
                <a:gd name="T27" fmla="*/ 381 h 9232"/>
                <a:gd name="T28" fmla="*/ 70 w 10108"/>
                <a:gd name="T29" fmla="*/ 303 h 9232"/>
                <a:gd name="T30" fmla="*/ 115 w 10108"/>
                <a:gd name="T31" fmla="*/ 233 h 9232"/>
                <a:gd name="T32" fmla="*/ 170 w 10108"/>
                <a:gd name="T33" fmla="*/ 170 h 9232"/>
                <a:gd name="T34" fmla="*/ 233 w 10108"/>
                <a:gd name="T35" fmla="*/ 115 h 9232"/>
                <a:gd name="T36" fmla="*/ 303 w 10108"/>
                <a:gd name="T37" fmla="*/ 70 h 9232"/>
                <a:gd name="T38" fmla="*/ 381 w 10108"/>
                <a:gd name="T39" fmla="*/ 35 h 9232"/>
                <a:gd name="T40" fmla="*/ 462 w 10108"/>
                <a:gd name="T41" fmla="*/ 11 h 9232"/>
                <a:gd name="T42" fmla="*/ 549 w 10108"/>
                <a:gd name="T43" fmla="*/ 1 h 9232"/>
                <a:gd name="T44" fmla="*/ 10108 w 10108"/>
                <a:gd name="T45" fmla="*/ 447 h 9232"/>
                <a:gd name="T46" fmla="*/ 1303 w 10108"/>
                <a:gd name="T47" fmla="*/ 896 h 9232"/>
                <a:gd name="T48" fmla="*/ 1236 w 10108"/>
                <a:gd name="T49" fmla="*/ 904 h 9232"/>
                <a:gd name="T50" fmla="*/ 1174 w 10108"/>
                <a:gd name="T51" fmla="*/ 923 h 9232"/>
                <a:gd name="T52" fmla="*/ 1115 w 10108"/>
                <a:gd name="T53" fmla="*/ 949 h 9232"/>
                <a:gd name="T54" fmla="*/ 1061 w 10108"/>
                <a:gd name="T55" fmla="*/ 983 h 9232"/>
                <a:gd name="T56" fmla="*/ 1013 w 10108"/>
                <a:gd name="T57" fmla="*/ 1025 h 9232"/>
                <a:gd name="T58" fmla="*/ 972 w 10108"/>
                <a:gd name="T59" fmla="*/ 1073 h 9232"/>
                <a:gd name="T60" fmla="*/ 937 w 10108"/>
                <a:gd name="T61" fmla="*/ 1127 h 9232"/>
                <a:gd name="T62" fmla="*/ 911 w 10108"/>
                <a:gd name="T63" fmla="*/ 1185 h 9232"/>
                <a:gd name="T64" fmla="*/ 893 w 10108"/>
                <a:gd name="T65" fmla="*/ 1248 h 9232"/>
                <a:gd name="T66" fmla="*/ 884 w 10108"/>
                <a:gd name="T67" fmla="*/ 1313 h 9232"/>
                <a:gd name="T68" fmla="*/ 884 w 10108"/>
                <a:gd name="T69" fmla="*/ 7870 h 9232"/>
                <a:gd name="T70" fmla="*/ 893 w 10108"/>
                <a:gd name="T71" fmla="*/ 7935 h 9232"/>
                <a:gd name="T72" fmla="*/ 911 w 10108"/>
                <a:gd name="T73" fmla="*/ 7998 h 9232"/>
                <a:gd name="T74" fmla="*/ 937 w 10108"/>
                <a:gd name="T75" fmla="*/ 8057 h 9232"/>
                <a:gd name="T76" fmla="*/ 972 w 10108"/>
                <a:gd name="T77" fmla="*/ 8110 h 9232"/>
                <a:gd name="T78" fmla="*/ 1013 w 10108"/>
                <a:gd name="T79" fmla="*/ 8158 h 9232"/>
                <a:gd name="T80" fmla="*/ 1061 w 10108"/>
                <a:gd name="T81" fmla="*/ 8199 h 9232"/>
                <a:gd name="T82" fmla="*/ 1115 w 10108"/>
                <a:gd name="T83" fmla="*/ 8234 h 9232"/>
                <a:gd name="T84" fmla="*/ 1174 w 10108"/>
                <a:gd name="T85" fmla="*/ 8261 h 9232"/>
                <a:gd name="T86" fmla="*/ 1236 w 10108"/>
                <a:gd name="T87" fmla="*/ 8278 h 9232"/>
                <a:gd name="T88" fmla="*/ 1303 w 10108"/>
                <a:gd name="T89" fmla="*/ 8287 h 9232"/>
                <a:gd name="T90" fmla="*/ 9357 w 10108"/>
                <a:gd name="T91" fmla="*/ 8723 h 9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108" h="9232">
                  <a:moveTo>
                    <a:pt x="10108" y="9232"/>
                  </a:moveTo>
                  <a:lnTo>
                    <a:pt x="579" y="9232"/>
                  </a:lnTo>
                  <a:lnTo>
                    <a:pt x="549" y="9231"/>
                  </a:lnTo>
                  <a:lnTo>
                    <a:pt x="520" y="9229"/>
                  </a:lnTo>
                  <a:lnTo>
                    <a:pt x="491" y="9226"/>
                  </a:lnTo>
                  <a:lnTo>
                    <a:pt x="462" y="9221"/>
                  </a:lnTo>
                  <a:lnTo>
                    <a:pt x="435" y="9213"/>
                  </a:lnTo>
                  <a:lnTo>
                    <a:pt x="407" y="9206"/>
                  </a:lnTo>
                  <a:lnTo>
                    <a:pt x="380" y="9197"/>
                  </a:lnTo>
                  <a:lnTo>
                    <a:pt x="354" y="9187"/>
                  </a:lnTo>
                  <a:lnTo>
                    <a:pt x="328" y="9174"/>
                  </a:lnTo>
                  <a:lnTo>
                    <a:pt x="303" y="9162"/>
                  </a:lnTo>
                  <a:lnTo>
                    <a:pt x="279" y="9148"/>
                  </a:lnTo>
                  <a:lnTo>
                    <a:pt x="256" y="9133"/>
                  </a:lnTo>
                  <a:lnTo>
                    <a:pt x="233" y="9117"/>
                  </a:lnTo>
                  <a:lnTo>
                    <a:pt x="212" y="9099"/>
                  </a:lnTo>
                  <a:lnTo>
                    <a:pt x="190" y="9082"/>
                  </a:lnTo>
                  <a:lnTo>
                    <a:pt x="170" y="9062"/>
                  </a:lnTo>
                  <a:lnTo>
                    <a:pt x="150" y="9042"/>
                  </a:lnTo>
                  <a:lnTo>
                    <a:pt x="133" y="9020"/>
                  </a:lnTo>
                  <a:lnTo>
                    <a:pt x="115" y="8999"/>
                  </a:lnTo>
                  <a:lnTo>
                    <a:pt x="99" y="8977"/>
                  </a:lnTo>
                  <a:lnTo>
                    <a:pt x="84" y="8953"/>
                  </a:lnTo>
                  <a:lnTo>
                    <a:pt x="70" y="8929"/>
                  </a:lnTo>
                  <a:lnTo>
                    <a:pt x="58" y="8904"/>
                  </a:lnTo>
                  <a:lnTo>
                    <a:pt x="45" y="8878"/>
                  </a:lnTo>
                  <a:lnTo>
                    <a:pt x="35" y="8851"/>
                  </a:lnTo>
                  <a:lnTo>
                    <a:pt x="26" y="8825"/>
                  </a:lnTo>
                  <a:lnTo>
                    <a:pt x="19" y="8798"/>
                  </a:lnTo>
                  <a:lnTo>
                    <a:pt x="11" y="8770"/>
                  </a:lnTo>
                  <a:lnTo>
                    <a:pt x="6" y="8741"/>
                  </a:lnTo>
                  <a:lnTo>
                    <a:pt x="3" y="8713"/>
                  </a:lnTo>
                  <a:lnTo>
                    <a:pt x="1" y="8684"/>
                  </a:lnTo>
                  <a:lnTo>
                    <a:pt x="0" y="8654"/>
                  </a:lnTo>
                  <a:lnTo>
                    <a:pt x="0" y="578"/>
                  </a:lnTo>
                  <a:lnTo>
                    <a:pt x="1" y="548"/>
                  </a:lnTo>
                  <a:lnTo>
                    <a:pt x="3" y="519"/>
                  </a:lnTo>
                  <a:lnTo>
                    <a:pt x="6" y="491"/>
                  </a:lnTo>
                  <a:lnTo>
                    <a:pt x="11" y="462"/>
                  </a:lnTo>
                  <a:lnTo>
                    <a:pt x="19" y="434"/>
                  </a:lnTo>
                  <a:lnTo>
                    <a:pt x="26" y="407"/>
                  </a:lnTo>
                  <a:lnTo>
                    <a:pt x="35" y="381"/>
                  </a:lnTo>
                  <a:lnTo>
                    <a:pt x="45" y="354"/>
                  </a:lnTo>
                  <a:lnTo>
                    <a:pt x="58" y="328"/>
                  </a:lnTo>
                  <a:lnTo>
                    <a:pt x="70" y="303"/>
                  </a:lnTo>
                  <a:lnTo>
                    <a:pt x="84" y="279"/>
                  </a:lnTo>
                  <a:lnTo>
                    <a:pt x="99" y="255"/>
                  </a:lnTo>
                  <a:lnTo>
                    <a:pt x="115" y="233"/>
                  </a:lnTo>
                  <a:lnTo>
                    <a:pt x="133" y="212"/>
                  </a:lnTo>
                  <a:lnTo>
                    <a:pt x="150" y="190"/>
                  </a:lnTo>
                  <a:lnTo>
                    <a:pt x="170" y="170"/>
                  </a:lnTo>
                  <a:lnTo>
                    <a:pt x="190" y="150"/>
                  </a:lnTo>
                  <a:lnTo>
                    <a:pt x="212" y="133"/>
                  </a:lnTo>
                  <a:lnTo>
                    <a:pt x="233" y="115"/>
                  </a:lnTo>
                  <a:lnTo>
                    <a:pt x="256" y="99"/>
                  </a:lnTo>
                  <a:lnTo>
                    <a:pt x="279" y="84"/>
                  </a:lnTo>
                  <a:lnTo>
                    <a:pt x="303" y="70"/>
                  </a:lnTo>
                  <a:lnTo>
                    <a:pt x="328" y="58"/>
                  </a:lnTo>
                  <a:lnTo>
                    <a:pt x="354" y="45"/>
                  </a:lnTo>
                  <a:lnTo>
                    <a:pt x="381" y="35"/>
                  </a:lnTo>
                  <a:lnTo>
                    <a:pt x="407" y="26"/>
                  </a:lnTo>
                  <a:lnTo>
                    <a:pt x="435" y="19"/>
                  </a:lnTo>
                  <a:lnTo>
                    <a:pt x="462" y="11"/>
                  </a:lnTo>
                  <a:lnTo>
                    <a:pt x="491" y="6"/>
                  </a:lnTo>
                  <a:lnTo>
                    <a:pt x="520" y="3"/>
                  </a:lnTo>
                  <a:lnTo>
                    <a:pt x="549" y="1"/>
                  </a:lnTo>
                  <a:lnTo>
                    <a:pt x="579" y="0"/>
                  </a:lnTo>
                  <a:lnTo>
                    <a:pt x="9414" y="0"/>
                  </a:lnTo>
                  <a:lnTo>
                    <a:pt x="10108" y="447"/>
                  </a:lnTo>
                  <a:lnTo>
                    <a:pt x="9414" y="895"/>
                  </a:lnTo>
                  <a:lnTo>
                    <a:pt x="1325" y="895"/>
                  </a:lnTo>
                  <a:lnTo>
                    <a:pt x="1303" y="896"/>
                  </a:lnTo>
                  <a:lnTo>
                    <a:pt x="1280" y="898"/>
                  </a:lnTo>
                  <a:lnTo>
                    <a:pt x="1258" y="900"/>
                  </a:lnTo>
                  <a:lnTo>
                    <a:pt x="1236" y="904"/>
                  </a:lnTo>
                  <a:lnTo>
                    <a:pt x="1215" y="909"/>
                  </a:lnTo>
                  <a:lnTo>
                    <a:pt x="1194" y="915"/>
                  </a:lnTo>
                  <a:lnTo>
                    <a:pt x="1174" y="923"/>
                  </a:lnTo>
                  <a:lnTo>
                    <a:pt x="1154" y="930"/>
                  </a:lnTo>
                  <a:lnTo>
                    <a:pt x="1134" y="939"/>
                  </a:lnTo>
                  <a:lnTo>
                    <a:pt x="1115" y="949"/>
                  </a:lnTo>
                  <a:lnTo>
                    <a:pt x="1096" y="959"/>
                  </a:lnTo>
                  <a:lnTo>
                    <a:pt x="1078" y="971"/>
                  </a:lnTo>
                  <a:lnTo>
                    <a:pt x="1061" y="983"/>
                  </a:lnTo>
                  <a:lnTo>
                    <a:pt x="1045" y="996"/>
                  </a:lnTo>
                  <a:lnTo>
                    <a:pt x="1028" y="1010"/>
                  </a:lnTo>
                  <a:lnTo>
                    <a:pt x="1013" y="1025"/>
                  </a:lnTo>
                  <a:lnTo>
                    <a:pt x="998" y="1040"/>
                  </a:lnTo>
                  <a:lnTo>
                    <a:pt x="984" y="1057"/>
                  </a:lnTo>
                  <a:lnTo>
                    <a:pt x="972" y="1073"/>
                  </a:lnTo>
                  <a:lnTo>
                    <a:pt x="959" y="1090"/>
                  </a:lnTo>
                  <a:lnTo>
                    <a:pt x="948" y="1108"/>
                  </a:lnTo>
                  <a:lnTo>
                    <a:pt x="937" y="1127"/>
                  </a:lnTo>
                  <a:lnTo>
                    <a:pt x="927" y="1145"/>
                  </a:lnTo>
                  <a:lnTo>
                    <a:pt x="918" y="1165"/>
                  </a:lnTo>
                  <a:lnTo>
                    <a:pt x="911" y="1185"/>
                  </a:lnTo>
                  <a:lnTo>
                    <a:pt x="904" y="1205"/>
                  </a:lnTo>
                  <a:lnTo>
                    <a:pt x="898" y="1227"/>
                  </a:lnTo>
                  <a:lnTo>
                    <a:pt x="893" y="1248"/>
                  </a:lnTo>
                  <a:lnTo>
                    <a:pt x="889" y="1269"/>
                  </a:lnTo>
                  <a:lnTo>
                    <a:pt x="886" y="1291"/>
                  </a:lnTo>
                  <a:lnTo>
                    <a:pt x="884" y="1313"/>
                  </a:lnTo>
                  <a:lnTo>
                    <a:pt x="884" y="1336"/>
                  </a:lnTo>
                  <a:lnTo>
                    <a:pt x="884" y="7848"/>
                  </a:lnTo>
                  <a:lnTo>
                    <a:pt x="884" y="7870"/>
                  </a:lnTo>
                  <a:lnTo>
                    <a:pt x="886" y="7891"/>
                  </a:lnTo>
                  <a:lnTo>
                    <a:pt x="889" y="7914"/>
                  </a:lnTo>
                  <a:lnTo>
                    <a:pt x="893" y="7935"/>
                  </a:lnTo>
                  <a:lnTo>
                    <a:pt x="898" y="7956"/>
                  </a:lnTo>
                  <a:lnTo>
                    <a:pt x="904" y="7978"/>
                  </a:lnTo>
                  <a:lnTo>
                    <a:pt x="911" y="7998"/>
                  </a:lnTo>
                  <a:lnTo>
                    <a:pt x="918" y="8018"/>
                  </a:lnTo>
                  <a:lnTo>
                    <a:pt x="927" y="8038"/>
                  </a:lnTo>
                  <a:lnTo>
                    <a:pt x="937" y="8057"/>
                  </a:lnTo>
                  <a:lnTo>
                    <a:pt x="948" y="8075"/>
                  </a:lnTo>
                  <a:lnTo>
                    <a:pt x="959" y="8093"/>
                  </a:lnTo>
                  <a:lnTo>
                    <a:pt x="972" y="8110"/>
                  </a:lnTo>
                  <a:lnTo>
                    <a:pt x="984" y="8127"/>
                  </a:lnTo>
                  <a:lnTo>
                    <a:pt x="998" y="8143"/>
                  </a:lnTo>
                  <a:lnTo>
                    <a:pt x="1013" y="8158"/>
                  </a:lnTo>
                  <a:lnTo>
                    <a:pt x="1028" y="8173"/>
                  </a:lnTo>
                  <a:lnTo>
                    <a:pt x="1045" y="8187"/>
                  </a:lnTo>
                  <a:lnTo>
                    <a:pt x="1061" y="8199"/>
                  </a:lnTo>
                  <a:lnTo>
                    <a:pt x="1078" y="8212"/>
                  </a:lnTo>
                  <a:lnTo>
                    <a:pt x="1096" y="8223"/>
                  </a:lnTo>
                  <a:lnTo>
                    <a:pt x="1115" y="8234"/>
                  </a:lnTo>
                  <a:lnTo>
                    <a:pt x="1134" y="8244"/>
                  </a:lnTo>
                  <a:lnTo>
                    <a:pt x="1154" y="8253"/>
                  </a:lnTo>
                  <a:lnTo>
                    <a:pt x="1174" y="8261"/>
                  </a:lnTo>
                  <a:lnTo>
                    <a:pt x="1194" y="8268"/>
                  </a:lnTo>
                  <a:lnTo>
                    <a:pt x="1215" y="8273"/>
                  </a:lnTo>
                  <a:lnTo>
                    <a:pt x="1236" y="8278"/>
                  </a:lnTo>
                  <a:lnTo>
                    <a:pt x="1258" y="8282"/>
                  </a:lnTo>
                  <a:lnTo>
                    <a:pt x="1280" y="8286"/>
                  </a:lnTo>
                  <a:lnTo>
                    <a:pt x="1303" y="8287"/>
                  </a:lnTo>
                  <a:lnTo>
                    <a:pt x="1325" y="8288"/>
                  </a:lnTo>
                  <a:lnTo>
                    <a:pt x="10108" y="8288"/>
                  </a:lnTo>
                  <a:lnTo>
                    <a:pt x="9357" y="8723"/>
                  </a:lnTo>
                  <a:lnTo>
                    <a:pt x="10108" y="9232"/>
                  </a:lnTo>
                  <a:close/>
                </a:path>
              </a:pathLst>
            </a:custGeom>
            <a:solidFill>
              <a:srgbClr val="2F5079">
                <a:alpha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1847182" y="2992722"/>
              <a:ext cx="1528691" cy="1112162"/>
            </a:xfrm>
            <a:custGeom>
              <a:avLst/>
              <a:gdLst>
                <a:gd name="T0" fmla="*/ 2944 w 4316"/>
                <a:gd name="T1" fmla="*/ 1983 h 3141"/>
                <a:gd name="T2" fmla="*/ 2765 w 4316"/>
                <a:gd name="T3" fmla="*/ 2113 h 3141"/>
                <a:gd name="T4" fmla="*/ 2575 w 4316"/>
                <a:gd name="T5" fmla="*/ 2219 h 3141"/>
                <a:gd name="T6" fmla="*/ 2378 w 4316"/>
                <a:gd name="T7" fmla="*/ 2302 h 3141"/>
                <a:gd name="T8" fmla="*/ 2172 w 4316"/>
                <a:gd name="T9" fmla="*/ 2359 h 3141"/>
                <a:gd name="T10" fmla="*/ 1963 w 4316"/>
                <a:gd name="T11" fmla="*/ 2392 h 3141"/>
                <a:gd name="T12" fmla="*/ 1753 w 4316"/>
                <a:gd name="T13" fmla="*/ 2401 h 3141"/>
                <a:gd name="T14" fmla="*/ 1542 w 4316"/>
                <a:gd name="T15" fmla="*/ 2385 h 3141"/>
                <a:gd name="T16" fmla="*/ 1334 w 4316"/>
                <a:gd name="T17" fmla="*/ 2344 h 3141"/>
                <a:gd name="T18" fmla="*/ 1131 w 4316"/>
                <a:gd name="T19" fmla="*/ 2279 h 3141"/>
                <a:gd name="T20" fmla="*/ 935 w 4316"/>
                <a:gd name="T21" fmla="*/ 2189 h 3141"/>
                <a:gd name="T22" fmla="*/ 1216 w 4316"/>
                <a:gd name="T23" fmla="*/ 1883 h 3141"/>
                <a:gd name="T24" fmla="*/ 1209 w 4316"/>
                <a:gd name="T25" fmla="*/ 1842 h 3141"/>
                <a:gd name="T26" fmla="*/ 1194 w 4316"/>
                <a:gd name="T27" fmla="*/ 1807 h 3141"/>
                <a:gd name="T28" fmla="*/ 1170 w 4316"/>
                <a:gd name="T29" fmla="*/ 1780 h 3141"/>
                <a:gd name="T30" fmla="*/ 1138 w 4316"/>
                <a:gd name="T31" fmla="*/ 1765 h 3141"/>
                <a:gd name="T32" fmla="*/ 144 w 4316"/>
                <a:gd name="T33" fmla="*/ 1749 h 3141"/>
                <a:gd name="T34" fmla="*/ 102 w 4316"/>
                <a:gd name="T35" fmla="*/ 1756 h 3141"/>
                <a:gd name="T36" fmla="*/ 65 w 4316"/>
                <a:gd name="T37" fmla="*/ 1774 h 3141"/>
                <a:gd name="T38" fmla="*/ 34 w 4316"/>
                <a:gd name="T39" fmla="*/ 1801 h 3141"/>
                <a:gd name="T40" fmla="*/ 13 w 4316"/>
                <a:gd name="T41" fmla="*/ 1836 h 3141"/>
                <a:gd name="T42" fmla="*/ 2 w 4316"/>
                <a:gd name="T43" fmla="*/ 1876 h 3141"/>
                <a:gd name="T44" fmla="*/ 3 w 4316"/>
                <a:gd name="T45" fmla="*/ 2875 h 3141"/>
                <a:gd name="T46" fmla="*/ 17 w 4316"/>
                <a:gd name="T47" fmla="*/ 2923 h 3141"/>
                <a:gd name="T48" fmla="*/ 39 w 4316"/>
                <a:gd name="T49" fmla="*/ 2949 h 3141"/>
                <a:gd name="T50" fmla="*/ 70 w 4316"/>
                <a:gd name="T51" fmla="*/ 2960 h 3141"/>
                <a:gd name="T52" fmla="*/ 121 w 4316"/>
                <a:gd name="T53" fmla="*/ 2963 h 3141"/>
                <a:gd name="T54" fmla="*/ 471 w 4316"/>
                <a:gd name="T55" fmla="*/ 2786 h 3141"/>
                <a:gd name="T56" fmla="*/ 742 w 4316"/>
                <a:gd name="T57" fmla="*/ 2932 h 3141"/>
                <a:gd name="T58" fmla="*/ 1032 w 4316"/>
                <a:gd name="T59" fmla="*/ 3039 h 3141"/>
                <a:gd name="T60" fmla="*/ 1338 w 4316"/>
                <a:gd name="T61" fmla="*/ 3108 h 3141"/>
                <a:gd name="T62" fmla="*/ 1652 w 4316"/>
                <a:gd name="T63" fmla="*/ 3139 h 3141"/>
                <a:gd name="T64" fmla="*/ 1973 w 4316"/>
                <a:gd name="T65" fmla="*/ 3129 h 3141"/>
                <a:gd name="T66" fmla="*/ 2292 w 4316"/>
                <a:gd name="T67" fmla="*/ 3080 h 3141"/>
                <a:gd name="T68" fmla="*/ 2608 w 4316"/>
                <a:gd name="T69" fmla="*/ 2992 h 3141"/>
                <a:gd name="T70" fmla="*/ 2914 w 4316"/>
                <a:gd name="T71" fmla="*/ 2861 h 3141"/>
                <a:gd name="T72" fmla="*/ 3205 w 4316"/>
                <a:gd name="T73" fmla="*/ 2690 h 3141"/>
                <a:gd name="T74" fmla="*/ 3477 w 4316"/>
                <a:gd name="T75" fmla="*/ 2477 h 3141"/>
                <a:gd name="T76" fmla="*/ 3680 w 4316"/>
                <a:gd name="T77" fmla="*/ 2272 h 3141"/>
                <a:gd name="T78" fmla="*/ 3839 w 4316"/>
                <a:gd name="T79" fmla="*/ 2075 h 3141"/>
                <a:gd name="T80" fmla="*/ 3974 w 4316"/>
                <a:gd name="T81" fmla="*/ 1866 h 3141"/>
                <a:gd name="T82" fmla="*/ 4087 w 4316"/>
                <a:gd name="T83" fmla="*/ 1648 h 3141"/>
                <a:gd name="T84" fmla="*/ 4179 w 4316"/>
                <a:gd name="T85" fmla="*/ 1423 h 3141"/>
                <a:gd name="T86" fmla="*/ 4246 w 4316"/>
                <a:gd name="T87" fmla="*/ 1192 h 3141"/>
                <a:gd name="T88" fmla="*/ 4291 w 4316"/>
                <a:gd name="T89" fmla="*/ 955 h 3141"/>
                <a:gd name="T90" fmla="*/ 4314 w 4316"/>
                <a:gd name="T91" fmla="*/ 716 h 3141"/>
                <a:gd name="T92" fmla="*/ 4314 w 4316"/>
                <a:gd name="T93" fmla="*/ 476 h 3141"/>
                <a:gd name="T94" fmla="*/ 4291 w 4316"/>
                <a:gd name="T95" fmla="*/ 236 h 3141"/>
                <a:gd name="T96" fmla="*/ 4246 w 4316"/>
                <a:gd name="T97" fmla="*/ 0 h 3141"/>
                <a:gd name="T98" fmla="*/ 3582 w 4316"/>
                <a:gd name="T99" fmla="*/ 393 h 3141"/>
                <a:gd name="T100" fmla="*/ 3594 w 4316"/>
                <a:gd name="T101" fmla="*/ 553 h 3141"/>
                <a:gd name="T102" fmla="*/ 3590 w 4316"/>
                <a:gd name="T103" fmla="*/ 713 h 3141"/>
                <a:gd name="T104" fmla="*/ 3572 w 4316"/>
                <a:gd name="T105" fmla="*/ 872 h 3141"/>
                <a:gd name="T106" fmla="*/ 3541 w 4316"/>
                <a:gd name="T107" fmla="*/ 1030 h 3141"/>
                <a:gd name="T108" fmla="*/ 3495 w 4316"/>
                <a:gd name="T109" fmla="*/ 1185 h 3141"/>
                <a:gd name="T110" fmla="*/ 3435 w 4316"/>
                <a:gd name="T111" fmla="*/ 1335 h 3141"/>
                <a:gd name="T112" fmla="*/ 3361 w 4316"/>
                <a:gd name="T113" fmla="*/ 1482 h 3141"/>
                <a:gd name="T114" fmla="*/ 3273 w 4316"/>
                <a:gd name="T115" fmla="*/ 1622 h 3141"/>
                <a:gd name="T116" fmla="*/ 3170 w 4316"/>
                <a:gd name="T117" fmla="*/ 1756 h 3141"/>
                <a:gd name="T118" fmla="*/ 3055 w 4316"/>
                <a:gd name="T119" fmla="*/ 1881 h 3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16" h="3141">
                  <a:moveTo>
                    <a:pt x="3055" y="1881"/>
                  </a:moveTo>
                  <a:lnTo>
                    <a:pt x="3000" y="1933"/>
                  </a:lnTo>
                  <a:lnTo>
                    <a:pt x="2944" y="1983"/>
                  </a:lnTo>
                  <a:lnTo>
                    <a:pt x="2885" y="2029"/>
                  </a:lnTo>
                  <a:lnTo>
                    <a:pt x="2826" y="2073"/>
                  </a:lnTo>
                  <a:lnTo>
                    <a:pt x="2765" y="2113"/>
                  </a:lnTo>
                  <a:lnTo>
                    <a:pt x="2703" y="2152"/>
                  </a:lnTo>
                  <a:lnTo>
                    <a:pt x="2639" y="2187"/>
                  </a:lnTo>
                  <a:lnTo>
                    <a:pt x="2575" y="2219"/>
                  </a:lnTo>
                  <a:lnTo>
                    <a:pt x="2510" y="2249"/>
                  </a:lnTo>
                  <a:lnTo>
                    <a:pt x="2444" y="2277"/>
                  </a:lnTo>
                  <a:lnTo>
                    <a:pt x="2378" y="2302"/>
                  </a:lnTo>
                  <a:lnTo>
                    <a:pt x="2310" y="2323"/>
                  </a:lnTo>
                  <a:lnTo>
                    <a:pt x="2241" y="2343"/>
                  </a:lnTo>
                  <a:lnTo>
                    <a:pt x="2172" y="2359"/>
                  </a:lnTo>
                  <a:lnTo>
                    <a:pt x="2103" y="2373"/>
                  </a:lnTo>
                  <a:lnTo>
                    <a:pt x="2033" y="2383"/>
                  </a:lnTo>
                  <a:lnTo>
                    <a:pt x="1963" y="2392"/>
                  </a:lnTo>
                  <a:lnTo>
                    <a:pt x="1893" y="2397"/>
                  </a:lnTo>
                  <a:lnTo>
                    <a:pt x="1823" y="2401"/>
                  </a:lnTo>
                  <a:lnTo>
                    <a:pt x="1753" y="2401"/>
                  </a:lnTo>
                  <a:lnTo>
                    <a:pt x="1682" y="2398"/>
                  </a:lnTo>
                  <a:lnTo>
                    <a:pt x="1611" y="2392"/>
                  </a:lnTo>
                  <a:lnTo>
                    <a:pt x="1542" y="2385"/>
                  </a:lnTo>
                  <a:lnTo>
                    <a:pt x="1472" y="2373"/>
                  </a:lnTo>
                  <a:lnTo>
                    <a:pt x="1403" y="2359"/>
                  </a:lnTo>
                  <a:lnTo>
                    <a:pt x="1334" y="2344"/>
                  </a:lnTo>
                  <a:lnTo>
                    <a:pt x="1265" y="2324"/>
                  </a:lnTo>
                  <a:lnTo>
                    <a:pt x="1198" y="2303"/>
                  </a:lnTo>
                  <a:lnTo>
                    <a:pt x="1131" y="2279"/>
                  </a:lnTo>
                  <a:lnTo>
                    <a:pt x="1065" y="2252"/>
                  </a:lnTo>
                  <a:lnTo>
                    <a:pt x="1000" y="2222"/>
                  </a:lnTo>
                  <a:lnTo>
                    <a:pt x="935" y="2189"/>
                  </a:lnTo>
                  <a:lnTo>
                    <a:pt x="1218" y="1911"/>
                  </a:lnTo>
                  <a:lnTo>
                    <a:pt x="1218" y="1898"/>
                  </a:lnTo>
                  <a:lnTo>
                    <a:pt x="1216" y="1883"/>
                  </a:lnTo>
                  <a:lnTo>
                    <a:pt x="1215" y="1869"/>
                  </a:lnTo>
                  <a:lnTo>
                    <a:pt x="1213" y="1855"/>
                  </a:lnTo>
                  <a:lnTo>
                    <a:pt x="1209" y="1842"/>
                  </a:lnTo>
                  <a:lnTo>
                    <a:pt x="1205" y="1830"/>
                  </a:lnTo>
                  <a:lnTo>
                    <a:pt x="1200" y="1819"/>
                  </a:lnTo>
                  <a:lnTo>
                    <a:pt x="1194" y="1807"/>
                  </a:lnTo>
                  <a:lnTo>
                    <a:pt x="1186" y="1797"/>
                  </a:lnTo>
                  <a:lnTo>
                    <a:pt x="1179" y="1789"/>
                  </a:lnTo>
                  <a:lnTo>
                    <a:pt x="1170" y="1780"/>
                  </a:lnTo>
                  <a:lnTo>
                    <a:pt x="1160" y="1774"/>
                  </a:lnTo>
                  <a:lnTo>
                    <a:pt x="1150" y="1769"/>
                  </a:lnTo>
                  <a:lnTo>
                    <a:pt x="1138" y="1765"/>
                  </a:lnTo>
                  <a:lnTo>
                    <a:pt x="1125" y="1762"/>
                  </a:lnTo>
                  <a:lnTo>
                    <a:pt x="1110" y="1761"/>
                  </a:lnTo>
                  <a:lnTo>
                    <a:pt x="144" y="1749"/>
                  </a:lnTo>
                  <a:lnTo>
                    <a:pt x="131" y="1750"/>
                  </a:lnTo>
                  <a:lnTo>
                    <a:pt x="115" y="1752"/>
                  </a:lnTo>
                  <a:lnTo>
                    <a:pt x="102" y="1756"/>
                  </a:lnTo>
                  <a:lnTo>
                    <a:pt x="89" y="1760"/>
                  </a:lnTo>
                  <a:lnTo>
                    <a:pt x="77" y="1766"/>
                  </a:lnTo>
                  <a:lnTo>
                    <a:pt x="65" y="1774"/>
                  </a:lnTo>
                  <a:lnTo>
                    <a:pt x="54" y="1781"/>
                  </a:lnTo>
                  <a:lnTo>
                    <a:pt x="44" y="1791"/>
                  </a:lnTo>
                  <a:lnTo>
                    <a:pt x="34" y="1801"/>
                  </a:lnTo>
                  <a:lnTo>
                    <a:pt x="27" y="1812"/>
                  </a:lnTo>
                  <a:lnTo>
                    <a:pt x="19" y="1824"/>
                  </a:lnTo>
                  <a:lnTo>
                    <a:pt x="13" y="1836"/>
                  </a:lnTo>
                  <a:lnTo>
                    <a:pt x="8" y="1849"/>
                  </a:lnTo>
                  <a:lnTo>
                    <a:pt x="4" y="1863"/>
                  </a:lnTo>
                  <a:lnTo>
                    <a:pt x="2" y="1876"/>
                  </a:lnTo>
                  <a:lnTo>
                    <a:pt x="0" y="1891"/>
                  </a:lnTo>
                  <a:lnTo>
                    <a:pt x="0" y="2854"/>
                  </a:lnTo>
                  <a:lnTo>
                    <a:pt x="3" y="2875"/>
                  </a:lnTo>
                  <a:lnTo>
                    <a:pt x="7" y="2894"/>
                  </a:lnTo>
                  <a:lnTo>
                    <a:pt x="10" y="2909"/>
                  </a:lnTo>
                  <a:lnTo>
                    <a:pt x="17" y="2923"/>
                  </a:lnTo>
                  <a:lnTo>
                    <a:pt x="23" y="2934"/>
                  </a:lnTo>
                  <a:lnTo>
                    <a:pt x="30" y="2943"/>
                  </a:lnTo>
                  <a:lnTo>
                    <a:pt x="39" y="2949"/>
                  </a:lnTo>
                  <a:lnTo>
                    <a:pt x="49" y="2954"/>
                  </a:lnTo>
                  <a:lnTo>
                    <a:pt x="59" y="2958"/>
                  </a:lnTo>
                  <a:lnTo>
                    <a:pt x="70" y="2960"/>
                  </a:lnTo>
                  <a:lnTo>
                    <a:pt x="82" y="2963"/>
                  </a:lnTo>
                  <a:lnTo>
                    <a:pt x="94" y="2963"/>
                  </a:lnTo>
                  <a:lnTo>
                    <a:pt x="121" y="2963"/>
                  </a:lnTo>
                  <a:lnTo>
                    <a:pt x="149" y="2963"/>
                  </a:lnTo>
                  <a:lnTo>
                    <a:pt x="386" y="2730"/>
                  </a:lnTo>
                  <a:lnTo>
                    <a:pt x="471" y="2786"/>
                  </a:lnTo>
                  <a:lnTo>
                    <a:pt x="559" y="2839"/>
                  </a:lnTo>
                  <a:lnTo>
                    <a:pt x="649" y="2888"/>
                  </a:lnTo>
                  <a:lnTo>
                    <a:pt x="742" y="2932"/>
                  </a:lnTo>
                  <a:lnTo>
                    <a:pt x="837" y="2972"/>
                  </a:lnTo>
                  <a:lnTo>
                    <a:pt x="933" y="3008"/>
                  </a:lnTo>
                  <a:lnTo>
                    <a:pt x="1032" y="3039"/>
                  </a:lnTo>
                  <a:lnTo>
                    <a:pt x="1133" y="3067"/>
                  </a:lnTo>
                  <a:lnTo>
                    <a:pt x="1234" y="3089"/>
                  </a:lnTo>
                  <a:lnTo>
                    <a:pt x="1338" y="3108"/>
                  </a:lnTo>
                  <a:lnTo>
                    <a:pt x="1442" y="3123"/>
                  </a:lnTo>
                  <a:lnTo>
                    <a:pt x="1547" y="3133"/>
                  </a:lnTo>
                  <a:lnTo>
                    <a:pt x="1652" y="3139"/>
                  </a:lnTo>
                  <a:lnTo>
                    <a:pt x="1759" y="3141"/>
                  </a:lnTo>
                  <a:lnTo>
                    <a:pt x="1865" y="3137"/>
                  </a:lnTo>
                  <a:lnTo>
                    <a:pt x="1973" y="3129"/>
                  </a:lnTo>
                  <a:lnTo>
                    <a:pt x="2079" y="3118"/>
                  </a:lnTo>
                  <a:lnTo>
                    <a:pt x="2186" y="3102"/>
                  </a:lnTo>
                  <a:lnTo>
                    <a:pt x="2292" y="3080"/>
                  </a:lnTo>
                  <a:lnTo>
                    <a:pt x="2399" y="3055"/>
                  </a:lnTo>
                  <a:lnTo>
                    <a:pt x="2504" y="3025"/>
                  </a:lnTo>
                  <a:lnTo>
                    <a:pt x="2608" y="2992"/>
                  </a:lnTo>
                  <a:lnTo>
                    <a:pt x="2711" y="2953"/>
                  </a:lnTo>
                  <a:lnTo>
                    <a:pt x="2813" y="2909"/>
                  </a:lnTo>
                  <a:lnTo>
                    <a:pt x="2914" y="2861"/>
                  </a:lnTo>
                  <a:lnTo>
                    <a:pt x="3013" y="2809"/>
                  </a:lnTo>
                  <a:lnTo>
                    <a:pt x="3110" y="2753"/>
                  </a:lnTo>
                  <a:lnTo>
                    <a:pt x="3205" y="2690"/>
                  </a:lnTo>
                  <a:lnTo>
                    <a:pt x="3298" y="2624"/>
                  </a:lnTo>
                  <a:lnTo>
                    <a:pt x="3388" y="2552"/>
                  </a:lnTo>
                  <a:lnTo>
                    <a:pt x="3477" y="2477"/>
                  </a:lnTo>
                  <a:lnTo>
                    <a:pt x="3562" y="2397"/>
                  </a:lnTo>
                  <a:lnTo>
                    <a:pt x="3622" y="2336"/>
                  </a:lnTo>
                  <a:lnTo>
                    <a:pt x="3680" y="2272"/>
                  </a:lnTo>
                  <a:lnTo>
                    <a:pt x="3736" y="2208"/>
                  </a:lnTo>
                  <a:lnTo>
                    <a:pt x="3789" y="2143"/>
                  </a:lnTo>
                  <a:lnTo>
                    <a:pt x="3839" y="2075"/>
                  </a:lnTo>
                  <a:lnTo>
                    <a:pt x="3887" y="2006"/>
                  </a:lnTo>
                  <a:lnTo>
                    <a:pt x="3932" y="1938"/>
                  </a:lnTo>
                  <a:lnTo>
                    <a:pt x="3974" y="1866"/>
                  </a:lnTo>
                  <a:lnTo>
                    <a:pt x="4015" y="1795"/>
                  </a:lnTo>
                  <a:lnTo>
                    <a:pt x="4052" y="1722"/>
                  </a:lnTo>
                  <a:lnTo>
                    <a:pt x="4087" y="1648"/>
                  </a:lnTo>
                  <a:lnTo>
                    <a:pt x="4120" y="1575"/>
                  </a:lnTo>
                  <a:lnTo>
                    <a:pt x="4151" y="1499"/>
                  </a:lnTo>
                  <a:lnTo>
                    <a:pt x="4179" y="1423"/>
                  </a:lnTo>
                  <a:lnTo>
                    <a:pt x="4204" y="1347"/>
                  </a:lnTo>
                  <a:lnTo>
                    <a:pt x="4226" y="1269"/>
                  </a:lnTo>
                  <a:lnTo>
                    <a:pt x="4246" y="1192"/>
                  </a:lnTo>
                  <a:lnTo>
                    <a:pt x="4264" y="1113"/>
                  </a:lnTo>
                  <a:lnTo>
                    <a:pt x="4279" y="1034"/>
                  </a:lnTo>
                  <a:lnTo>
                    <a:pt x="4291" y="955"/>
                  </a:lnTo>
                  <a:lnTo>
                    <a:pt x="4301" y="875"/>
                  </a:lnTo>
                  <a:lnTo>
                    <a:pt x="4309" y="795"/>
                  </a:lnTo>
                  <a:lnTo>
                    <a:pt x="4314" y="716"/>
                  </a:lnTo>
                  <a:lnTo>
                    <a:pt x="4316" y="636"/>
                  </a:lnTo>
                  <a:lnTo>
                    <a:pt x="4316" y="556"/>
                  </a:lnTo>
                  <a:lnTo>
                    <a:pt x="4314" y="476"/>
                  </a:lnTo>
                  <a:lnTo>
                    <a:pt x="4309" y="395"/>
                  </a:lnTo>
                  <a:lnTo>
                    <a:pt x="4301" y="315"/>
                  </a:lnTo>
                  <a:lnTo>
                    <a:pt x="4291" y="236"/>
                  </a:lnTo>
                  <a:lnTo>
                    <a:pt x="4279" y="156"/>
                  </a:lnTo>
                  <a:lnTo>
                    <a:pt x="4264" y="77"/>
                  </a:lnTo>
                  <a:lnTo>
                    <a:pt x="4246" y="0"/>
                  </a:lnTo>
                  <a:lnTo>
                    <a:pt x="3569" y="288"/>
                  </a:lnTo>
                  <a:lnTo>
                    <a:pt x="3576" y="340"/>
                  </a:lnTo>
                  <a:lnTo>
                    <a:pt x="3582" y="393"/>
                  </a:lnTo>
                  <a:lnTo>
                    <a:pt x="3587" y="447"/>
                  </a:lnTo>
                  <a:lnTo>
                    <a:pt x="3591" y="499"/>
                  </a:lnTo>
                  <a:lnTo>
                    <a:pt x="3594" y="553"/>
                  </a:lnTo>
                  <a:lnTo>
                    <a:pt x="3594" y="607"/>
                  </a:lnTo>
                  <a:lnTo>
                    <a:pt x="3592" y="660"/>
                  </a:lnTo>
                  <a:lnTo>
                    <a:pt x="3590" y="713"/>
                  </a:lnTo>
                  <a:lnTo>
                    <a:pt x="3586" y="767"/>
                  </a:lnTo>
                  <a:lnTo>
                    <a:pt x="3580" y="820"/>
                  </a:lnTo>
                  <a:lnTo>
                    <a:pt x="3572" y="872"/>
                  </a:lnTo>
                  <a:lnTo>
                    <a:pt x="3564" y="925"/>
                  </a:lnTo>
                  <a:lnTo>
                    <a:pt x="3552" y="977"/>
                  </a:lnTo>
                  <a:lnTo>
                    <a:pt x="3541" y="1030"/>
                  </a:lnTo>
                  <a:lnTo>
                    <a:pt x="3527" y="1083"/>
                  </a:lnTo>
                  <a:lnTo>
                    <a:pt x="3511" y="1134"/>
                  </a:lnTo>
                  <a:lnTo>
                    <a:pt x="3495" y="1185"/>
                  </a:lnTo>
                  <a:lnTo>
                    <a:pt x="3476" y="1235"/>
                  </a:lnTo>
                  <a:lnTo>
                    <a:pt x="3456" y="1285"/>
                  </a:lnTo>
                  <a:lnTo>
                    <a:pt x="3435" y="1335"/>
                  </a:lnTo>
                  <a:lnTo>
                    <a:pt x="3412" y="1386"/>
                  </a:lnTo>
                  <a:lnTo>
                    <a:pt x="3387" y="1434"/>
                  </a:lnTo>
                  <a:lnTo>
                    <a:pt x="3361" y="1482"/>
                  </a:lnTo>
                  <a:lnTo>
                    <a:pt x="3333" y="1530"/>
                  </a:lnTo>
                  <a:lnTo>
                    <a:pt x="3304" y="1576"/>
                  </a:lnTo>
                  <a:lnTo>
                    <a:pt x="3273" y="1622"/>
                  </a:lnTo>
                  <a:lnTo>
                    <a:pt x="3240" y="1667"/>
                  </a:lnTo>
                  <a:lnTo>
                    <a:pt x="3207" y="1712"/>
                  </a:lnTo>
                  <a:lnTo>
                    <a:pt x="3170" y="1756"/>
                  </a:lnTo>
                  <a:lnTo>
                    <a:pt x="3134" y="1799"/>
                  </a:lnTo>
                  <a:lnTo>
                    <a:pt x="3095" y="1840"/>
                  </a:lnTo>
                  <a:lnTo>
                    <a:pt x="3055" y="1881"/>
                  </a:lnTo>
                  <a:close/>
                </a:path>
              </a:pathLst>
            </a:custGeom>
            <a:solidFill>
              <a:srgbClr val="4FBA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1613415" y="2373594"/>
              <a:ext cx="1575444" cy="1167416"/>
            </a:xfrm>
            <a:custGeom>
              <a:avLst/>
              <a:gdLst>
                <a:gd name="T0" fmla="*/ 3970 w 4448"/>
                <a:gd name="T1" fmla="*/ 448 h 3297"/>
                <a:gd name="T2" fmla="*/ 3676 w 4448"/>
                <a:gd name="T3" fmla="*/ 273 h 3297"/>
                <a:gd name="T4" fmla="*/ 3364 w 4448"/>
                <a:gd name="T5" fmla="*/ 141 h 3297"/>
                <a:gd name="T6" fmla="*/ 3042 w 4448"/>
                <a:gd name="T7" fmla="*/ 52 h 3297"/>
                <a:gd name="T8" fmla="*/ 2712 w 4448"/>
                <a:gd name="T9" fmla="*/ 6 h 3297"/>
                <a:gd name="T10" fmla="*/ 2379 w 4448"/>
                <a:gd name="T11" fmla="*/ 4 h 3297"/>
                <a:gd name="T12" fmla="*/ 2050 w 4448"/>
                <a:gd name="T13" fmla="*/ 45 h 3297"/>
                <a:gd name="T14" fmla="*/ 1725 w 4448"/>
                <a:gd name="T15" fmla="*/ 130 h 3297"/>
                <a:gd name="T16" fmla="*/ 1414 w 4448"/>
                <a:gd name="T17" fmla="*/ 258 h 3297"/>
                <a:gd name="T18" fmla="*/ 1117 w 4448"/>
                <a:gd name="T19" fmla="*/ 429 h 3297"/>
                <a:gd name="T20" fmla="*/ 841 w 4448"/>
                <a:gd name="T21" fmla="*/ 644 h 3297"/>
                <a:gd name="T22" fmla="*/ 628 w 4448"/>
                <a:gd name="T23" fmla="*/ 859 h 3297"/>
                <a:gd name="T24" fmla="*/ 460 w 4448"/>
                <a:gd name="T25" fmla="*/ 1071 h 3297"/>
                <a:gd name="T26" fmla="*/ 319 w 4448"/>
                <a:gd name="T27" fmla="*/ 1295 h 3297"/>
                <a:gd name="T28" fmla="*/ 204 w 4448"/>
                <a:gd name="T29" fmla="*/ 1531 h 3297"/>
                <a:gd name="T30" fmla="*/ 114 w 4448"/>
                <a:gd name="T31" fmla="*/ 1775 h 3297"/>
                <a:gd name="T32" fmla="*/ 50 w 4448"/>
                <a:gd name="T33" fmla="*/ 2025 h 3297"/>
                <a:gd name="T34" fmla="*/ 12 w 4448"/>
                <a:gd name="T35" fmla="*/ 2279 h 3297"/>
                <a:gd name="T36" fmla="*/ 0 w 4448"/>
                <a:gd name="T37" fmla="*/ 2536 h 3297"/>
                <a:gd name="T38" fmla="*/ 13 w 4448"/>
                <a:gd name="T39" fmla="*/ 2793 h 3297"/>
                <a:gd name="T40" fmla="*/ 53 w 4448"/>
                <a:gd name="T41" fmla="*/ 3047 h 3297"/>
                <a:gd name="T42" fmla="*/ 119 w 4448"/>
                <a:gd name="T43" fmla="*/ 3297 h 3297"/>
                <a:gd name="T44" fmla="*/ 759 w 4448"/>
                <a:gd name="T45" fmla="*/ 2891 h 3297"/>
                <a:gd name="T46" fmla="*/ 732 w 4448"/>
                <a:gd name="T47" fmla="*/ 2716 h 3297"/>
                <a:gd name="T48" fmla="*/ 722 w 4448"/>
                <a:gd name="T49" fmla="*/ 2540 h 3297"/>
                <a:gd name="T50" fmla="*/ 731 w 4448"/>
                <a:gd name="T51" fmla="*/ 2363 h 3297"/>
                <a:gd name="T52" fmla="*/ 755 w 4448"/>
                <a:gd name="T53" fmla="*/ 2189 h 3297"/>
                <a:gd name="T54" fmla="*/ 797 w 4448"/>
                <a:gd name="T55" fmla="*/ 2016 h 3297"/>
                <a:gd name="T56" fmla="*/ 856 w 4448"/>
                <a:gd name="T57" fmla="*/ 1847 h 3297"/>
                <a:gd name="T58" fmla="*/ 931 w 4448"/>
                <a:gd name="T59" fmla="*/ 1685 h 3297"/>
                <a:gd name="T60" fmla="*/ 1024 w 4448"/>
                <a:gd name="T61" fmla="*/ 1528 h 3297"/>
                <a:gd name="T62" fmla="*/ 1134 w 4448"/>
                <a:gd name="T63" fmla="*/ 1381 h 3297"/>
                <a:gd name="T64" fmla="*/ 1262 w 4448"/>
                <a:gd name="T65" fmla="*/ 1242 h 3297"/>
                <a:gd name="T66" fmla="*/ 1446 w 4448"/>
                <a:gd name="T67" fmla="*/ 1084 h 3297"/>
                <a:gd name="T68" fmla="*/ 1644 w 4448"/>
                <a:gd name="T69" fmla="*/ 954 h 3297"/>
                <a:gd name="T70" fmla="*/ 1854 w 4448"/>
                <a:gd name="T71" fmla="*/ 852 h 3297"/>
                <a:gd name="T72" fmla="*/ 2074 w 4448"/>
                <a:gd name="T73" fmla="*/ 781 h 3297"/>
                <a:gd name="T74" fmla="*/ 2298 w 4448"/>
                <a:gd name="T75" fmla="*/ 737 h 3297"/>
                <a:gd name="T76" fmla="*/ 2526 w 4448"/>
                <a:gd name="T77" fmla="*/ 722 h 3297"/>
                <a:gd name="T78" fmla="*/ 2754 w 4448"/>
                <a:gd name="T79" fmla="*/ 736 h 3297"/>
                <a:gd name="T80" fmla="*/ 2978 w 4448"/>
                <a:gd name="T81" fmla="*/ 777 h 3297"/>
                <a:gd name="T82" fmla="*/ 3197 w 4448"/>
                <a:gd name="T83" fmla="*/ 849 h 3297"/>
                <a:gd name="T84" fmla="*/ 3408 w 4448"/>
                <a:gd name="T85" fmla="*/ 947 h 3297"/>
                <a:gd name="T86" fmla="*/ 3231 w 4448"/>
                <a:gd name="T87" fmla="*/ 1335 h 3297"/>
                <a:gd name="T88" fmla="*/ 3230 w 4448"/>
                <a:gd name="T89" fmla="*/ 1403 h 3297"/>
                <a:gd name="T90" fmla="*/ 3237 w 4448"/>
                <a:gd name="T91" fmla="*/ 1436 h 3297"/>
                <a:gd name="T92" fmla="*/ 3259 w 4448"/>
                <a:gd name="T93" fmla="*/ 1462 h 3297"/>
                <a:gd name="T94" fmla="*/ 3297 w 4448"/>
                <a:gd name="T95" fmla="*/ 1479 h 3297"/>
                <a:gd name="T96" fmla="*/ 4301 w 4448"/>
                <a:gd name="T97" fmla="*/ 1501 h 3297"/>
                <a:gd name="T98" fmla="*/ 4343 w 4448"/>
                <a:gd name="T99" fmla="*/ 1494 h 3297"/>
                <a:gd name="T100" fmla="*/ 4381 w 4448"/>
                <a:gd name="T101" fmla="*/ 1477 h 3297"/>
                <a:gd name="T102" fmla="*/ 4411 w 4448"/>
                <a:gd name="T103" fmla="*/ 1449 h 3297"/>
                <a:gd name="T104" fmla="*/ 4433 w 4448"/>
                <a:gd name="T105" fmla="*/ 1414 h 3297"/>
                <a:gd name="T106" fmla="*/ 4445 w 4448"/>
                <a:gd name="T107" fmla="*/ 1373 h 3297"/>
                <a:gd name="T108" fmla="*/ 4447 w 4448"/>
                <a:gd name="T109" fmla="*/ 379 h 3297"/>
                <a:gd name="T110" fmla="*/ 4436 w 4448"/>
                <a:gd name="T111" fmla="*/ 344 h 3297"/>
                <a:gd name="T112" fmla="*/ 4413 w 4448"/>
                <a:gd name="T113" fmla="*/ 316 h 3297"/>
                <a:gd name="T114" fmla="*/ 4381 w 4448"/>
                <a:gd name="T115" fmla="*/ 298 h 3297"/>
                <a:gd name="T116" fmla="*/ 4342 w 4448"/>
                <a:gd name="T117" fmla="*/ 288 h 3297"/>
                <a:gd name="T118" fmla="*/ 4299 w 4448"/>
                <a:gd name="T119" fmla="*/ 284 h 3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48" h="3297">
                  <a:moveTo>
                    <a:pt x="4299" y="284"/>
                  </a:moveTo>
                  <a:lnTo>
                    <a:pt x="4064" y="517"/>
                  </a:lnTo>
                  <a:lnTo>
                    <a:pt x="3970" y="448"/>
                  </a:lnTo>
                  <a:lnTo>
                    <a:pt x="3874" y="385"/>
                  </a:lnTo>
                  <a:lnTo>
                    <a:pt x="3776" y="327"/>
                  </a:lnTo>
                  <a:lnTo>
                    <a:pt x="3676" y="273"/>
                  </a:lnTo>
                  <a:lnTo>
                    <a:pt x="3573" y="224"/>
                  </a:lnTo>
                  <a:lnTo>
                    <a:pt x="3469" y="180"/>
                  </a:lnTo>
                  <a:lnTo>
                    <a:pt x="3364" y="141"/>
                  </a:lnTo>
                  <a:lnTo>
                    <a:pt x="3257" y="106"/>
                  </a:lnTo>
                  <a:lnTo>
                    <a:pt x="3151" y="77"/>
                  </a:lnTo>
                  <a:lnTo>
                    <a:pt x="3042" y="52"/>
                  </a:lnTo>
                  <a:lnTo>
                    <a:pt x="2933" y="32"/>
                  </a:lnTo>
                  <a:lnTo>
                    <a:pt x="2823" y="17"/>
                  </a:lnTo>
                  <a:lnTo>
                    <a:pt x="2712" y="6"/>
                  </a:lnTo>
                  <a:lnTo>
                    <a:pt x="2601" y="1"/>
                  </a:lnTo>
                  <a:lnTo>
                    <a:pt x="2491" y="0"/>
                  </a:lnTo>
                  <a:lnTo>
                    <a:pt x="2379" y="4"/>
                  </a:lnTo>
                  <a:lnTo>
                    <a:pt x="2269" y="14"/>
                  </a:lnTo>
                  <a:lnTo>
                    <a:pt x="2159" y="26"/>
                  </a:lnTo>
                  <a:lnTo>
                    <a:pt x="2050" y="45"/>
                  </a:lnTo>
                  <a:lnTo>
                    <a:pt x="1941" y="69"/>
                  </a:lnTo>
                  <a:lnTo>
                    <a:pt x="1833" y="96"/>
                  </a:lnTo>
                  <a:lnTo>
                    <a:pt x="1725" y="130"/>
                  </a:lnTo>
                  <a:lnTo>
                    <a:pt x="1620" y="168"/>
                  </a:lnTo>
                  <a:lnTo>
                    <a:pt x="1516" y="210"/>
                  </a:lnTo>
                  <a:lnTo>
                    <a:pt x="1414" y="258"/>
                  </a:lnTo>
                  <a:lnTo>
                    <a:pt x="1313" y="310"/>
                  </a:lnTo>
                  <a:lnTo>
                    <a:pt x="1214" y="368"/>
                  </a:lnTo>
                  <a:lnTo>
                    <a:pt x="1117" y="429"/>
                  </a:lnTo>
                  <a:lnTo>
                    <a:pt x="1023" y="497"/>
                  </a:lnTo>
                  <a:lnTo>
                    <a:pt x="930" y="568"/>
                  </a:lnTo>
                  <a:lnTo>
                    <a:pt x="841" y="644"/>
                  </a:lnTo>
                  <a:lnTo>
                    <a:pt x="755" y="726"/>
                  </a:lnTo>
                  <a:lnTo>
                    <a:pt x="690" y="792"/>
                  </a:lnTo>
                  <a:lnTo>
                    <a:pt x="628" y="859"/>
                  </a:lnTo>
                  <a:lnTo>
                    <a:pt x="569" y="929"/>
                  </a:lnTo>
                  <a:lnTo>
                    <a:pt x="514" y="999"/>
                  </a:lnTo>
                  <a:lnTo>
                    <a:pt x="460" y="1071"/>
                  </a:lnTo>
                  <a:lnTo>
                    <a:pt x="410" y="1145"/>
                  </a:lnTo>
                  <a:lnTo>
                    <a:pt x="364" y="1219"/>
                  </a:lnTo>
                  <a:lnTo>
                    <a:pt x="319" y="1295"/>
                  </a:lnTo>
                  <a:lnTo>
                    <a:pt x="278" y="1373"/>
                  </a:lnTo>
                  <a:lnTo>
                    <a:pt x="239" y="1452"/>
                  </a:lnTo>
                  <a:lnTo>
                    <a:pt x="204" y="1531"/>
                  </a:lnTo>
                  <a:lnTo>
                    <a:pt x="171" y="1611"/>
                  </a:lnTo>
                  <a:lnTo>
                    <a:pt x="141" y="1692"/>
                  </a:lnTo>
                  <a:lnTo>
                    <a:pt x="114" y="1775"/>
                  </a:lnTo>
                  <a:lnTo>
                    <a:pt x="90" y="1857"/>
                  </a:lnTo>
                  <a:lnTo>
                    <a:pt x="68" y="1941"/>
                  </a:lnTo>
                  <a:lnTo>
                    <a:pt x="50" y="2025"/>
                  </a:lnTo>
                  <a:lnTo>
                    <a:pt x="35" y="2109"/>
                  </a:lnTo>
                  <a:lnTo>
                    <a:pt x="22" y="2194"/>
                  </a:lnTo>
                  <a:lnTo>
                    <a:pt x="12" y="2279"/>
                  </a:lnTo>
                  <a:lnTo>
                    <a:pt x="5" y="2364"/>
                  </a:lnTo>
                  <a:lnTo>
                    <a:pt x="1" y="2451"/>
                  </a:lnTo>
                  <a:lnTo>
                    <a:pt x="0" y="2536"/>
                  </a:lnTo>
                  <a:lnTo>
                    <a:pt x="2" y="2621"/>
                  </a:lnTo>
                  <a:lnTo>
                    <a:pt x="6" y="2707"/>
                  </a:lnTo>
                  <a:lnTo>
                    <a:pt x="13" y="2793"/>
                  </a:lnTo>
                  <a:lnTo>
                    <a:pt x="23" y="2878"/>
                  </a:lnTo>
                  <a:lnTo>
                    <a:pt x="37" y="2963"/>
                  </a:lnTo>
                  <a:lnTo>
                    <a:pt x="53" y="3047"/>
                  </a:lnTo>
                  <a:lnTo>
                    <a:pt x="72" y="3131"/>
                  </a:lnTo>
                  <a:lnTo>
                    <a:pt x="93" y="3214"/>
                  </a:lnTo>
                  <a:lnTo>
                    <a:pt x="119" y="3297"/>
                  </a:lnTo>
                  <a:lnTo>
                    <a:pt x="786" y="3007"/>
                  </a:lnTo>
                  <a:lnTo>
                    <a:pt x="772" y="2949"/>
                  </a:lnTo>
                  <a:lnTo>
                    <a:pt x="759" y="2891"/>
                  </a:lnTo>
                  <a:lnTo>
                    <a:pt x="749" y="2834"/>
                  </a:lnTo>
                  <a:lnTo>
                    <a:pt x="740" y="2775"/>
                  </a:lnTo>
                  <a:lnTo>
                    <a:pt x="732" y="2716"/>
                  </a:lnTo>
                  <a:lnTo>
                    <a:pt x="727" y="2657"/>
                  </a:lnTo>
                  <a:lnTo>
                    <a:pt x="725" y="2599"/>
                  </a:lnTo>
                  <a:lnTo>
                    <a:pt x="722" y="2540"/>
                  </a:lnTo>
                  <a:lnTo>
                    <a:pt x="723" y="2481"/>
                  </a:lnTo>
                  <a:lnTo>
                    <a:pt x="726" y="2422"/>
                  </a:lnTo>
                  <a:lnTo>
                    <a:pt x="731" y="2363"/>
                  </a:lnTo>
                  <a:lnTo>
                    <a:pt x="737" y="2306"/>
                  </a:lnTo>
                  <a:lnTo>
                    <a:pt x="745" y="2247"/>
                  </a:lnTo>
                  <a:lnTo>
                    <a:pt x="755" y="2189"/>
                  </a:lnTo>
                  <a:lnTo>
                    <a:pt x="767" y="2130"/>
                  </a:lnTo>
                  <a:lnTo>
                    <a:pt x="781" y="2074"/>
                  </a:lnTo>
                  <a:lnTo>
                    <a:pt x="797" y="2016"/>
                  </a:lnTo>
                  <a:lnTo>
                    <a:pt x="815" y="1960"/>
                  </a:lnTo>
                  <a:lnTo>
                    <a:pt x="834" y="1904"/>
                  </a:lnTo>
                  <a:lnTo>
                    <a:pt x="856" y="1847"/>
                  </a:lnTo>
                  <a:lnTo>
                    <a:pt x="879" y="1794"/>
                  </a:lnTo>
                  <a:lnTo>
                    <a:pt x="904" y="1739"/>
                  </a:lnTo>
                  <a:lnTo>
                    <a:pt x="931" y="1685"/>
                  </a:lnTo>
                  <a:lnTo>
                    <a:pt x="960" y="1632"/>
                  </a:lnTo>
                  <a:lnTo>
                    <a:pt x="992" y="1580"/>
                  </a:lnTo>
                  <a:lnTo>
                    <a:pt x="1024" y="1528"/>
                  </a:lnTo>
                  <a:lnTo>
                    <a:pt x="1059" y="1478"/>
                  </a:lnTo>
                  <a:lnTo>
                    <a:pt x="1097" y="1429"/>
                  </a:lnTo>
                  <a:lnTo>
                    <a:pt x="1134" y="1381"/>
                  </a:lnTo>
                  <a:lnTo>
                    <a:pt x="1176" y="1333"/>
                  </a:lnTo>
                  <a:lnTo>
                    <a:pt x="1218" y="1287"/>
                  </a:lnTo>
                  <a:lnTo>
                    <a:pt x="1262" y="1242"/>
                  </a:lnTo>
                  <a:lnTo>
                    <a:pt x="1322" y="1185"/>
                  </a:lnTo>
                  <a:lnTo>
                    <a:pt x="1384" y="1133"/>
                  </a:lnTo>
                  <a:lnTo>
                    <a:pt x="1446" y="1084"/>
                  </a:lnTo>
                  <a:lnTo>
                    <a:pt x="1510" y="1038"/>
                  </a:lnTo>
                  <a:lnTo>
                    <a:pt x="1576" y="994"/>
                  </a:lnTo>
                  <a:lnTo>
                    <a:pt x="1644" y="954"/>
                  </a:lnTo>
                  <a:lnTo>
                    <a:pt x="1713" y="917"/>
                  </a:lnTo>
                  <a:lnTo>
                    <a:pt x="1783" y="884"/>
                  </a:lnTo>
                  <a:lnTo>
                    <a:pt x="1854" y="852"/>
                  </a:lnTo>
                  <a:lnTo>
                    <a:pt x="1927" y="826"/>
                  </a:lnTo>
                  <a:lnTo>
                    <a:pt x="2000" y="801"/>
                  </a:lnTo>
                  <a:lnTo>
                    <a:pt x="2074" y="781"/>
                  </a:lnTo>
                  <a:lnTo>
                    <a:pt x="2148" y="763"/>
                  </a:lnTo>
                  <a:lnTo>
                    <a:pt x="2223" y="748"/>
                  </a:lnTo>
                  <a:lnTo>
                    <a:pt x="2298" y="737"/>
                  </a:lnTo>
                  <a:lnTo>
                    <a:pt x="2374" y="728"/>
                  </a:lnTo>
                  <a:lnTo>
                    <a:pt x="2449" y="723"/>
                  </a:lnTo>
                  <a:lnTo>
                    <a:pt x="2526" y="722"/>
                  </a:lnTo>
                  <a:lnTo>
                    <a:pt x="2602" y="723"/>
                  </a:lnTo>
                  <a:lnTo>
                    <a:pt x="2677" y="728"/>
                  </a:lnTo>
                  <a:lnTo>
                    <a:pt x="2754" y="736"/>
                  </a:lnTo>
                  <a:lnTo>
                    <a:pt x="2829" y="746"/>
                  </a:lnTo>
                  <a:lnTo>
                    <a:pt x="2904" y="761"/>
                  </a:lnTo>
                  <a:lnTo>
                    <a:pt x="2978" y="777"/>
                  </a:lnTo>
                  <a:lnTo>
                    <a:pt x="3052" y="798"/>
                  </a:lnTo>
                  <a:lnTo>
                    <a:pt x="3126" y="821"/>
                  </a:lnTo>
                  <a:lnTo>
                    <a:pt x="3197" y="849"/>
                  </a:lnTo>
                  <a:lnTo>
                    <a:pt x="3269" y="879"/>
                  </a:lnTo>
                  <a:lnTo>
                    <a:pt x="3339" y="911"/>
                  </a:lnTo>
                  <a:lnTo>
                    <a:pt x="3408" y="947"/>
                  </a:lnTo>
                  <a:lnTo>
                    <a:pt x="3475" y="987"/>
                  </a:lnTo>
                  <a:lnTo>
                    <a:pt x="3542" y="1030"/>
                  </a:lnTo>
                  <a:lnTo>
                    <a:pt x="3231" y="1335"/>
                  </a:lnTo>
                  <a:lnTo>
                    <a:pt x="3230" y="1364"/>
                  </a:lnTo>
                  <a:lnTo>
                    <a:pt x="3230" y="1391"/>
                  </a:lnTo>
                  <a:lnTo>
                    <a:pt x="3230" y="1403"/>
                  </a:lnTo>
                  <a:lnTo>
                    <a:pt x="3231" y="1414"/>
                  </a:lnTo>
                  <a:lnTo>
                    <a:pt x="3233" y="1426"/>
                  </a:lnTo>
                  <a:lnTo>
                    <a:pt x="3237" y="1436"/>
                  </a:lnTo>
                  <a:lnTo>
                    <a:pt x="3242" y="1446"/>
                  </a:lnTo>
                  <a:lnTo>
                    <a:pt x="3250" y="1454"/>
                  </a:lnTo>
                  <a:lnTo>
                    <a:pt x="3259" y="1462"/>
                  </a:lnTo>
                  <a:lnTo>
                    <a:pt x="3269" y="1468"/>
                  </a:lnTo>
                  <a:lnTo>
                    <a:pt x="3282" y="1474"/>
                  </a:lnTo>
                  <a:lnTo>
                    <a:pt x="3297" y="1479"/>
                  </a:lnTo>
                  <a:lnTo>
                    <a:pt x="3316" y="1483"/>
                  </a:lnTo>
                  <a:lnTo>
                    <a:pt x="3337" y="1486"/>
                  </a:lnTo>
                  <a:lnTo>
                    <a:pt x="4301" y="1501"/>
                  </a:lnTo>
                  <a:lnTo>
                    <a:pt x="4316" y="1501"/>
                  </a:lnTo>
                  <a:lnTo>
                    <a:pt x="4329" y="1498"/>
                  </a:lnTo>
                  <a:lnTo>
                    <a:pt x="4343" y="1494"/>
                  </a:lnTo>
                  <a:lnTo>
                    <a:pt x="4356" y="1489"/>
                  </a:lnTo>
                  <a:lnTo>
                    <a:pt x="4368" y="1483"/>
                  </a:lnTo>
                  <a:lnTo>
                    <a:pt x="4381" y="1477"/>
                  </a:lnTo>
                  <a:lnTo>
                    <a:pt x="4391" y="1468"/>
                  </a:lnTo>
                  <a:lnTo>
                    <a:pt x="4402" y="1459"/>
                  </a:lnTo>
                  <a:lnTo>
                    <a:pt x="4411" y="1449"/>
                  </a:lnTo>
                  <a:lnTo>
                    <a:pt x="4420" y="1438"/>
                  </a:lnTo>
                  <a:lnTo>
                    <a:pt x="4427" y="1427"/>
                  </a:lnTo>
                  <a:lnTo>
                    <a:pt x="4433" y="1414"/>
                  </a:lnTo>
                  <a:lnTo>
                    <a:pt x="4438" y="1402"/>
                  </a:lnTo>
                  <a:lnTo>
                    <a:pt x="4442" y="1388"/>
                  </a:lnTo>
                  <a:lnTo>
                    <a:pt x="4445" y="1373"/>
                  </a:lnTo>
                  <a:lnTo>
                    <a:pt x="4445" y="1359"/>
                  </a:lnTo>
                  <a:lnTo>
                    <a:pt x="4448" y="393"/>
                  </a:lnTo>
                  <a:lnTo>
                    <a:pt x="4447" y="379"/>
                  </a:lnTo>
                  <a:lnTo>
                    <a:pt x="4445" y="367"/>
                  </a:lnTo>
                  <a:lnTo>
                    <a:pt x="4442" y="354"/>
                  </a:lnTo>
                  <a:lnTo>
                    <a:pt x="4436" y="344"/>
                  </a:lnTo>
                  <a:lnTo>
                    <a:pt x="4430" y="334"/>
                  </a:lnTo>
                  <a:lnTo>
                    <a:pt x="4422" y="325"/>
                  </a:lnTo>
                  <a:lnTo>
                    <a:pt x="4413" y="316"/>
                  </a:lnTo>
                  <a:lnTo>
                    <a:pt x="4403" y="309"/>
                  </a:lnTo>
                  <a:lnTo>
                    <a:pt x="4392" y="304"/>
                  </a:lnTo>
                  <a:lnTo>
                    <a:pt x="4381" y="298"/>
                  </a:lnTo>
                  <a:lnTo>
                    <a:pt x="4368" y="294"/>
                  </a:lnTo>
                  <a:lnTo>
                    <a:pt x="4356" y="290"/>
                  </a:lnTo>
                  <a:lnTo>
                    <a:pt x="4342" y="288"/>
                  </a:lnTo>
                  <a:lnTo>
                    <a:pt x="4328" y="285"/>
                  </a:lnTo>
                  <a:lnTo>
                    <a:pt x="4313" y="285"/>
                  </a:lnTo>
                  <a:lnTo>
                    <a:pt x="4299" y="284"/>
                  </a:lnTo>
                  <a:close/>
                </a:path>
              </a:pathLst>
            </a:custGeom>
            <a:solidFill>
              <a:srgbClr val="4FBA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8"/>
            <p:cNvSpPr>
              <a:spLocks noEditPoints="1"/>
            </p:cNvSpPr>
            <p:nvPr/>
          </p:nvSpPr>
          <p:spPr bwMode="auto">
            <a:xfrm>
              <a:off x="1884018" y="2529439"/>
              <a:ext cx="307438" cy="263519"/>
            </a:xfrm>
            <a:custGeom>
              <a:avLst/>
              <a:gdLst>
                <a:gd name="T0" fmla="*/ 100 w 870"/>
                <a:gd name="T1" fmla="*/ 466 h 746"/>
                <a:gd name="T2" fmla="*/ 137 w 870"/>
                <a:gd name="T3" fmla="*/ 455 h 746"/>
                <a:gd name="T4" fmla="*/ 168 w 870"/>
                <a:gd name="T5" fmla="*/ 463 h 746"/>
                <a:gd name="T6" fmla="*/ 192 w 870"/>
                <a:gd name="T7" fmla="*/ 498 h 746"/>
                <a:gd name="T8" fmla="*/ 182 w 870"/>
                <a:gd name="T9" fmla="*/ 550 h 746"/>
                <a:gd name="T10" fmla="*/ 230 w 870"/>
                <a:gd name="T11" fmla="*/ 535 h 746"/>
                <a:gd name="T12" fmla="*/ 276 w 870"/>
                <a:gd name="T13" fmla="*/ 561 h 746"/>
                <a:gd name="T14" fmla="*/ 291 w 870"/>
                <a:gd name="T15" fmla="*/ 597 h 746"/>
                <a:gd name="T16" fmla="*/ 283 w 870"/>
                <a:gd name="T17" fmla="*/ 637 h 746"/>
                <a:gd name="T18" fmla="*/ 255 w 870"/>
                <a:gd name="T19" fmla="*/ 677 h 746"/>
                <a:gd name="T20" fmla="*/ 141 w 870"/>
                <a:gd name="T21" fmla="*/ 567 h 746"/>
                <a:gd name="T22" fmla="*/ 148 w 870"/>
                <a:gd name="T23" fmla="*/ 535 h 746"/>
                <a:gd name="T24" fmla="*/ 124 w 870"/>
                <a:gd name="T25" fmla="*/ 515 h 746"/>
                <a:gd name="T26" fmla="*/ 89 w 870"/>
                <a:gd name="T27" fmla="*/ 531 h 746"/>
                <a:gd name="T28" fmla="*/ 223 w 870"/>
                <a:gd name="T29" fmla="*/ 645 h 746"/>
                <a:gd name="T30" fmla="*/ 232 w 870"/>
                <a:gd name="T31" fmla="*/ 609 h 746"/>
                <a:gd name="T32" fmla="*/ 207 w 870"/>
                <a:gd name="T33" fmla="*/ 586 h 746"/>
                <a:gd name="T34" fmla="*/ 169 w 870"/>
                <a:gd name="T35" fmla="*/ 601 h 746"/>
                <a:gd name="T36" fmla="*/ 430 w 870"/>
                <a:gd name="T37" fmla="*/ 491 h 746"/>
                <a:gd name="T38" fmla="*/ 421 w 870"/>
                <a:gd name="T39" fmla="*/ 533 h 746"/>
                <a:gd name="T40" fmla="*/ 392 w 870"/>
                <a:gd name="T41" fmla="*/ 560 h 746"/>
                <a:gd name="T42" fmla="*/ 360 w 870"/>
                <a:gd name="T43" fmla="*/ 567 h 746"/>
                <a:gd name="T44" fmla="*/ 330 w 870"/>
                <a:gd name="T45" fmla="*/ 555 h 746"/>
                <a:gd name="T46" fmla="*/ 347 w 870"/>
                <a:gd name="T47" fmla="*/ 491 h 746"/>
                <a:gd name="T48" fmla="*/ 377 w 870"/>
                <a:gd name="T49" fmla="*/ 510 h 746"/>
                <a:gd name="T50" fmla="*/ 406 w 870"/>
                <a:gd name="T51" fmla="*/ 491 h 746"/>
                <a:gd name="T52" fmla="*/ 404 w 870"/>
                <a:gd name="T53" fmla="*/ 457 h 746"/>
                <a:gd name="T54" fmla="*/ 431 w 870"/>
                <a:gd name="T55" fmla="*/ 256 h 746"/>
                <a:gd name="T56" fmla="*/ 400 w 870"/>
                <a:gd name="T57" fmla="*/ 261 h 746"/>
                <a:gd name="T58" fmla="*/ 381 w 870"/>
                <a:gd name="T59" fmla="*/ 239 h 746"/>
                <a:gd name="T60" fmla="*/ 391 w 870"/>
                <a:gd name="T61" fmla="*/ 212 h 746"/>
                <a:gd name="T62" fmla="*/ 421 w 870"/>
                <a:gd name="T63" fmla="*/ 199 h 746"/>
                <a:gd name="T64" fmla="*/ 444 w 870"/>
                <a:gd name="T65" fmla="*/ 217 h 746"/>
                <a:gd name="T66" fmla="*/ 441 w 870"/>
                <a:gd name="T67" fmla="*/ 246 h 746"/>
                <a:gd name="T68" fmla="*/ 424 w 870"/>
                <a:gd name="T69" fmla="*/ 297 h 746"/>
                <a:gd name="T70" fmla="*/ 471 w 870"/>
                <a:gd name="T71" fmla="*/ 155 h 746"/>
                <a:gd name="T72" fmla="*/ 807 w 870"/>
                <a:gd name="T73" fmla="*/ 247 h 746"/>
                <a:gd name="T74" fmla="*/ 797 w 870"/>
                <a:gd name="T75" fmla="*/ 279 h 746"/>
                <a:gd name="T76" fmla="*/ 763 w 870"/>
                <a:gd name="T77" fmla="*/ 307 h 746"/>
                <a:gd name="T78" fmla="*/ 725 w 870"/>
                <a:gd name="T79" fmla="*/ 313 h 746"/>
                <a:gd name="T80" fmla="*/ 688 w 870"/>
                <a:gd name="T81" fmla="*/ 297 h 746"/>
                <a:gd name="T82" fmla="*/ 657 w 870"/>
                <a:gd name="T83" fmla="*/ 261 h 746"/>
                <a:gd name="T84" fmla="*/ 639 w 870"/>
                <a:gd name="T85" fmla="*/ 212 h 746"/>
                <a:gd name="T86" fmla="*/ 645 w 870"/>
                <a:gd name="T87" fmla="*/ 167 h 746"/>
                <a:gd name="T88" fmla="*/ 672 w 870"/>
                <a:gd name="T89" fmla="*/ 134 h 746"/>
                <a:gd name="T90" fmla="*/ 709 w 870"/>
                <a:gd name="T91" fmla="*/ 119 h 746"/>
                <a:gd name="T92" fmla="*/ 737 w 870"/>
                <a:gd name="T93" fmla="*/ 125 h 746"/>
                <a:gd name="T94" fmla="*/ 768 w 870"/>
                <a:gd name="T95" fmla="*/ 178 h 746"/>
                <a:gd name="T96" fmla="*/ 737 w 870"/>
                <a:gd name="T97" fmla="*/ 155 h 746"/>
                <a:gd name="T98" fmla="*/ 700 w 870"/>
                <a:gd name="T99" fmla="*/ 172 h 746"/>
                <a:gd name="T100" fmla="*/ 700 w 870"/>
                <a:gd name="T101" fmla="*/ 218 h 746"/>
                <a:gd name="T102" fmla="*/ 734 w 870"/>
                <a:gd name="T103" fmla="*/ 257 h 746"/>
                <a:gd name="T104" fmla="*/ 773 w 870"/>
                <a:gd name="T105" fmla="*/ 249 h 746"/>
                <a:gd name="T106" fmla="*/ 783 w 870"/>
                <a:gd name="T107" fmla="*/ 209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70" h="746">
                  <a:moveTo>
                    <a:pt x="181" y="746"/>
                  </a:moveTo>
                  <a:lnTo>
                    <a:pt x="0" y="556"/>
                  </a:lnTo>
                  <a:lnTo>
                    <a:pt x="70" y="490"/>
                  </a:lnTo>
                  <a:lnTo>
                    <a:pt x="85" y="476"/>
                  </a:lnTo>
                  <a:lnTo>
                    <a:pt x="100" y="466"/>
                  </a:lnTo>
                  <a:lnTo>
                    <a:pt x="108" y="462"/>
                  </a:lnTo>
                  <a:lnTo>
                    <a:pt x="116" y="460"/>
                  </a:lnTo>
                  <a:lnTo>
                    <a:pt x="123" y="457"/>
                  </a:lnTo>
                  <a:lnTo>
                    <a:pt x="131" y="456"/>
                  </a:lnTo>
                  <a:lnTo>
                    <a:pt x="137" y="455"/>
                  </a:lnTo>
                  <a:lnTo>
                    <a:pt x="144" y="455"/>
                  </a:lnTo>
                  <a:lnTo>
                    <a:pt x="151" y="456"/>
                  </a:lnTo>
                  <a:lnTo>
                    <a:pt x="157" y="457"/>
                  </a:lnTo>
                  <a:lnTo>
                    <a:pt x="162" y="460"/>
                  </a:lnTo>
                  <a:lnTo>
                    <a:pt x="168" y="463"/>
                  </a:lnTo>
                  <a:lnTo>
                    <a:pt x="173" y="467"/>
                  </a:lnTo>
                  <a:lnTo>
                    <a:pt x="178" y="472"/>
                  </a:lnTo>
                  <a:lnTo>
                    <a:pt x="184" y="480"/>
                  </a:lnTo>
                  <a:lnTo>
                    <a:pt x="189" y="488"/>
                  </a:lnTo>
                  <a:lnTo>
                    <a:pt x="192" y="498"/>
                  </a:lnTo>
                  <a:lnTo>
                    <a:pt x="193" y="508"/>
                  </a:lnTo>
                  <a:lnTo>
                    <a:pt x="193" y="520"/>
                  </a:lnTo>
                  <a:lnTo>
                    <a:pt x="191" y="530"/>
                  </a:lnTo>
                  <a:lnTo>
                    <a:pt x="187" y="540"/>
                  </a:lnTo>
                  <a:lnTo>
                    <a:pt x="182" y="550"/>
                  </a:lnTo>
                  <a:lnTo>
                    <a:pt x="183" y="551"/>
                  </a:lnTo>
                  <a:lnTo>
                    <a:pt x="194" y="543"/>
                  </a:lnTo>
                  <a:lnTo>
                    <a:pt x="206" y="538"/>
                  </a:lnTo>
                  <a:lnTo>
                    <a:pt x="217" y="536"/>
                  </a:lnTo>
                  <a:lnTo>
                    <a:pt x="230" y="535"/>
                  </a:lnTo>
                  <a:lnTo>
                    <a:pt x="241" y="537"/>
                  </a:lnTo>
                  <a:lnTo>
                    <a:pt x="252" y="540"/>
                  </a:lnTo>
                  <a:lnTo>
                    <a:pt x="262" y="546"/>
                  </a:lnTo>
                  <a:lnTo>
                    <a:pt x="271" y="553"/>
                  </a:lnTo>
                  <a:lnTo>
                    <a:pt x="276" y="561"/>
                  </a:lnTo>
                  <a:lnTo>
                    <a:pt x="281" y="567"/>
                  </a:lnTo>
                  <a:lnTo>
                    <a:pt x="285" y="575"/>
                  </a:lnTo>
                  <a:lnTo>
                    <a:pt x="288" y="582"/>
                  </a:lnTo>
                  <a:lnTo>
                    <a:pt x="290" y="590"/>
                  </a:lnTo>
                  <a:lnTo>
                    <a:pt x="291" y="597"/>
                  </a:lnTo>
                  <a:lnTo>
                    <a:pt x="291" y="605"/>
                  </a:lnTo>
                  <a:lnTo>
                    <a:pt x="291" y="614"/>
                  </a:lnTo>
                  <a:lnTo>
                    <a:pt x="290" y="621"/>
                  </a:lnTo>
                  <a:lnTo>
                    <a:pt x="287" y="630"/>
                  </a:lnTo>
                  <a:lnTo>
                    <a:pt x="283" y="637"/>
                  </a:lnTo>
                  <a:lnTo>
                    <a:pt x="280" y="646"/>
                  </a:lnTo>
                  <a:lnTo>
                    <a:pt x="275" y="654"/>
                  </a:lnTo>
                  <a:lnTo>
                    <a:pt x="268" y="661"/>
                  </a:lnTo>
                  <a:lnTo>
                    <a:pt x="262" y="670"/>
                  </a:lnTo>
                  <a:lnTo>
                    <a:pt x="255" y="677"/>
                  </a:lnTo>
                  <a:lnTo>
                    <a:pt x="181" y="746"/>
                  </a:lnTo>
                  <a:close/>
                  <a:moveTo>
                    <a:pt x="73" y="546"/>
                  </a:moveTo>
                  <a:lnTo>
                    <a:pt x="117" y="592"/>
                  </a:lnTo>
                  <a:lnTo>
                    <a:pt x="136" y="573"/>
                  </a:lnTo>
                  <a:lnTo>
                    <a:pt x="141" y="567"/>
                  </a:lnTo>
                  <a:lnTo>
                    <a:pt x="146" y="561"/>
                  </a:lnTo>
                  <a:lnTo>
                    <a:pt x="148" y="555"/>
                  </a:lnTo>
                  <a:lnTo>
                    <a:pt x="149" y="547"/>
                  </a:lnTo>
                  <a:lnTo>
                    <a:pt x="151" y="541"/>
                  </a:lnTo>
                  <a:lnTo>
                    <a:pt x="148" y="535"/>
                  </a:lnTo>
                  <a:lnTo>
                    <a:pt x="146" y="528"/>
                  </a:lnTo>
                  <a:lnTo>
                    <a:pt x="141" y="522"/>
                  </a:lnTo>
                  <a:lnTo>
                    <a:pt x="136" y="518"/>
                  </a:lnTo>
                  <a:lnTo>
                    <a:pt x="131" y="516"/>
                  </a:lnTo>
                  <a:lnTo>
                    <a:pt x="124" y="515"/>
                  </a:lnTo>
                  <a:lnTo>
                    <a:pt x="118" y="515"/>
                  </a:lnTo>
                  <a:lnTo>
                    <a:pt x="112" y="516"/>
                  </a:lnTo>
                  <a:lnTo>
                    <a:pt x="104" y="520"/>
                  </a:lnTo>
                  <a:lnTo>
                    <a:pt x="97" y="525"/>
                  </a:lnTo>
                  <a:lnTo>
                    <a:pt x="89" y="531"/>
                  </a:lnTo>
                  <a:lnTo>
                    <a:pt x="73" y="546"/>
                  </a:lnTo>
                  <a:close/>
                  <a:moveTo>
                    <a:pt x="147" y="624"/>
                  </a:moveTo>
                  <a:lnTo>
                    <a:pt x="194" y="674"/>
                  </a:lnTo>
                  <a:lnTo>
                    <a:pt x="217" y="652"/>
                  </a:lnTo>
                  <a:lnTo>
                    <a:pt x="223" y="645"/>
                  </a:lnTo>
                  <a:lnTo>
                    <a:pt x="228" y="637"/>
                  </a:lnTo>
                  <a:lnTo>
                    <a:pt x="232" y="630"/>
                  </a:lnTo>
                  <a:lnTo>
                    <a:pt x="235" y="624"/>
                  </a:lnTo>
                  <a:lnTo>
                    <a:pt x="235" y="616"/>
                  </a:lnTo>
                  <a:lnTo>
                    <a:pt x="232" y="609"/>
                  </a:lnTo>
                  <a:lnTo>
                    <a:pt x="230" y="602"/>
                  </a:lnTo>
                  <a:lnTo>
                    <a:pt x="224" y="596"/>
                  </a:lnTo>
                  <a:lnTo>
                    <a:pt x="219" y="591"/>
                  </a:lnTo>
                  <a:lnTo>
                    <a:pt x="213" y="589"/>
                  </a:lnTo>
                  <a:lnTo>
                    <a:pt x="207" y="586"/>
                  </a:lnTo>
                  <a:lnTo>
                    <a:pt x="199" y="586"/>
                  </a:lnTo>
                  <a:lnTo>
                    <a:pt x="192" y="587"/>
                  </a:lnTo>
                  <a:lnTo>
                    <a:pt x="184" y="591"/>
                  </a:lnTo>
                  <a:lnTo>
                    <a:pt x="177" y="595"/>
                  </a:lnTo>
                  <a:lnTo>
                    <a:pt x="169" y="601"/>
                  </a:lnTo>
                  <a:lnTo>
                    <a:pt x="147" y="624"/>
                  </a:lnTo>
                  <a:close/>
                  <a:moveTo>
                    <a:pt x="494" y="477"/>
                  </a:moveTo>
                  <a:lnTo>
                    <a:pt x="447" y="512"/>
                  </a:lnTo>
                  <a:lnTo>
                    <a:pt x="430" y="490"/>
                  </a:lnTo>
                  <a:lnTo>
                    <a:pt x="430" y="491"/>
                  </a:lnTo>
                  <a:lnTo>
                    <a:pt x="430" y="500"/>
                  </a:lnTo>
                  <a:lnTo>
                    <a:pt x="429" y="510"/>
                  </a:lnTo>
                  <a:lnTo>
                    <a:pt x="427" y="517"/>
                  </a:lnTo>
                  <a:lnTo>
                    <a:pt x="425" y="526"/>
                  </a:lnTo>
                  <a:lnTo>
                    <a:pt x="421" y="533"/>
                  </a:lnTo>
                  <a:lnTo>
                    <a:pt x="417" y="540"/>
                  </a:lnTo>
                  <a:lnTo>
                    <a:pt x="411" y="546"/>
                  </a:lnTo>
                  <a:lnTo>
                    <a:pt x="405" y="552"/>
                  </a:lnTo>
                  <a:lnTo>
                    <a:pt x="399" y="556"/>
                  </a:lnTo>
                  <a:lnTo>
                    <a:pt x="392" y="560"/>
                  </a:lnTo>
                  <a:lnTo>
                    <a:pt x="386" y="563"/>
                  </a:lnTo>
                  <a:lnTo>
                    <a:pt x="379" y="566"/>
                  </a:lnTo>
                  <a:lnTo>
                    <a:pt x="372" y="567"/>
                  </a:lnTo>
                  <a:lnTo>
                    <a:pt x="366" y="567"/>
                  </a:lnTo>
                  <a:lnTo>
                    <a:pt x="360" y="567"/>
                  </a:lnTo>
                  <a:lnTo>
                    <a:pt x="354" y="566"/>
                  </a:lnTo>
                  <a:lnTo>
                    <a:pt x="347" y="565"/>
                  </a:lnTo>
                  <a:lnTo>
                    <a:pt x="341" y="562"/>
                  </a:lnTo>
                  <a:lnTo>
                    <a:pt x="336" y="558"/>
                  </a:lnTo>
                  <a:lnTo>
                    <a:pt x="330" y="555"/>
                  </a:lnTo>
                  <a:lnTo>
                    <a:pt x="317" y="543"/>
                  </a:lnTo>
                  <a:lnTo>
                    <a:pt x="305" y="530"/>
                  </a:lnTo>
                  <a:lnTo>
                    <a:pt x="235" y="441"/>
                  </a:lnTo>
                  <a:lnTo>
                    <a:pt x="281" y="406"/>
                  </a:lnTo>
                  <a:lnTo>
                    <a:pt x="347" y="491"/>
                  </a:lnTo>
                  <a:lnTo>
                    <a:pt x="354" y="497"/>
                  </a:lnTo>
                  <a:lnTo>
                    <a:pt x="360" y="502"/>
                  </a:lnTo>
                  <a:lnTo>
                    <a:pt x="366" y="507"/>
                  </a:lnTo>
                  <a:lnTo>
                    <a:pt x="371" y="508"/>
                  </a:lnTo>
                  <a:lnTo>
                    <a:pt x="377" y="510"/>
                  </a:lnTo>
                  <a:lnTo>
                    <a:pt x="384" y="508"/>
                  </a:lnTo>
                  <a:lnTo>
                    <a:pt x="390" y="506"/>
                  </a:lnTo>
                  <a:lnTo>
                    <a:pt x="396" y="502"/>
                  </a:lnTo>
                  <a:lnTo>
                    <a:pt x="401" y="497"/>
                  </a:lnTo>
                  <a:lnTo>
                    <a:pt x="406" y="491"/>
                  </a:lnTo>
                  <a:lnTo>
                    <a:pt x="409" y="485"/>
                  </a:lnTo>
                  <a:lnTo>
                    <a:pt x="409" y="478"/>
                  </a:lnTo>
                  <a:lnTo>
                    <a:pt x="409" y="471"/>
                  </a:lnTo>
                  <a:lnTo>
                    <a:pt x="407" y="463"/>
                  </a:lnTo>
                  <a:lnTo>
                    <a:pt x="404" y="457"/>
                  </a:lnTo>
                  <a:lnTo>
                    <a:pt x="399" y="450"/>
                  </a:lnTo>
                  <a:lnTo>
                    <a:pt x="332" y="364"/>
                  </a:lnTo>
                  <a:lnTo>
                    <a:pt x="377" y="329"/>
                  </a:lnTo>
                  <a:lnTo>
                    <a:pt x="494" y="477"/>
                  </a:lnTo>
                  <a:close/>
                  <a:moveTo>
                    <a:pt x="431" y="256"/>
                  </a:moveTo>
                  <a:lnTo>
                    <a:pt x="425" y="259"/>
                  </a:lnTo>
                  <a:lnTo>
                    <a:pt x="419" y="261"/>
                  </a:lnTo>
                  <a:lnTo>
                    <a:pt x="412" y="262"/>
                  </a:lnTo>
                  <a:lnTo>
                    <a:pt x="406" y="262"/>
                  </a:lnTo>
                  <a:lnTo>
                    <a:pt x="400" y="261"/>
                  </a:lnTo>
                  <a:lnTo>
                    <a:pt x="395" y="258"/>
                  </a:lnTo>
                  <a:lnTo>
                    <a:pt x="390" y="254"/>
                  </a:lnTo>
                  <a:lnTo>
                    <a:pt x="386" y="251"/>
                  </a:lnTo>
                  <a:lnTo>
                    <a:pt x="384" y="244"/>
                  </a:lnTo>
                  <a:lnTo>
                    <a:pt x="381" y="239"/>
                  </a:lnTo>
                  <a:lnTo>
                    <a:pt x="381" y="233"/>
                  </a:lnTo>
                  <a:lnTo>
                    <a:pt x="381" y="227"/>
                  </a:lnTo>
                  <a:lnTo>
                    <a:pt x="384" y="222"/>
                  </a:lnTo>
                  <a:lnTo>
                    <a:pt x="386" y="215"/>
                  </a:lnTo>
                  <a:lnTo>
                    <a:pt x="391" y="212"/>
                  </a:lnTo>
                  <a:lnTo>
                    <a:pt x="396" y="207"/>
                  </a:lnTo>
                  <a:lnTo>
                    <a:pt x="402" y="203"/>
                  </a:lnTo>
                  <a:lnTo>
                    <a:pt x="409" y="200"/>
                  </a:lnTo>
                  <a:lnTo>
                    <a:pt x="415" y="199"/>
                  </a:lnTo>
                  <a:lnTo>
                    <a:pt x="421" y="199"/>
                  </a:lnTo>
                  <a:lnTo>
                    <a:pt x="426" y="200"/>
                  </a:lnTo>
                  <a:lnTo>
                    <a:pt x="432" y="203"/>
                  </a:lnTo>
                  <a:lnTo>
                    <a:pt x="436" y="207"/>
                  </a:lnTo>
                  <a:lnTo>
                    <a:pt x="441" y="212"/>
                  </a:lnTo>
                  <a:lnTo>
                    <a:pt x="444" y="217"/>
                  </a:lnTo>
                  <a:lnTo>
                    <a:pt x="446" y="223"/>
                  </a:lnTo>
                  <a:lnTo>
                    <a:pt x="446" y="228"/>
                  </a:lnTo>
                  <a:lnTo>
                    <a:pt x="446" y="234"/>
                  </a:lnTo>
                  <a:lnTo>
                    <a:pt x="444" y="241"/>
                  </a:lnTo>
                  <a:lnTo>
                    <a:pt x="441" y="246"/>
                  </a:lnTo>
                  <a:lnTo>
                    <a:pt x="436" y="251"/>
                  </a:lnTo>
                  <a:lnTo>
                    <a:pt x="431" y="256"/>
                  </a:lnTo>
                  <a:close/>
                  <a:moveTo>
                    <a:pt x="580" y="416"/>
                  </a:moveTo>
                  <a:lnTo>
                    <a:pt x="533" y="448"/>
                  </a:lnTo>
                  <a:lnTo>
                    <a:pt x="424" y="297"/>
                  </a:lnTo>
                  <a:lnTo>
                    <a:pt x="471" y="263"/>
                  </a:lnTo>
                  <a:lnTo>
                    <a:pt x="580" y="416"/>
                  </a:lnTo>
                  <a:close/>
                  <a:moveTo>
                    <a:pt x="669" y="357"/>
                  </a:moveTo>
                  <a:lnTo>
                    <a:pt x="620" y="388"/>
                  </a:lnTo>
                  <a:lnTo>
                    <a:pt x="471" y="155"/>
                  </a:lnTo>
                  <a:lnTo>
                    <a:pt x="520" y="124"/>
                  </a:lnTo>
                  <a:lnTo>
                    <a:pt x="669" y="357"/>
                  </a:lnTo>
                  <a:close/>
                  <a:moveTo>
                    <a:pt x="870" y="241"/>
                  </a:moveTo>
                  <a:lnTo>
                    <a:pt x="819" y="269"/>
                  </a:lnTo>
                  <a:lnTo>
                    <a:pt x="807" y="247"/>
                  </a:lnTo>
                  <a:lnTo>
                    <a:pt x="807" y="247"/>
                  </a:lnTo>
                  <a:lnTo>
                    <a:pt x="806" y="256"/>
                  </a:lnTo>
                  <a:lnTo>
                    <a:pt x="803" y="264"/>
                  </a:lnTo>
                  <a:lnTo>
                    <a:pt x="801" y="272"/>
                  </a:lnTo>
                  <a:lnTo>
                    <a:pt x="797" y="279"/>
                  </a:lnTo>
                  <a:lnTo>
                    <a:pt x="792" y="286"/>
                  </a:lnTo>
                  <a:lnTo>
                    <a:pt x="786" y="292"/>
                  </a:lnTo>
                  <a:lnTo>
                    <a:pt x="779" y="298"/>
                  </a:lnTo>
                  <a:lnTo>
                    <a:pt x="771" y="303"/>
                  </a:lnTo>
                  <a:lnTo>
                    <a:pt x="763" y="307"/>
                  </a:lnTo>
                  <a:lnTo>
                    <a:pt x="756" y="309"/>
                  </a:lnTo>
                  <a:lnTo>
                    <a:pt x="748" y="312"/>
                  </a:lnTo>
                  <a:lnTo>
                    <a:pt x="741" y="313"/>
                  </a:lnTo>
                  <a:lnTo>
                    <a:pt x="733" y="313"/>
                  </a:lnTo>
                  <a:lnTo>
                    <a:pt x="725" y="313"/>
                  </a:lnTo>
                  <a:lnTo>
                    <a:pt x="718" y="312"/>
                  </a:lnTo>
                  <a:lnTo>
                    <a:pt x="709" y="309"/>
                  </a:lnTo>
                  <a:lnTo>
                    <a:pt x="702" y="306"/>
                  </a:lnTo>
                  <a:lnTo>
                    <a:pt x="695" y="302"/>
                  </a:lnTo>
                  <a:lnTo>
                    <a:pt x="688" y="297"/>
                  </a:lnTo>
                  <a:lnTo>
                    <a:pt x="680" y="292"/>
                  </a:lnTo>
                  <a:lnTo>
                    <a:pt x="674" y="286"/>
                  </a:lnTo>
                  <a:lnTo>
                    <a:pt x="668" y="278"/>
                  </a:lnTo>
                  <a:lnTo>
                    <a:pt x="663" y="269"/>
                  </a:lnTo>
                  <a:lnTo>
                    <a:pt x="657" y="261"/>
                  </a:lnTo>
                  <a:lnTo>
                    <a:pt x="652" y="251"/>
                  </a:lnTo>
                  <a:lnTo>
                    <a:pt x="647" y="241"/>
                  </a:lnTo>
                  <a:lnTo>
                    <a:pt x="643" y="231"/>
                  </a:lnTo>
                  <a:lnTo>
                    <a:pt x="640" y="220"/>
                  </a:lnTo>
                  <a:lnTo>
                    <a:pt x="639" y="212"/>
                  </a:lnTo>
                  <a:lnTo>
                    <a:pt x="639" y="202"/>
                  </a:lnTo>
                  <a:lnTo>
                    <a:pt x="639" y="193"/>
                  </a:lnTo>
                  <a:lnTo>
                    <a:pt x="640" y="184"/>
                  </a:lnTo>
                  <a:lnTo>
                    <a:pt x="642" y="175"/>
                  </a:lnTo>
                  <a:lnTo>
                    <a:pt x="645" y="167"/>
                  </a:lnTo>
                  <a:lnTo>
                    <a:pt x="649" y="159"/>
                  </a:lnTo>
                  <a:lnTo>
                    <a:pt x="653" y="152"/>
                  </a:lnTo>
                  <a:lnTo>
                    <a:pt x="658" y="145"/>
                  </a:lnTo>
                  <a:lnTo>
                    <a:pt x="664" y="139"/>
                  </a:lnTo>
                  <a:lnTo>
                    <a:pt x="672" y="134"/>
                  </a:lnTo>
                  <a:lnTo>
                    <a:pt x="679" y="129"/>
                  </a:lnTo>
                  <a:lnTo>
                    <a:pt x="687" y="124"/>
                  </a:lnTo>
                  <a:lnTo>
                    <a:pt x="695" y="122"/>
                  </a:lnTo>
                  <a:lnTo>
                    <a:pt x="702" y="120"/>
                  </a:lnTo>
                  <a:lnTo>
                    <a:pt x="709" y="119"/>
                  </a:lnTo>
                  <a:lnTo>
                    <a:pt x="717" y="119"/>
                  </a:lnTo>
                  <a:lnTo>
                    <a:pt x="723" y="120"/>
                  </a:lnTo>
                  <a:lnTo>
                    <a:pt x="729" y="123"/>
                  </a:lnTo>
                  <a:lnTo>
                    <a:pt x="737" y="125"/>
                  </a:lnTo>
                  <a:lnTo>
                    <a:pt x="737" y="125"/>
                  </a:lnTo>
                  <a:lnTo>
                    <a:pt x="682" y="29"/>
                  </a:lnTo>
                  <a:lnTo>
                    <a:pt x="732" y="0"/>
                  </a:lnTo>
                  <a:lnTo>
                    <a:pt x="870" y="241"/>
                  </a:lnTo>
                  <a:close/>
                  <a:moveTo>
                    <a:pt x="776" y="189"/>
                  </a:moveTo>
                  <a:lnTo>
                    <a:pt x="768" y="178"/>
                  </a:lnTo>
                  <a:lnTo>
                    <a:pt x="763" y="170"/>
                  </a:lnTo>
                  <a:lnTo>
                    <a:pt x="758" y="164"/>
                  </a:lnTo>
                  <a:lnTo>
                    <a:pt x="751" y="160"/>
                  </a:lnTo>
                  <a:lnTo>
                    <a:pt x="744" y="157"/>
                  </a:lnTo>
                  <a:lnTo>
                    <a:pt x="737" y="155"/>
                  </a:lnTo>
                  <a:lnTo>
                    <a:pt x="729" y="155"/>
                  </a:lnTo>
                  <a:lnTo>
                    <a:pt x="722" y="157"/>
                  </a:lnTo>
                  <a:lnTo>
                    <a:pt x="714" y="160"/>
                  </a:lnTo>
                  <a:lnTo>
                    <a:pt x="707" y="165"/>
                  </a:lnTo>
                  <a:lnTo>
                    <a:pt x="700" y="172"/>
                  </a:lnTo>
                  <a:lnTo>
                    <a:pt x="697" y="179"/>
                  </a:lnTo>
                  <a:lnTo>
                    <a:pt x="695" y="188"/>
                  </a:lnTo>
                  <a:lnTo>
                    <a:pt x="695" y="198"/>
                  </a:lnTo>
                  <a:lnTo>
                    <a:pt x="697" y="208"/>
                  </a:lnTo>
                  <a:lnTo>
                    <a:pt x="700" y="218"/>
                  </a:lnTo>
                  <a:lnTo>
                    <a:pt x="707" y="229"/>
                  </a:lnTo>
                  <a:lnTo>
                    <a:pt x="713" y="239"/>
                  </a:lnTo>
                  <a:lnTo>
                    <a:pt x="720" y="247"/>
                  </a:lnTo>
                  <a:lnTo>
                    <a:pt x="727" y="253"/>
                  </a:lnTo>
                  <a:lnTo>
                    <a:pt x="734" y="257"/>
                  </a:lnTo>
                  <a:lnTo>
                    <a:pt x="743" y="259"/>
                  </a:lnTo>
                  <a:lnTo>
                    <a:pt x="751" y="259"/>
                  </a:lnTo>
                  <a:lnTo>
                    <a:pt x="758" y="258"/>
                  </a:lnTo>
                  <a:lnTo>
                    <a:pt x="767" y="254"/>
                  </a:lnTo>
                  <a:lnTo>
                    <a:pt x="773" y="249"/>
                  </a:lnTo>
                  <a:lnTo>
                    <a:pt x="778" y="243"/>
                  </a:lnTo>
                  <a:lnTo>
                    <a:pt x="782" y="236"/>
                  </a:lnTo>
                  <a:lnTo>
                    <a:pt x="784" y="228"/>
                  </a:lnTo>
                  <a:lnTo>
                    <a:pt x="784" y="219"/>
                  </a:lnTo>
                  <a:lnTo>
                    <a:pt x="783" y="209"/>
                  </a:lnTo>
                  <a:lnTo>
                    <a:pt x="781" y="199"/>
                  </a:lnTo>
                  <a:lnTo>
                    <a:pt x="776" y="18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"/>
              </a:endParaRPr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3915660" y="2992722"/>
              <a:ext cx="1528691" cy="1112162"/>
            </a:xfrm>
            <a:custGeom>
              <a:avLst/>
              <a:gdLst>
                <a:gd name="T0" fmla="*/ 2943 w 4316"/>
                <a:gd name="T1" fmla="*/ 1983 h 3141"/>
                <a:gd name="T2" fmla="*/ 2764 w 4316"/>
                <a:gd name="T3" fmla="*/ 2113 h 3141"/>
                <a:gd name="T4" fmla="*/ 2575 w 4316"/>
                <a:gd name="T5" fmla="*/ 2219 h 3141"/>
                <a:gd name="T6" fmla="*/ 2377 w 4316"/>
                <a:gd name="T7" fmla="*/ 2302 h 3141"/>
                <a:gd name="T8" fmla="*/ 2172 w 4316"/>
                <a:gd name="T9" fmla="*/ 2359 h 3141"/>
                <a:gd name="T10" fmla="*/ 1962 w 4316"/>
                <a:gd name="T11" fmla="*/ 2392 h 3141"/>
                <a:gd name="T12" fmla="*/ 1752 w 4316"/>
                <a:gd name="T13" fmla="*/ 2401 h 3141"/>
                <a:gd name="T14" fmla="*/ 1540 w 4316"/>
                <a:gd name="T15" fmla="*/ 2385 h 3141"/>
                <a:gd name="T16" fmla="*/ 1332 w 4316"/>
                <a:gd name="T17" fmla="*/ 2344 h 3141"/>
                <a:gd name="T18" fmla="*/ 1129 w 4316"/>
                <a:gd name="T19" fmla="*/ 2279 h 3141"/>
                <a:gd name="T20" fmla="*/ 934 w 4316"/>
                <a:gd name="T21" fmla="*/ 2189 h 3141"/>
                <a:gd name="T22" fmla="*/ 1216 w 4316"/>
                <a:gd name="T23" fmla="*/ 1883 h 3141"/>
                <a:gd name="T24" fmla="*/ 1208 w 4316"/>
                <a:gd name="T25" fmla="*/ 1842 h 3141"/>
                <a:gd name="T26" fmla="*/ 1193 w 4316"/>
                <a:gd name="T27" fmla="*/ 1807 h 3141"/>
                <a:gd name="T28" fmla="*/ 1170 w 4316"/>
                <a:gd name="T29" fmla="*/ 1780 h 3141"/>
                <a:gd name="T30" fmla="*/ 1137 w 4316"/>
                <a:gd name="T31" fmla="*/ 1765 h 3141"/>
                <a:gd name="T32" fmla="*/ 144 w 4316"/>
                <a:gd name="T33" fmla="*/ 1749 h 3141"/>
                <a:gd name="T34" fmla="*/ 101 w 4316"/>
                <a:gd name="T35" fmla="*/ 1756 h 3141"/>
                <a:gd name="T36" fmla="*/ 65 w 4316"/>
                <a:gd name="T37" fmla="*/ 1774 h 3141"/>
                <a:gd name="T38" fmla="*/ 33 w 4316"/>
                <a:gd name="T39" fmla="*/ 1801 h 3141"/>
                <a:gd name="T40" fmla="*/ 12 w 4316"/>
                <a:gd name="T41" fmla="*/ 1836 h 3141"/>
                <a:gd name="T42" fmla="*/ 1 w 4316"/>
                <a:gd name="T43" fmla="*/ 1876 h 3141"/>
                <a:gd name="T44" fmla="*/ 2 w 4316"/>
                <a:gd name="T45" fmla="*/ 2875 h 3141"/>
                <a:gd name="T46" fmla="*/ 16 w 4316"/>
                <a:gd name="T47" fmla="*/ 2923 h 3141"/>
                <a:gd name="T48" fmla="*/ 39 w 4316"/>
                <a:gd name="T49" fmla="*/ 2949 h 3141"/>
                <a:gd name="T50" fmla="*/ 70 w 4316"/>
                <a:gd name="T51" fmla="*/ 2960 h 3141"/>
                <a:gd name="T52" fmla="*/ 120 w 4316"/>
                <a:gd name="T53" fmla="*/ 2963 h 3141"/>
                <a:gd name="T54" fmla="*/ 471 w 4316"/>
                <a:gd name="T55" fmla="*/ 2786 h 3141"/>
                <a:gd name="T56" fmla="*/ 741 w 4316"/>
                <a:gd name="T57" fmla="*/ 2932 h 3141"/>
                <a:gd name="T58" fmla="*/ 1032 w 4316"/>
                <a:gd name="T59" fmla="*/ 3039 h 3141"/>
                <a:gd name="T60" fmla="*/ 1337 w 4316"/>
                <a:gd name="T61" fmla="*/ 3108 h 3141"/>
                <a:gd name="T62" fmla="*/ 1652 w 4316"/>
                <a:gd name="T63" fmla="*/ 3139 h 3141"/>
                <a:gd name="T64" fmla="*/ 1972 w 4316"/>
                <a:gd name="T65" fmla="*/ 3129 h 3141"/>
                <a:gd name="T66" fmla="*/ 2292 w 4316"/>
                <a:gd name="T67" fmla="*/ 3080 h 3141"/>
                <a:gd name="T68" fmla="*/ 2607 w 4316"/>
                <a:gd name="T69" fmla="*/ 2992 h 3141"/>
                <a:gd name="T70" fmla="*/ 2913 w 4316"/>
                <a:gd name="T71" fmla="*/ 2861 h 3141"/>
                <a:gd name="T72" fmla="*/ 3205 w 4316"/>
                <a:gd name="T73" fmla="*/ 2690 h 3141"/>
                <a:gd name="T74" fmla="*/ 3477 w 4316"/>
                <a:gd name="T75" fmla="*/ 2477 h 3141"/>
                <a:gd name="T76" fmla="*/ 3680 w 4316"/>
                <a:gd name="T77" fmla="*/ 2272 h 3141"/>
                <a:gd name="T78" fmla="*/ 3839 w 4316"/>
                <a:gd name="T79" fmla="*/ 2075 h 3141"/>
                <a:gd name="T80" fmla="*/ 3974 w 4316"/>
                <a:gd name="T81" fmla="*/ 1866 h 3141"/>
                <a:gd name="T82" fmla="*/ 4087 w 4316"/>
                <a:gd name="T83" fmla="*/ 1648 h 3141"/>
                <a:gd name="T84" fmla="*/ 4178 w 4316"/>
                <a:gd name="T85" fmla="*/ 1423 h 3141"/>
                <a:gd name="T86" fmla="*/ 4246 w 4316"/>
                <a:gd name="T87" fmla="*/ 1192 h 3141"/>
                <a:gd name="T88" fmla="*/ 4291 w 4316"/>
                <a:gd name="T89" fmla="*/ 955 h 3141"/>
                <a:gd name="T90" fmla="*/ 4313 w 4316"/>
                <a:gd name="T91" fmla="*/ 716 h 3141"/>
                <a:gd name="T92" fmla="*/ 4313 w 4316"/>
                <a:gd name="T93" fmla="*/ 476 h 3141"/>
                <a:gd name="T94" fmla="*/ 4291 w 4316"/>
                <a:gd name="T95" fmla="*/ 236 h 3141"/>
                <a:gd name="T96" fmla="*/ 4246 w 4316"/>
                <a:gd name="T97" fmla="*/ 0 h 3141"/>
                <a:gd name="T98" fmla="*/ 3582 w 4316"/>
                <a:gd name="T99" fmla="*/ 393 h 3141"/>
                <a:gd name="T100" fmla="*/ 3593 w 4316"/>
                <a:gd name="T101" fmla="*/ 553 h 3141"/>
                <a:gd name="T102" fmla="*/ 3589 w 4316"/>
                <a:gd name="T103" fmla="*/ 713 h 3141"/>
                <a:gd name="T104" fmla="*/ 3572 w 4316"/>
                <a:gd name="T105" fmla="*/ 872 h 3141"/>
                <a:gd name="T106" fmla="*/ 3540 w 4316"/>
                <a:gd name="T107" fmla="*/ 1030 h 3141"/>
                <a:gd name="T108" fmla="*/ 3494 w 4316"/>
                <a:gd name="T109" fmla="*/ 1185 h 3141"/>
                <a:gd name="T110" fmla="*/ 3434 w 4316"/>
                <a:gd name="T111" fmla="*/ 1335 h 3141"/>
                <a:gd name="T112" fmla="*/ 3360 w 4316"/>
                <a:gd name="T113" fmla="*/ 1482 h 3141"/>
                <a:gd name="T114" fmla="*/ 3272 w 4316"/>
                <a:gd name="T115" fmla="*/ 1622 h 3141"/>
                <a:gd name="T116" fmla="*/ 3170 w 4316"/>
                <a:gd name="T117" fmla="*/ 1756 h 3141"/>
                <a:gd name="T118" fmla="*/ 3055 w 4316"/>
                <a:gd name="T119" fmla="*/ 1881 h 3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16" h="3141">
                  <a:moveTo>
                    <a:pt x="3055" y="1881"/>
                  </a:moveTo>
                  <a:lnTo>
                    <a:pt x="2999" y="1933"/>
                  </a:lnTo>
                  <a:lnTo>
                    <a:pt x="2943" y="1983"/>
                  </a:lnTo>
                  <a:lnTo>
                    <a:pt x="2884" y="2029"/>
                  </a:lnTo>
                  <a:lnTo>
                    <a:pt x="2825" y="2073"/>
                  </a:lnTo>
                  <a:lnTo>
                    <a:pt x="2764" y="2113"/>
                  </a:lnTo>
                  <a:lnTo>
                    <a:pt x="2703" y="2152"/>
                  </a:lnTo>
                  <a:lnTo>
                    <a:pt x="2639" y="2187"/>
                  </a:lnTo>
                  <a:lnTo>
                    <a:pt x="2575" y="2219"/>
                  </a:lnTo>
                  <a:lnTo>
                    <a:pt x="2510" y="2249"/>
                  </a:lnTo>
                  <a:lnTo>
                    <a:pt x="2443" y="2277"/>
                  </a:lnTo>
                  <a:lnTo>
                    <a:pt x="2377" y="2302"/>
                  </a:lnTo>
                  <a:lnTo>
                    <a:pt x="2309" y="2323"/>
                  </a:lnTo>
                  <a:lnTo>
                    <a:pt x="2240" y="2343"/>
                  </a:lnTo>
                  <a:lnTo>
                    <a:pt x="2172" y="2359"/>
                  </a:lnTo>
                  <a:lnTo>
                    <a:pt x="2103" y="2373"/>
                  </a:lnTo>
                  <a:lnTo>
                    <a:pt x="2032" y="2383"/>
                  </a:lnTo>
                  <a:lnTo>
                    <a:pt x="1962" y="2392"/>
                  </a:lnTo>
                  <a:lnTo>
                    <a:pt x="1892" y="2397"/>
                  </a:lnTo>
                  <a:lnTo>
                    <a:pt x="1822" y="2401"/>
                  </a:lnTo>
                  <a:lnTo>
                    <a:pt x="1752" y="2401"/>
                  </a:lnTo>
                  <a:lnTo>
                    <a:pt x="1681" y="2398"/>
                  </a:lnTo>
                  <a:lnTo>
                    <a:pt x="1610" y="2392"/>
                  </a:lnTo>
                  <a:lnTo>
                    <a:pt x="1540" y="2385"/>
                  </a:lnTo>
                  <a:lnTo>
                    <a:pt x="1471" y="2373"/>
                  </a:lnTo>
                  <a:lnTo>
                    <a:pt x="1401" y="2359"/>
                  </a:lnTo>
                  <a:lnTo>
                    <a:pt x="1332" y="2344"/>
                  </a:lnTo>
                  <a:lnTo>
                    <a:pt x="1265" y="2324"/>
                  </a:lnTo>
                  <a:lnTo>
                    <a:pt x="1197" y="2303"/>
                  </a:lnTo>
                  <a:lnTo>
                    <a:pt x="1129" y="2279"/>
                  </a:lnTo>
                  <a:lnTo>
                    <a:pt x="1064" y="2252"/>
                  </a:lnTo>
                  <a:lnTo>
                    <a:pt x="999" y="2222"/>
                  </a:lnTo>
                  <a:lnTo>
                    <a:pt x="934" y="2189"/>
                  </a:lnTo>
                  <a:lnTo>
                    <a:pt x="1217" y="1911"/>
                  </a:lnTo>
                  <a:lnTo>
                    <a:pt x="1217" y="1898"/>
                  </a:lnTo>
                  <a:lnTo>
                    <a:pt x="1216" y="1883"/>
                  </a:lnTo>
                  <a:lnTo>
                    <a:pt x="1215" y="1869"/>
                  </a:lnTo>
                  <a:lnTo>
                    <a:pt x="1212" y="1855"/>
                  </a:lnTo>
                  <a:lnTo>
                    <a:pt x="1208" y="1842"/>
                  </a:lnTo>
                  <a:lnTo>
                    <a:pt x="1205" y="1830"/>
                  </a:lnTo>
                  <a:lnTo>
                    <a:pt x="1200" y="1819"/>
                  </a:lnTo>
                  <a:lnTo>
                    <a:pt x="1193" y="1807"/>
                  </a:lnTo>
                  <a:lnTo>
                    <a:pt x="1186" y="1797"/>
                  </a:lnTo>
                  <a:lnTo>
                    <a:pt x="1178" y="1789"/>
                  </a:lnTo>
                  <a:lnTo>
                    <a:pt x="1170" y="1780"/>
                  </a:lnTo>
                  <a:lnTo>
                    <a:pt x="1159" y="1774"/>
                  </a:lnTo>
                  <a:lnTo>
                    <a:pt x="1148" y="1769"/>
                  </a:lnTo>
                  <a:lnTo>
                    <a:pt x="1137" y="1765"/>
                  </a:lnTo>
                  <a:lnTo>
                    <a:pt x="1124" y="1762"/>
                  </a:lnTo>
                  <a:lnTo>
                    <a:pt x="1109" y="1761"/>
                  </a:lnTo>
                  <a:lnTo>
                    <a:pt x="144" y="1749"/>
                  </a:lnTo>
                  <a:lnTo>
                    <a:pt x="130" y="1750"/>
                  </a:lnTo>
                  <a:lnTo>
                    <a:pt x="115" y="1752"/>
                  </a:lnTo>
                  <a:lnTo>
                    <a:pt x="101" y="1756"/>
                  </a:lnTo>
                  <a:lnTo>
                    <a:pt x="89" y="1760"/>
                  </a:lnTo>
                  <a:lnTo>
                    <a:pt x="76" y="1766"/>
                  </a:lnTo>
                  <a:lnTo>
                    <a:pt x="65" y="1774"/>
                  </a:lnTo>
                  <a:lnTo>
                    <a:pt x="54" y="1781"/>
                  </a:lnTo>
                  <a:lnTo>
                    <a:pt x="44" y="1791"/>
                  </a:lnTo>
                  <a:lnTo>
                    <a:pt x="33" y="1801"/>
                  </a:lnTo>
                  <a:lnTo>
                    <a:pt x="25" y="1812"/>
                  </a:lnTo>
                  <a:lnTo>
                    <a:pt x="18" y="1824"/>
                  </a:lnTo>
                  <a:lnTo>
                    <a:pt x="12" y="1836"/>
                  </a:lnTo>
                  <a:lnTo>
                    <a:pt x="7" y="1849"/>
                  </a:lnTo>
                  <a:lnTo>
                    <a:pt x="3" y="1863"/>
                  </a:lnTo>
                  <a:lnTo>
                    <a:pt x="1" y="1876"/>
                  </a:lnTo>
                  <a:lnTo>
                    <a:pt x="0" y="1891"/>
                  </a:lnTo>
                  <a:lnTo>
                    <a:pt x="0" y="2854"/>
                  </a:lnTo>
                  <a:lnTo>
                    <a:pt x="2" y="2875"/>
                  </a:lnTo>
                  <a:lnTo>
                    <a:pt x="6" y="2894"/>
                  </a:lnTo>
                  <a:lnTo>
                    <a:pt x="10" y="2909"/>
                  </a:lnTo>
                  <a:lnTo>
                    <a:pt x="16" y="2923"/>
                  </a:lnTo>
                  <a:lnTo>
                    <a:pt x="22" y="2934"/>
                  </a:lnTo>
                  <a:lnTo>
                    <a:pt x="30" y="2943"/>
                  </a:lnTo>
                  <a:lnTo>
                    <a:pt x="39" y="2949"/>
                  </a:lnTo>
                  <a:lnTo>
                    <a:pt x="49" y="2954"/>
                  </a:lnTo>
                  <a:lnTo>
                    <a:pt x="59" y="2958"/>
                  </a:lnTo>
                  <a:lnTo>
                    <a:pt x="70" y="2960"/>
                  </a:lnTo>
                  <a:lnTo>
                    <a:pt x="81" y="2963"/>
                  </a:lnTo>
                  <a:lnTo>
                    <a:pt x="94" y="2963"/>
                  </a:lnTo>
                  <a:lnTo>
                    <a:pt x="120" y="2963"/>
                  </a:lnTo>
                  <a:lnTo>
                    <a:pt x="149" y="2963"/>
                  </a:lnTo>
                  <a:lnTo>
                    <a:pt x="385" y="2730"/>
                  </a:lnTo>
                  <a:lnTo>
                    <a:pt x="471" y="2786"/>
                  </a:lnTo>
                  <a:lnTo>
                    <a:pt x="558" y="2839"/>
                  </a:lnTo>
                  <a:lnTo>
                    <a:pt x="648" y="2888"/>
                  </a:lnTo>
                  <a:lnTo>
                    <a:pt x="741" y="2932"/>
                  </a:lnTo>
                  <a:lnTo>
                    <a:pt x="836" y="2972"/>
                  </a:lnTo>
                  <a:lnTo>
                    <a:pt x="933" y="3008"/>
                  </a:lnTo>
                  <a:lnTo>
                    <a:pt x="1032" y="3039"/>
                  </a:lnTo>
                  <a:lnTo>
                    <a:pt x="1132" y="3067"/>
                  </a:lnTo>
                  <a:lnTo>
                    <a:pt x="1233" y="3089"/>
                  </a:lnTo>
                  <a:lnTo>
                    <a:pt x="1337" y="3108"/>
                  </a:lnTo>
                  <a:lnTo>
                    <a:pt x="1441" y="3123"/>
                  </a:lnTo>
                  <a:lnTo>
                    <a:pt x="1547" y="3133"/>
                  </a:lnTo>
                  <a:lnTo>
                    <a:pt x="1652" y="3139"/>
                  </a:lnTo>
                  <a:lnTo>
                    <a:pt x="1758" y="3141"/>
                  </a:lnTo>
                  <a:lnTo>
                    <a:pt x="1865" y="3137"/>
                  </a:lnTo>
                  <a:lnTo>
                    <a:pt x="1972" y="3129"/>
                  </a:lnTo>
                  <a:lnTo>
                    <a:pt x="2079" y="3118"/>
                  </a:lnTo>
                  <a:lnTo>
                    <a:pt x="2185" y="3102"/>
                  </a:lnTo>
                  <a:lnTo>
                    <a:pt x="2292" y="3080"/>
                  </a:lnTo>
                  <a:lnTo>
                    <a:pt x="2398" y="3055"/>
                  </a:lnTo>
                  <a:lnTo>
                    <a:pt x="2503" y="3025"/>
                  </a:lnTo>
                  <a:lnTo>
                    <a:pt x="2607" y="2992"/>
                  </a:lnTo>
                  <a:lnTo>
                    <a:pt x="2710" y="2953"/>
                  </a:lnTo>
                  <a:lnTo>
                    <a:pt x="2813" y="2909"/>
                  </a:lnTo>
                  <a:lnTo>
                    <a:pt x="2913" y="2861"/>
                  </a:lnTo>
                  <a:lnTo>
                    <a:pt x="3012" y="2809"/>
                  </a:lnTo>
                  <a:lnTo>
                    <a:pt x="3110" y="2753"/>
                  </a:lnTo>
                  <a:lnTo>
                    <a:pt x="3205" y="2690"/>
                  </a:lnTo>
                  <a:lnTo>
                    <a:pt x="3298" y="2624"/>
                  </a:lnTo>
                  <a:lnTo>
                    <a:pt x="3388" y="2552"/>
                  </a:lnTo>
                  <a:lnTo>
                    <a:pt x="3477" y="2477"/>
                  </a:lnTo>
                  <a:lnTo>
                    <a:pt x="3562" y="2397"/>
                  </a:lnTo>
                  <a:lnTo>
                    <a:pt x="3622" y="2336"/>
                  </a:lnTo>
                  <a:lnTo>
                    <a:pt x="3680" y="2272"/>
                  </a:lnTo>
                  <a:lnTo>
                    <a:pt x="3736" y="2208"/>
                  </a:lnTo>
                  <a:lnTo>
                    <a:pt x="3788" y="2143"/>
                  </a:lnTo>
                  <a:lnTo>
                    <a:pt x="3839" y="2075"/>
                  </a:lnTo>
                  <a:lnTo>
                    <a:pt x="3886" y="2006"/>
                  </a:lnTo>
                  <a:lnTo>
                    <a:pt x="3931" y="1938"/>
                  </a:lnTo>
                  <a:lnTo>
                    <a:pt x="3974" y="1866"/>
                  </a:lnTo>
                  <a:lnTo>
                    <a:pt x="4014" y="1795"/>
                  </a:lnTo>
                  <a:lnTo>
                    <a:pt x="4052" y="1722"/>
                  </a:lnTo>
                  <a:lnTo>
                    <a:pt x="4087" y="1648"/>
                  </a:lnTo>
                  <a:lnTo>
                    <a:pt x="4119" y="1575"/>
                  </a:lnTo>
                  <a:lnTo>
                    <a:pt x="4149" y="1499"/>
                  </a:lnTo>
                  <a:lnTo>
                    <a:pt x="4178" y="1423"/>
                  </a:lnTo>
                  <a:lnTo>
                    <a:pt x="4203" y="1347"/>
                  </a:lnTo>
                  <a:lnTo>
                    <a:pt x="4226" y="1269"/>
                  </a:lnTo>
                  <a:lnTo>
                    <a:pt x="4246" y="1192"/>
                  </a:lnTo>
                  <a:lnTo>
                    <a:pt x="4263" y="1113"/>
                  </a:lnTo>
                  <a:lnTo>
                    <a:pt x="4278" y="1034"/>
                  </a:lnTo>
                  <a:lnTo>
                    <a:pt x="4291" y="955"/>
                  </a:lnTo>
                  <a:lnTo>
                    <a:pt x="4301" y="875"/>
                  </a:lnTo>
                  <a:lnTo>
                    <a:pt x="4308" y="795"/>
                  </a:lnTo>
                  <a:lnTo>
                    <a:pt x="4313" y="716"/>
                  </a:lnTo>
                  <a:lnTo>
                    <a:pt x="4316" y="636"/>
                  </a:lnTo>
                  <a:lnTo>
                    <a:pt x="4316" y="556"/>
                  </a:lnTo>
                  <a:lnTo>
                    <a:pt x="4313" y="476"/>
                  </a:lnTo>
                  <a:lnTo>
                    <a:pt x="4308" y="395"/>
                  </a:lnTo>
                  <a:lnTo>
                    <a:pt x="4301" y="315"/>
                  </a:lnTo>
                  <a:lnTo>
                    <a:pt x="4291" y="236"/>
                  </a:lnTo>
                  <a:lnTo>
                    <a:pt x="4278" y="156"/>
                  </a:lnTo>
                  <a:lnTo>
                    <a:pt x="4263" y="77"/>
                  </a:lnTo>
                  <a:lnTo>
                    <a:pt x="4246" y="0"/>
                  </a:lnTo>
                  <a:lnTo>
                    <a:pt x="3568" y="288"/>
                  </a:lnTo>
                  <a:lnTo>
                    <a:pt x="3576" y="340"/>
                  </a:lnTo>
                  <a:lnTo>
                    <a:pt x="3582" y="393"/>
                  </a:lnTo>
                  <a:lnTo>
                    <a:pt x="3587" y="447"/>
                  </a:lnTo>
                  <a:lnTo>
                    <a:pt x="3591" y="499"/>
                  </a:lnTo>
                  <a:lnTo>
                    <a:pt x="3593" y="553"/>
                  </a:lnTo>
                  <a:lnTo>
                    <a:pt x="3593" y="607"/>
                  </a:lnTo>
                  <a:lnTo>
                    <a:pt x="3592" y="660"/>
                  </a:lnTo>
                  <a:lnTo>
                    <a:pt x="3589" y="713"/>
                  </a:lnTo>
                  <a:lnTo>
                    <a:pt x="3584" y="767"/>
                  </a:lnTo>
                  <a:lnTo>
                    <a:pt x="3579" y="820"/>
                  </a:lnTo>
                  <a:lnTo>
                    <a:pt x="3572" y="872"/>
                  </a:lnTo>
                  <a:lnTo>
                    <a:pt x="3563" y="925"/>
                  </a:lnTo>
                  <a:lnTo>
                    <a:pt x="3552" y="977"/>
                  </a:lnTo>
                  <a:lnTo>
                    <a:pt x="3540" y="1030"/>
                  </a:lnTo>
                  <a:lnTo>
                    <a:pt x="3527" y="1083"/>
                  </a:lnTo>
                  <a:lnTo>
                    <a:pt x="3510" y="1134"/>
                  </a:lnTo>
                  <a:lnTo>
                    <a:pt x="3494" y="1185"/>
                  </a:lnTo>
                  <a:lnTo>
                    <a:pt x="3475" y="1235"/>
                  </a:lnTo>
                  <a:lnTo>
                    <a:pt x="3455" y="1285"/>
                  </a:lnTo>
                  <a:lnTo>
                    <a:pt x="3434" y="1335"/>
                  </a:lnTo>
                  <a:lnTo>
                    <a:pt x="3411" y="1386"/>
                  </a:lnTo>
                  <a:lnTo>
                    <a:pt x="3386" y="1434"/>
                  </a:lnTo>
                  <a:lnTo>
                    <a:pt x="3360" y="1482"/>
                  </a:lnTo>
                  <a:lnTo>
                    <a:pt x="3333" y="1530"/>
                  </a:lnTo>
                  <a:lnTo>
                    <a:pt x="3304" y="1576"/>
                  </a:lnTo>
                  <a:lnTo>
                    <a:pt x="3272" y="1622"/>
                  </a:lnTo>
                  <a:lnTo>
                    <a:pt x="3240" y="1667"/>
                  </a:lnTo>
                  <a:lnTo>
                    <a:pt x="3206" y="1712"/>
                  </a:lnTo>
                  <a:lnTo>
                    <a:pt x="3170" y="1756"/>
                  </a:lnTo>
                  <a:lnTo>
                    <a:pt x="3133" y="1799"/>
                  </a:lnTo>
                  <a:lnTo>
                    <a:pt x="3095" y="1840"/>
                  </a:lnTo>
                  <a:lnTo>
                    <a:pt x="3055" y="1881"/>
                  </a:lnTo>
                  <a:close/>
                </a:path>
              </a:pathLst>
            </a:custGeom>
            <a:solidFill>
              <a:srgbClr val="4FBA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3681894" y="2373594"/>
              <a:ext cx="1575444" cy="1167416"/>
            </a:xfrm>
            <a:custGeom>
              <a:avLst/>
              <a:gdLst>
                <a:gd name="T0" fmla="*/ 3970 w 4449"/>
                <a:gd name="T1" fmla="*/ 448 h 3297"/>
                <a:gd name="T2" fmla="*/ 3676 w 4449"/>
                <a:gd name="T3" fmla="*/ 273 h 3297"/>
                <a:gd name="T4" fmla="*/ 3364 w 4449"/>
                <a:gd name="T5" fmla="*/ 141 h 3297"/>
                <a:gd name="T6" fmla="*/ 3042 w 4449"/>
                <a:gd name="T7" fmla="*/ 52 h 3297"/>
                <a:gd name="T8" fmla="*/ 2713 w 4449"/>
                <a:gd name="T9" fmla="*/ 6 h 3297"/>
                <a:gd name="T10" fmla="*/ 2380 w 4449"/>
                <a:gd name="T11" fmla="*/ 4 h 3297"/>
                <a:gd name="T12" fmla="*/ 2050 w 4449"/>
                <a:gd name="T13" fmla="*/ 45 h 3297"/>
                <a:gd name="T14" fmla="*/ 1726 w 4449"/>
                <a:gd name="T15" fmla="*/ 130 h 3297"/>
                <a:gd name="T16" fmla="*/ 1414 w 4449"/>
                <a:gd name="T17" fmla="*/ 258 h 3297"/>
                <a:gd name="T18" fmla="*/ 1117 w 4449"/>
                <a:gd name="T19" fmla="*/ 429 h 3297"/>
                <a:gd name="T20" fmla="*/ 842 w 4449"/>
                <a:gd name="T21" fmla="*/ 644 h 3297"/>
                <a:gd name="T22" fmla="*/ 629 w 4449"/>
                <a:gd name="T23" fmla="*/ 859 h 3297"/>
                <a:gd name="T24" fmla="*/ 461 w 4449"/>
                <a:gd name="T25" fmla="*/ 1071 h 3297"/>
                <a:gd name="T26" fmla="*/ 319 w 4449"/>
                <a:gd name="T27" fmla="*/ 1295 h 3297"/>
                <a:gd name="T28" fmla="*/ 204 w 4449"/>
                <a:gd name="T29" fmla="*/ 1531 h 3297"/>
                <a:gd name="T30" fmla="*/ 114 w 4449"/>
                <a:gd name="T31" fmla="*/ 1775 h 3297"/>
                <a:gd name="T32" fmla="*/ 50 w 4449"/>
                <a:gd name="T33" fmla="*/ 2025 h 3297"/>
                <a:gd name="T34" fmla="*/ 12 w 4449"/>
                <a:gd name="T35" fmla="*/ 2279 h 3297"/>
                <a:gd name="T36" fmla="*/ 0 w 4449"/>
                <a:gd name="T37" fmla="*/ 2536 h 3297"/>
                <a:gd name="T38" fmla="*/ 14 w 4449"/>
                <a:gd name="T39" fmla="*/ 2793 h 3297"/>
                <a:gd name="T40" fmla="*/ 54 w 4449"/>
                <a:gd name="T41" fmla="*/ 3047 h 3297"/>
                <a:gd name="T42" fmla="*/ 119 w 4449"/>
                <a:gd name="T43" fmla="*/ 3297 h 3297"/>
                <a:gd name="T44" fmla="*/ 759 w 4449"/>
                <a:gd name="T45" fmla="*/ 2891 h 3297"/>
                <a:gd name="T46" fmla="*/ 733 w 4449"/>
                <a:gd name="T47" fmla="*/ 2716 h 3297"/>
                <a:gd name="T48" fmla="*/ 723 w 4449"/>
                <a:gd name="T49" fmla="*/ 2540 h 3297"/>
                <a:gd name="T50" fmla="*/ 730 w 4449"/>
                <a:gd name="T51" fmla="*/ 2363 h 3297"/>
                <a:gd name="T52" fmla="*/ 755 w 4449"/>
                <a:gd name="T53" fmla="*/ 2189 h 3297"/>
                <a:gd name="T54" fmla="*/ 797 w 4449"/>
                <a:gd name="T55" fmla="*/ 2016 h 3297"/>
                <a:gd name="T56" fmla="*/ 855 w 4449"/>
                <a:gd name="T57" fmla="*/ 1847 h 3297"/>
                <a:gd name="T58" fmla="*/ 932 w 4449"/>
                <a:gd name="T59" fmla="*/ 1685 h 3297"/>
                <a:gd name="T60" fmla="*/ 1024 w 4449"/>
                <a:gd name="T61" fmla="*/ 1528 h 3297"/>
                <a:gd name="T62" fmla="*/ 1135 w 4449"/>
                <a:gd name="T63" fmla="*/ 1381 h 3297"/>
                <a:gd name="T64" fmla="*/ 1262 w 4449"/>
                <a:gd name="T65" fmla="*/ 1242 h 3297"/>
                <a:gd name="T66" fmla="*/ 1447 w 4449"/>
                <a:gd name="T67" fmla="*/ 1084 h 3297"/>
                <a:gd name="T68" fmla="*/ 1644 w 4449"/>
                <a:gd name="T69" fmla="*/ 954 h 3297"/>
                <a:gd name="T70" fmla="*/ 1855 w 4449"/>
                <a:gd name="T71" fmla="*/ 852 h 3297"/>
                <a:gd name="T72" fmla="*/ 2074 w 4449"/>
                <a:gd name="T73" fmla="*/ 781 h 3297"/>
                <a:gd name="T74" fmla="*/ 2298 w 4449"/>
                <a:gd name="T75" fmla="*/ 737 h 3297"/>
                <a:gd name="T76" fmla="*/ 2526 w 4449"/>
                <a:gd name="T77" fmla="*/ 722 h 3297"/>
                <a:gd name="T78" fmla="*/ 2754 w 4449"/>
                <a:gd name="T79" fmla="*/ 736 h 3297"/>
                <a:gd name="T80" fmla="*/ 2978 w 4449"/>
                <a:gd name="T81" fmla="*/ 777 h 3297"/>
                <a:gd name="T82" fmla="*/ 3198 w 4449"/>
                <a:gd name="T83" fmla="*/ 849 h 3297"/>
                <a:gd name="T84" fmla="*/ 3408 w 4449"/>
                <a:gd name="T85" fmla="*/ 947 h 3297"/>
                <a:gd name="T86" fmla="*/ 3231 w 4449"/>
                <a:gd name="T87" fmla="*/ 1335 h 3297"/>
                <a:gd name="T88" fmla="*/ 3230 w 4449"/>
                <a:gd name="T89" fmla="*/ 1403 h 3297"/>
                <a:gd name="T90" fmla="*/ 3238 w 4449"/>
                <a:gd name="T91" fmla="*/ 1436 h 3297"/>
                <a:gd name="T92" fmla="*/ 3259 w 4449"/>
                <a:gd name="T93" fmla="*/ 1462 h 3297"/>
                <a:gd name="T94" fmla="*/ 3298 w 4449"/>
                <a:gd name="T95" fmla="*/ 1479 h 3297"/>
                <a:gd name="T96" fmla="*/ 4301 w 4449"/>
                <a:gd name="T97" fmla="*/ 1501 h 3297"/>
                <a:gd name="T98" fmla="*/ 4344 w 4449"/>
                <a:gd name="T99" fmla="*/ 1494 h 3297"/>
                <a:gd name="T100" fmla="*/ 4381 w 4449"/>
                <a:gd name="T101" fmla="*/ 1477 h 3297"/>
                <a:gd name="T102" fmla="*/ 4411 w 4449"/>
                <a:gd name="T103" fmla="*/ 1449 h 3297"/>
                <a:gd name="T104" fmla="*/ 4434 w 4449"/>
                <a:gd name="T105" fmla="*/ 1414 h 3297"/>
                <a:gd name="T106" fmla="*/ 4445 w 4449"/>
                <a:gd name="T107" fmla="*/ 1373 h 3297"/>
                <a:gd name="T108" fmla="*/ 4448 w 4449"/>
                <a:gd name="T109" fmla="*/ 379 h 3297"/>
                <a:gd name="T110" fmla="*/ 4436 w 4449"/>
                <a:gd name="T111" fmla="*/ 344 h 3297"/>
                <a:gd name="T112" fmla="*/ 4414 w 4449"/>
                <a:gd name="T113" fmla="*/ 316 h 3297"/>
                <a:gd name="T114" fmla="*/ 4381 w 4449"/>
                <a:gd name="T115" fmla="*/ 298 h 3297"/>
                <a:gd name="T116" fmla="*/ 4342 w 4449"/>
                <a:gd name="T117" fmla="*/ 288 h 3297"/>
                <a:gd name="T118" fmla="*/ 4300 w 4449"/>
                <a:gd name="T119" fmla="*/ 284 h 3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49" h="3297">
                  <a:moveTo>
                    <a:pt x="4300" y="284"/>
                  </a:moveTo>
                  <a:lnTo>
                    <a:pt x="4063" y="517"/>
                  </a:lnTo>
                  <a:lnTo>
                    <a:pt x="3970" y="448"/>
                  </a:lnTo>
                  <a:lnTo>
                    <a:pt x="3874" y="385"/>
                  </a:lnTo>
                  <a:lnTo>
                    <a:pt x="3776" y="327"/>
                  </a:lnTo>
                  <a:lnTo>
                    <a:pt x="3676" y="273"/>
                  </a:lnTo>
                  <a:lnTo>
                    <a:pt x="3573" y="224"/>
                  </a:lnTo>
                  <a:lnTo>
                    <a:pt x="3469" y="180"/>
                  </a:lnTo>
                  <a:lnTo>
                    <a:pt x="3364" y="141"/>
                  </a:lnTo>
                  <a:lnTo>
                    <a:pt x="3258" y="106"/>
                  </a:lnTo>
                  <a:lnTo>
                    <a:pt x="3151" y="77"/>
                  </a:lnTo>
                  <a:lnTo>
                    <a:pt x="3042" y="52"/>
                  </a:lnTo>
                  <a:lnTo>
                    <a:pt x="2933" y="32"/>
                  </a:lnTo>
                  <a:lnTo>
                    <a:pt x="2823" y="17"/>
                  </a:lnTo>
                  <a:lnTo>
                    <a:pt x="2713" y="6"/>
                  </a:lnTo>
                  <a:lnTo>
                    <a:pt x="2601" y="1"/>
                  </a:lnTo>
                  <a:lnTo>
                    <a:pt x="2491" y="0"/>
                  </a:lnTo>
                  <a:lnTo>
                    <a:pt x="2380" y="4"/>
                  </a:lnTo>
                  <a:lnTo>
                    <a:pt x="2269" y="14"/>
                  </a:lnTo>
                  <a:lnTo>
                    <a:pt x="2159" y="26"/>
                  </a:lnTo>
                  <a:lnTo>
                    <a:pt x="2050" y="45"/>
                  </a:lnTo>
                  <a:lnTo>
                    <a:pt x="1941" y="69"/>
                  </a:lnTo>
                  <a:lnTo>
                    <a:pt x="1834" y="96"/>
                  </a:lnTo>
                  <a:lnTo>
                    <a:pt x="1726" y="130"/>
                  </a:lnTo>
                  <a:lnTo>
                    <a:pt x="1621" y="168"/>
                  </a:lnTo>
                  <a:lnTo>
                    <a:pt x="1517" y="210"/>
                  </a:lnTo>
                  <a:lnTo>
                    <a:pt x="1414" y="258"/>
                  </a:lnTo>
                  <a:lnTo>
                    <a:pt x="1314" y="310"/>
                  </a:lnTo>
                  <a:lnTo>
                    <a:pt x="1215" y="368"/>
                  </a:lnTo>
                  <a:lnTo>
                    <a:pt x="1117" y="429"/>
                  </a:lnTo>
                  <a:lnTo>
                    <a:pt x="1023" y="497"/>
                  </a:lnTo>
                  <a:lnTo>
                    <a:pt x="931" y="568"/>
                  </a:lnTo>
                  <a:lnTo>
                    <a:pt x="842" y="644"/>
                  </a:lnTo>
                  <a:lnTo>
                    <a:pt x="755" y="726"/>
                  </a:lnTo>
                  <a:lnTo>
                    <a:pt x="690" y="792"/>
                  </a:lnTo>
                  <a:lnTo>
                    <a:pt x="629" y="859"/>
                  </a:lnTo>
                  <a:lnTo>
                    <a:pt x="570" y="929"/>
                  </a:lnTo>
                  <a:lnTo>
                    <a:pt x="515" y="999"/>
                  </a:lnTo>
                  <a:lnTo>
                    <a:pt x="461" y="1071"/>
                  </a:lnTo>
                  <a:lnTo>
                    <a:pt x="411" y="1145"/>
                  </a:lnTo>
                  <a:lnTo>
                    <a:pt x="364" y="1219"/>
                  </a:lnTo>
                  <a:lnTo>
                    <a:pt x="319" y="1295"/>
                  </a:lnTo>
                  <a:lnTo>
                    <a:pt x="278" y="1373"/>
                  </a:lnTo>
                  <a:lnTo>
                    <a:pt x="239" y="1452"/>
                  </a:lnTo>
                  <a:lnTo>
                    <a:pt x="204" y="1531"/>
                  </a:lnTo>
                  <a:lnTo>
                    <a:pt x="172" y="1611"/>
                  </a:lnTo>
                  <a:lnTo>
                    <a:pt x="141" y="1692"/>
                  </a:lnTo>
                  <a:lnTo>
                    <a:pt x="114" y="1775"/>
                  </a:lnTo>
                  <a:lnTo>
                    <a:pt x="90" y="1857"/>
                  </a:lnTo>
                  <a:lnTo>
                    <a:pt x="69" y="1941"/>
                  </a:lnTo>
                  <a:lnTo>
                    <a:pt x="50" y="2025"/>
                  </a:lnTo>
                  <a:lnTo>
                    <a:pt x="35" y="2109"/>
                  </a:lnTo>
                  <a:lnTo>
                    <a:pt x="22" y="2194"/>
                  </a:lnTo>
                  <a:lnTo>
                    <a:pt x="12" y="2279"/>
                  </a:lnTo>
                  <a:lnTo>
                    <a:pt x="5" y="2364"/>
                  </a:lnTo>
                  <a:lnTo>
                    <a:pt x="1" y="2451"/>
                  </a:lnTo>
                  <a:lnTo>
                    <a:pt x="0" y="2536"/>
                  </a:lnTo>
                  <a:lnTo>
                    <a:pt x="2" y="2621"/>
                  </a:lnTo>
                  <a:lnTo>
                    <a:pt x="6" y="2707"/>
                  </a:lnTo>
                  <a:lnTo>
                    <a:pt x="14" y="2793"/>
                  </a:lnTo>
                  <a:lnTo>
                    <a:pt x="24" y="2878"/>
                  </a:lnTo>
                  <a:lnTo>
                    <a:pt x="38" y="2963"/>
                  </a:lnTo>
                  <a:lnTo>
                    <a:pt x="54" y="3047"/>
                  </a:lnTo>
                  <a:lnTo>
                    <a:pt x="73" y="3131"/>
                  </a:lnTo>
                  <a:lnTo>
                    <a:pt x="94" y="3214"/>
                  </a:lnTo>
                  <a:lnTo>
                    <a:pt x="119" y="3297"/>
                  </a:lnTo>
                  <a:lnTo>
                    <a:pt x="787" y="3007"/>
                  </a:lnTo>
                  <a:lnTo>
                    <a:pt x="773" y="2949"/>
                  </a:lnTo>
                  <a:lnTo>
                    <a:pt x="759" y="2891"/>
                  </a:lnTo>
                  <a:lnTo>
                    <a:pt x="749" y="2834"/>
                  </a:lnTo>
                  <a:lnTo>
                    <a:pt x="740" y="2775"/>
                  </a:lnTo>
                  <a:lnTo>
                    <a:pt x="733" y="2716"/>
                  </a:lnTo>
                  <a:lnTo>
                    <a:pt x="728" y="2657"/>
                  </a:lnTo>
                  <a:lnTo>
                    <a:pt x="724" y="2599"/>
                  </a:lnTo>
                  <a:lnTo>
                    <a:pt x="723" y="2540"/>
                  </a:lnTo>
                  <a:lnTo>
                    <a:pt x="724" y="2481"/>
                  </a:lnTo>
                  <a:lnTo>
                    <a:pt x="726" y="2422"/>
                  </a:lnTo>
                  <a:lnTo>
                    <a:pt x="730" y="2363"/>
                  </a:lnTo>
                  <a:lnTo>
                    <a:pt x="736" y="2306"/>
                  </a:lnTo>
                  <a:lnTo>
                    <a:pt x="745" y="2247"/>
                  </a:lnTo>
                  <a:lnTo>
                    <a:pt x="755" y="2189"/>
                  </a:lnTo>
                  <a:lnTo>
                    <a:pt x="768" y="2130"/>
                  </a:lnTo>
                  <a:lnTo>
                    <a:pt x="781" y="2074"/>
                  </a:lnTo>
                  <a:lnTo>
                    <a:pt x="797" y="2016"/>
                  </a:lnTo>
                  <a:lnTo>
                    <a:pt x="815" y="1960"/>
                  </a:lnTo>
                  <a:lnTo>
                    <a:pt x="834" y="1904"/>
                  </a:lnTo>
                  <a:lnTo>
                    <a:pt x="855" y="1847"/>
                  </a:lnTo>
                  <a:lnTo>
                    <a:pt x="879" y="1794"/>
                  </a:lnTo>
                  <a:lnTo>
                    <a:pt x="904" y="1739"/>
                  </a:lnTo>
                  <a:lnTo>
                    <a:pt x="932" y="1685"/>
                  </a:lnTo>
                  <a:lnTo>
                    <a:pt x="961" y="1632"/>
                  </a:lnTo>
                  <a:lnTo>
                    <a:pt x="992" y="1580"/>
                  </a:lnTo>
                  <a:lnTo>
                    <a:pt x="1024" y="1528"/>
                  </a:lnTo>
                  <a:lnTo>
                    <a:pt x="1060" y="1478"/>
                  </a:lnTo>
                  <a:lnTo>
                    <a:pt x="1097" y="1429"/>
                  </a:lnTo>
                  <a:lnTo>
                    <a:pt x="1135" y="1381"/>
                  </a:lnTo>
                  <a:lnTo>
                    <a:pt x="1176" y="1333"/>
                  </a:lnTo>
                  <a:lnTo>
                    <a:pt x="1219" y="1287"/>
                  </a:lnTo>
                  <a:lnTo>
                    <a:pt x="1262" y="1242"/>
                  </a:lnTo>
                  <a:lnTo>
                    <a:pt x="1323" y="1185"/>
                  </a:lnTo>
                  <a:lnTo>
                    <a:pt x="1383" y="1133"/>
                  </a:lnTo>
                  <a:lnTo>
                    <a:pt x="1447" y="1084"/>
                  </a:lnTo>
                  <a:lnTo>
                    <a:pt x="1510" y="1038"/>
                  </a:lnTo>
                  <a:lnTo>
                    <a:pt x="1577" y="994"/>
                  </a:lnTo>
                  <a:lnTo>
                    <a:pt x="1644" y="954"/>
                  </a:lnTo>
                  <a:lnTo>
                    <a:pt x="1713" y="917"/>
                  </a:lnTo>
                  <a:lnTo>
                    <a:pt x="1783" y="884"/>
                  </a:lnTo>
                  <a:lnTo>
                    <a:pt x="1855" y="852"/>
                  </a:lnTo>
                  <a:lnTo>
                    <a:pt x="1928" y="826"/>
                  </a:lnTo>
                  <a:lnTo>
                    <a:pt x="2000" y="801"/>
                  </a:lnTo>
                  <a:lnTo>
                    <a:pt x="2074" y="781"/>
                  </a:lnTo>
                  <a:lnTo>
                    <a:pt x="2148" y="763"/>
                  </a:lnTo>
                  <a:lnTo>
                    <a:pt x="2223" y="748"/>
                  </a:lnTo>
                  <a:lnTo>
                    <a:pt x="2298" y="737"/>
                  </a:lnTo>
                  <a:lnTo>
                    <a:pt x="2375" y="728"/>
                  </a:lnTo>
                  <a:lnTo>
                    <a:pt x="2450" y="723"/>
                  </a:lnTo>
                  <a:lnTo>
                    <a:pt x="2526" y="722"/>
                  </a:lnTo>
                  <a:lnTo>
                    <a:pt x="2603" y="723"/>
                  </a:lnTo>
                  <a:lnTo>
                    <a:pt x="2678" y="728"/>
                  </a:lnTo>
                  <a:lnTo>
                    <a:pt x="2754" y="736"/>
                  </a:lnTo>
                  <a:lnTo>
                    <a:pt x="2829" y="746"/>
                  </a:lnTo>
                  <a:lnTo>
                    <a:pt x="2904" y="761"/>
                  </a:lnTo>
                  <a:lnTo>
                    <a:pt x="2978" y="777"/>
                  </a:lnTo>
                  <a:lnTo>
                    <a:pt x="3052" y="798"/>
                  </a:lnTo>
                  <a:lnTo>
                    <a:pt x="3126" y="821"/>
                  </a:lnTo>
                  <a:lnTo>
                    <a:pt x="3198" y="849"/>
                  </a:lnTo>
                  <a:lnTo>
                    <a:pt x="3269" y="879"/>
                  </a:lnTo>
                  <a:lnTo>
                    <a:pt x="3339" y="911"/>
                  </a:lnTo>
                  <a:lnTo>
                    <a:pt x="3408" y="947"/>
                  </a:lnTo>
                  <a:lnTo>
                    <a:pt x="3476" y="987"/>
                  </a:lnTo>
                  <a:lnTo>
                    <a:pt x="3542" y="1030"/>
                  </a:lnTo>
                  <a:lnTo>
                    <a:pt x="3231" y="1335"/>
                  </a:lnTo>
                  <a:lnTo>
                    <a:pt x="3230" y="1364"/>
                  </a:lnTo>
                  <a:lnTo>
                    <a:pt x="3230" y="1391"/>
                  </a:lnTo>
                  <a:lnTo>
                    <a:pt x="3230" y="1403"/>
                  </a:lnTo>
                  <a:lnTo>
                    <a:pt x="3231" y="1414"/>
                  </a:lnTo>
                  <a:lnTo>
                    <a:pt x="3234" y="1426"/>
                  </a:lnTo>
                  <a:lnTo>
                    <a:pt x="3238" y="1436"/>
                  </a:lnTo>
                  <a:lnTo>
                    <a:pt x="3243" y="1446"/>
                  </a:lnTo>
                  <a:lnTo>
                    <a:pt x="3250" y="1454"/>
                  </a:lnTo>
                  <a:lnTo>
                    <a:pt x="3259" y="1462"/>
                  </a:lnTo>
                  <a:lnTo>
                    <a:pt x="3269" y="1468"/>
                  </a:lnTo>
                  <a:lnTo>
                    <a:pt x="3283" y="1474"/>
                  </a:lnTo>
                  <a:lnTo>
                    <a:pt x="3298" y="1479"/>
                  </a:lnTo>
                  <a:lnTo>
                    <a:pt x="3317" y="1483"/>
                  </a:lnTo>
                  <a:lnTo>
                    <a:pt x="3338" y="1486"/>
                  </a:lnTo>
                  <a:lnTo>
                    <a:pt x="4301" y="1501"/>
                  </a:lnTo>
                  <a:lnTo>
                    <a:pt x="4316" y="1501"/>
                  </a:lnTo>
                  <a:lnTo>
                    <a:pt x="4330" y="1498"/>
                  </a:lnTo>
                  <a:lnTo>
                    <a:pt x="4344" y="1494"/>
                  </a:lnTo>
                  <a:lnTo>
                    <a:pt x="4356" y="1489"/>
                  </a:lnTo>
                  <a:lnTo>
                    <a:pt x="4369" y="1483"/>
                  </a:lnTo>
                  <a:lnTo>
                    <a:pt x="4381" y="1477"/>
                  </a:lnTo>
                  <a:lnTo>
                    <a:pt x="4391" y="1468"/>
                  </a:lnTo>
                  <a:lnTo>
                    <a:pt x="4402" y="1459"/>
                  </a:lnTo>
                  <a:lnTo>
                    <a:pt x="4411" y="1449"/>
                  </a:lnTo>
                  <a:lnTo>
                    <a:pt x="4420" y="1438"/>
                  </a:lnTo>
                  <a:lnTo>
                    <a:pt x="4428" y="1427"/>
                  </a:lnTo>
                  <a:lnTo>
                    <a:pt x="4434" y="1414"/>
                  </a:lnTo>
                  <a:lnTo>
                    <a:pt x="4439" y="1402"/>
                  </a:lnTo>
                  <a:lnTo>
                    <a:pt x="4443" y="1388"/>
                  </a:lnTo>
                  <a:lnTo>
                    <a:pt x="4445" y="1373"/>
                  </a:lnTo>
                  <a:lnTo>
                    <a:pt x="4445" y="1359"/>
                  </a:lnTo>
                  <a:lnTo>
                    <a:pt x="4449" y="393"/>
                  </a:lnTo>
                  <a:lnTo>
                    <a:pt x="4448" y="379"/>
                  </a:lnTo>
                  <a:lnTo>
                    <a:pt x="4445" y="367"/>
                  </a:lnTo>
                  <a:lnTo>
                    <a:pt x="4441" y="354"/>
                  </a:lnTo>
                  <a:lnTo>
                    <a:pt x="4436" y="344"/>
                  </a:lnTo>
                  <a:lnTo>
                    <a:pt x="4430" y="334"/>
                  </a:lnTo>
                  <a:lnTo>
                    <a:pt x="4423" y="325"/>
                  </a:lnTo>
                  <a:lnTo>
                    <a:pt x="4414" y="316"/>
                  </a:lnTo>
                  <a:lnTo>
                    <a:pt x="4404" y="309"/>
                  </a:lnTo>
                  <a:lnTo>
                    <a:pt x="4392" y="304"/>
                  </a:lnTo>
                  <a:lnTo>
                    <a:pt x="4381" y="298"/>
                  </a:lnTo>
                  <a:lnTo>
                    <a:pt x="4369" y="294"/>
                  </a:lnTo>
                  <a:lnTo>
                    <a:pt x="4356" y="290"/>
                  </a:lnTo>
                  <a:lnTo>
                    <a:pt x="4342" y="288"/>
                  </a:lnTo>
                  <a:lnTo>
                    <a:pt x="4329" y="285"/>
                  </a:lnTo>
                  <a:lnTo>
                    <a:pt x="4314" y="285"/>
                  </a:lnTo>
                  <a:lnTo>
                    <a:pt x="4300" y="284"/>
                  </a:lnTo>
                  <a:close/>
                </a:path>
              </a:pathLst>
            </a:custGeom>
            <a:solidFill>
              <a:srgbClr val="4FBA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1"/>
            <p:cNvSpPr>
              <a:spLocks noEditPoints="1"/>
            </p:cNvSpPr>
            <p:nvPr/>
          </p:nvSpPr>
          <p:spPr bwMode="auto">
            <a:xfrm>
              <a:off x="3909994" y="2522355"/>
              <a:ext cx="427862" cy="311688"/>
            </a:xfrm>
            <a:custGeom>
              <a:avLst/>
              <a:gdLst>
                <a:gd name="T0" fmla="*/ 178 w 1210"/>
                <a:gd name="T1" fmla="*/ 749 h 878"/>
                <a:gd name="T2" fmla="*/ 79 w 1210"/>
                <a:gd name="T3" fmla="*/ 617 h 878"/>
                <a:gd name="T4" fmla="*/ 147 w 1210"/>
                <a:gd name="T5" fmla="*/ 592 h 878"/>
                <a:gd name="T6" fmla="*/ 203 w 1210"/>
                <a:gd name="T7" fmla="*/ 653 h 878"/>
                <a:gd name="T8" fmla="*/ 221 w 1210"/>
                <a:gd name="T9" fmla="*/ 698 h 878"/>
                <a:gd name="T10" fmla="*/ 150 w 1210"/>
                <a:gd name="T11" fmla="*/ 712 h 878"/>
                <a:gd name="T12" fmla="*/ 131 w 1210"/>
                <a:gd name="T13" fmla="*/ 653 h 878"/>
                <a:gd name="T14" fmla="*/ 334 w 1210"/>
                <a:gd name="T15" fmla="*/ 627 h 878"/>
                <a:gd name="T16" fmla="*/ 410 w 1210"/>
                <a:gd name="T17" fmla="*/ 609 h 878"/>
                <a:gd name="T18" fmla="*/ 410 w 1210"/>
                <a:gd name="T19" fmla="*/ 667 h 878"/>
                <a:gd name="T20" fmla="*/ 332 w 1210"/>
                <a:gd name="T21" fmla="*/ 687 h 878"/>
                <a:gd name="T22" fmla="*/ 263 w 1210"/>
                <a:gd name="T23" fmla="*/ 629 h 878"/>
                <a:gd name="T24" fmla="*/ 260 w 1210"/>
                <a:gd name="T25" fmla="*/ 548 h 878"/>
                <a:gd name="T26" fmla="*/ 320 w 1210"/>
                <a:gd name="T27" fmla="*/ 494 h 878"/>
                <a:gd name="T28" fmla="*/ 391 w 1210"/>
                <a:gd name="T29" fmla="*/ 512 h 878"/>
                <a:gd name="T30" fmla="*/ 326 w 1210"/>
                <a:gd name="T31" fmla="*/ 537 h 878"/>
                <a:gd name="T32" fmla="*/ 301 w 1210"/>
                <a:gd name="T33" fmla="*/ 587 h 878"/>
                <a:gd name="T34" fmla="*/ 681 w 1210"/>
                <a:gd name="T35" fmla="*/ 351 h 878"/>
                <a:gd name="T36" fmla="*/ 646 w 1210"/>
                <a:gd name="T37" fmla="*/ 427 h 878"/>
                <a:gd name="T38" fmla="*/ 659 w 1210"/>
                <a:gd name="T39" fmla="*/ 468 h 878"/>
                <a:gd name="T40" fmla="*/ 579 w 1210"/>
                <a:gd name="T41" fmla="*/ 485 h 878"/>
                <a:gd name="T42" fmla="*/ 514 w 1210"/>
                <a:gd name="T43" fmla="*/ 427 h 878"/>
                <a:gd name="T44" fmla="*/ 514 w 1210"/>
                <a:gd name="T45" fmla="*/ 343 h 878"/>
                <a:gd name="T46" fmla="*/ 577 w 1210"/>
                <a:gd name="T47" fmla="*/ 293 h 878"/>
                <a:gd name="T48" fmla="*/ 647 w 1210"/>
                <a:gd name="T49" fmla="*/ 310 h 878"/>
                <a:gd name="T50" fmla="*/ 592 w 1210"/>
                <a:gd name="T51" fmla="*/ 334 h 878"/>
                <a:gd name="T52" fmla="*/ 553 w 1210"/>
                <a:gd name="T53" fmla="*/ 371 h 878"/>
                <a:gd name="T54" fmla="*/ 826 w 1210"/>
                <a:gd name="T55" fmla="*/ 330 h 878"/>
                <a:gd name="T56" fmla="*/ 771 w 1210"/>
                <a:gd name="T57" fmla="*/ 385 h 878"/>
                <a:gd name="T58" fmla="*/ 706 w 1210"/>
                <a:gd name="T59" fmla="*/ 321 h 878"/>
                <a:gd name="T60" fmla="*/ 767 w 1210"/>
                <a:gd name="T61" fmla="*/ 224 h 878"/>
                <a:gd name="T62" fmla="*/ 709 w 1210"/>
                <a:gd name="T63" fmla="*/ 249 h 878"/>
                <a:gd name="T64" fmla="*/ 739 w 1210"/>
                <a:gd name="T65" fmla="*/ 182 h 878"/>
                <a:gd name="T66" fmla="*/ 805 w 1210"/>
                <a:gd name="T67" fmla="*/ 186 h 878"/>
                <a:gd name="T68" fmla="*/ 769 w 1210"/>
                <a:gd name="T69" fmla="*/ 288 h 878"/>
                <a:gd name="T70" fmla="*/ 761 w 1210"/>
                <a:gd name="T71" fmla="*/ 328 h 878"/>
                <a:gd name="T72" fmla="*/ 802 w 1210"/>
                <a:gd name="T73" fmla="*/ 320 h 878"/>
                <a:gd name="T74" fmla="*/ 909 w 1210"/>
                <a:gd name="T75" fmla="*/ 254 h 878"/>
                <a:gd name="T76" fmla="*/ 972 w 1210"/>
                <a:gd name="T77" fmla="*/ 220 h 878"/>
                <a:gd name="T78" fmla="*/ 930 w 1210"/>
                <a:gd name="T79" fmla="*/ 209 h 878"/>
                <a:gd name="T80" fmla="*/ 856 w 1210"/>
                <a:gd name="T81" fmla="*/ 182 h 878"/>
                <a:gd name="T82" fmla="*/ 865 w 1210"/>
                <a:gd name="T83" fmla="*/ 119 h 878"/>
                <a:gd name="T84" fmla="*/ 957 w 1210"/>
                <a:gd name="T85" fmla="*/ 115 h 878"/>
                <a:gd name="T86" fmla="*/ 902 w 1210"/>
                <a:gd name="T87" fmla="*/ 145 h 878"/>
                <a:gd name="T88" fmla="*/ 941 w 1210"/>
                <a:gd name="T89" fmla="*/ 157 h 878"/>
                <a:gd name="T90" fmla="*/ 1019 w 1210"/>
                <a:gd name="T91" fmla="*/ 182 h 878"/>
                <a:gd name="T92" fmla="*/ 1012 w 1210"/>
                <a:gd name="T93" fmla="*/ 242 h 878"/>
                <a:gd name="T94" fmla="*/ 915 w 1210"/>
                <a:gd name="T95" fmla="*/ 295 h 878"/>
                <a:gd name="T96" fmla="*/ 1139 w 1210"/>
                <a:gd name="T97" fmla="*/ 150 h 878"/>
                <a:gd name="T98" fmla="*/ 1172 w 1210"/>
                <a:gd name="T99" fmla="*/ 181 h 878"/>
                <a:gd name="T100" fmla="*/ 1079 w 1210"/>
                <a:gd name="T101" fmla="*/ 192 h 878"/>
                <a:gd name="T102" fmla="*/ 1025 w 1210"/>
                <a:gd name="T103" fmla="*/ 127 h 878"/>
                <a:gd name="T104" fmla="*/ 1035 w 1210"/>
                <a:gd name="T105" fmla="*/ 42 h 878"/>
                <a:gd name="T106" fmla="*/ 1104 w 1210"/>
                <a:gd name="T107" fmla="*/ 1 h 878"/>
                <a:gd name="T108" fmla="*/ 1172 w 1210"/>
                <a:gd name="T109" fmla="*/ 27 h 878"/>
                <a:gd name="T110" fmla="*/ 1124 w 1210"/>
                <a:gd name="T111" fmla="*/ 48 h 878"/>
                <a:gd name="T112" fmla="*/ 1074 w 1210"/>
                <a:gd name="T113" fmla="*/ 65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10" h="878">
                  <a:moveTo>
                    <a:pt x="342" y="717"/>
                  </a:moveTo>
                  <a:lnTo>
                    <a:pt x="296" y="767"/>
                  </a:lnTo>
                  <a:lnTo>
                    <a:pt x="220" y="751"/>
                  </a:lnTo>
                  <a:lnTo>
                    <a:pt x="211" y="749"/>
                  </a:lnTo>
                  <a:lnTo>
                    <a:pt x="203" y="748"/>
                  </a:lnTo>
                  <a:lnTo>
                    <a:pt x="196" y="748"/>
                  </a:lnTo>
                  <a:lnTo>
                    <a:pt x="190" y="748"/>
                  </a:lnTo>
                  <a:lnTo>
                    <a:pt x="183" y="748"/>
                  </a:lnTo>
                  <a:lnTo>
                    <a:pt x="178" y="749"/>
                  </a:lnTo>
                  <a:lnTo>
                    <a:pt x="175" y="752"/>
                  </a:lnTo>
                  <a:lnTo>
                    <a:pt x="171" y="756"/>
                  </a:lnTo>
                  <a:lnTo>
                    <a:pt x="160" y="767"/>
                  </a:lnTo>
                  <a:lnTo>
                    <a:pt x="233" y="836"/>
                  </a:lnTo>
                  <a:lnTo>
                    <a:pt x="193" y="878"/>
                  </a:lnTo>
                  <a:lnTo>
                    <a:pt x="0" y="702"/>
                  </a:lnTo>
                  <a:lnTo>
                    <a:pt x="63" y="633"/>
                  </a:lnTo>
                  <a:lnTo>
                    <a:pt x="72" y="624"/>
                  </a:lnTo>
                  <a:lnTo>
                    <a:pt x="79" y="617"/>
                  </a:lnTo>
                  <a:lnTo>
                    <a:pt x="87" y="611"/>
                  </a:lnTo>
                  <a:lnTo>
                    <a:pt x="94" y="604"/>
                  </a:lnTo>
                  <a:lnTo>
                    <a:pt x="103" y="601"/>
                  </a:lnTo>
                  <a:lnTo>
                    <a:pt x="111" y="597"/>
                  </a:lnTo>
                  <a:lnTo>
                    <a:pt x="118" y="594"/>
                  </a:lnTo>
                  <a:lnTo>
                    <a:pt x="124" y="592"/>
                  </a:lnTo>
                  <a:lnTo>
                    <a:pt x="132" y="590"/>
                  </a:lnTo>
                  <a:lnTo>
                    <a:pt x="139" y="590"/>
                  </a:lnTo>
                  <a:lnTo>
                    <a:pt x="147" y="592"/>
                  </a:lnTo>
                  <a:lnTo>
                    <a:pt x="153" y="594"/>
                  </a:lnTo>
                  <a:lnTo>
                    <a:pt x="161" y="597"/>
                  </a:lnTo>
                  <a:lnTo>
                    <a:pt x="167" y="601"/>
                  </a:lnTo>
                  <a:lnTo>
                    <a:pt x="175" y="604"/>
                  </a:lnTo>
                  <a:lnTo>
                    <a:pt x="181" y="611"/>
                  </a:lnTo>
                  <a:lnTo>
                    <a:pt x="190" y="621"/>
                  </a:lnTo>
                  <a:lnTo>
                    <a:pt x="196" y="631"/>
                  </a:lnTo>
                  <a:lnTo>
                    <a:pt x="201" y="642"/>
                  </a:lnTo>
                  <a:lnTo>
                    <a:pt x="203" y="653"/>
                  </a:lnTo>
                  <a:lnTo>
                    <a:pt x="205" y="666"/>
                  </a:lnTo>
                  <a:lnTo>
                    <a:pt x="203" y="678"/>
                  </a:lnTo>
                  <a:lnTo>
                    <a:pt x="200" y="691"/>
                  </a:lnTo>
                  <a:lnTo>
                    <a:pt x="195" y="703"/>
                  </a:lnTo>
                  <a:lnTo>
                    <a:pt x="195" y="703"/>
                  </a:lnTo>
                  <a:lnTo>
                    <a:pt x="201" y="701"/>
                  </a:lnTo>
                  <a:lnTo>
                    <a:pt x="207" y="699"/>
                  </a:lnTo>
                  <a:lnTo>
                    <a:pt x="215" y="698"/>
                  </a:lnTo>
                  <a:lnTo>
                    <a:pt x="221" y="698"/>
                  </a:lnTo>
                  <a:lnTo>
                    <a:pt x="230" y="698"/>
                  </a:lnTo>
                  <a:lnTo>
                    <a:pt x="237" y="699"/>
                  </a:lnTo>
                  <a:lnTo>
                    <a:pt x="245" y="699"/>
                  </a:lnTo>
                  <a:lnTo>
                    <a:pt x="252" y="701"/>
                  </a:lnTo>
                  <a:lnTo>
                    <a:pt x="342" y="717"/>
                  </a:lnTo>
                  <a:close/>
                  <a:moveTo>
                    <a:pt x="73" y="688"/>
                  </a:moveTo>
                  <a:lnTo>
                    <a:pt x="127" y="737"/>
                  </a:lnTo>
                  <a:lnTo>
                    <a:pt x="143" y="718"/>
                  </a:lnTo>
                  <a:lnTo>
                    <a:pt x="150" y="712"/>
                  </a:lnTo>
                  <a:lnTo>
                    <a:pt x="153" y="704"/>
                  </a:lnTo>
                  <a:lnTo>
                    <a:pt x="156" y="697"/>
                  </a:lnTo>
                  <a:lnTo>
                    <a:pt x="156" y="688"/>
                  </a:lnTo>
                  <a:lnTo>
                    <a:pt x="156" y="681"/>
                  </a:lnTo>
                  <a:lnTo>
                    <a:pt x="153" y="673"/>
                  </a:lnTo>
                  <a:lnTo>
                    <a:pt x="150" y="667"/>
                  </a:lnTo>
                  <a:lnTo>
                    <a:pt x="145" y="661"/>
                  </a:lnTo>
                  <a:lnTo>
                    <a:pt x="137" y="656"/>
                  </a:lnTo>
                  <a:lnTo>
                    <a:pt x="131" y="653"/>
                  </a:lnTo>
                  <a:lnTo>
                    <a:pt x="124" y="652"/>
                  </a:lnTo>
                  <a:lnTo>
                    <a:pt x="118" y="652"/>
                  </a:lnTo>
                  <a:lnTo>
                    <a:pt x="111" y="653"/>
                  </a:lnTo>
                  <a:lnTo>
                    <a:pt x="104" y="657"/>
                  </a:lnTo>
                  <a:lnTo>
                    <a:pt x="98" y="662"/>
                  </a:lnTo>
                  <a:lnTo>
                    <a:pt x="91" y="668"/>
                  </a:lnTo>
                  <a:lnTo>
                    <a:pt x="73" y="688"/>
                  </a:lnTo>
                  <a:close/>
                  <a:moveTo>
                    <a:pt x="423" y="543"/>
                  </a:moveTo>
                  <a:lnTo>
                    <a:pt x="334" y="627"/>
                  </a:lnTo>
                  <a:lnTo>
                    <a:pt x="341" y="632"/>
                  </a:lnTo>
                  <a:lnTo>
                    <a:pt x="349" y="637"/>
                  </a:lnTo>
                  <a:lnTo>
                    <a:pt x="357" y="638"/>
                  </a:lnTo>
                  <a:lnTo>
                    <a:pt x="365" y="638"/>
                  </a:lnTo>
                  <a:lnTo>
                    <a:pt x="374" y="637"/>
                  </a:lnTo>
                  <a:lnTo>
                    <a:pt x="382" y="633"/>
                  </a:lnTo>
                  <a:lnTo>
                    <a:pt x="390" y="628"/>
                  </a:lnTo>
                  <a:lnTo>
                    <a:pt x="399" y="621"/>
                  </a:lnTo>
                  <a:lnTo>
                    <a:pt x="410" y="609"/>
                  </a:lnTo>
                  <a:lnTo>
                    <a:pt x="418" y="598"/>
                  </a:lnTo>
                  <a:lnTo>
                    <a:pt x="424" y="585"/>
                  </a:lnTo>
                  <a:lnTo>
                    <a:pt x="429" y="573"/>
                  </a:lnTo>
                  <a:lnTo>
                    <a:pt x="458" y="603"/>
                  </a:lnTo>
                  <a:lnTo>
                    <a:pt x="451" y="617"/>
                  </a:lnTo>
                  <a:lnTo>
                    <a:pt x="443" y="631"/>
                  </a:lnTo>
                  <a:lnTo>
                    <a:pt x="431" y="646"/>
                  </a:lnTo>
                  <a:lnTo>
                    <a:pt x="418" y="659"/>
                  </a:lnTo>
                  <a:lnTo>
                    <a:pt x="410" y="667"/>
                  </a:lnTo>
                  <a:lnTo>
                    <a:pt x="401" y="673"/>
                  </a:lnTo>
                  <a:lnTo>
                    <a:pt x="392" y="678"/>
                  </a:lnTo>
                  <a:lnTo>
                    <a:pt x="384" y="683"/>
                  </a:lnTo>
                  <a:lnTo>
                    <a:pt x="375" y="686"/>
                  </a:lnTo>
                  <a:lnTo>
                    <a:pt x="367" y="688"/>
                  </a:lnTo>
                  <a:lnTo>
                    <a:pt x="359" y="689"/>
                  </a:lnTo>
                  <a:lnTo>
                    <a:pt x="349" y="689"/>
                  </a:lnTo>
                  <a:lnTo>
                    <a:pt x="340" y="689"/>
                  </a:lnTo>
                  <a:lnTo>
                    <a:pt x="332" y="687"/>
                  </a:lnTo>
                  <a:lnTo>
                    <a:pt x="324" y="684"/>
                  </a:lnTo>
                  <a:lnTo>
                    <a:pt x="315" y="681"/>
                  </a:lnTo>
                  <a:lnTo>
                    <a:pt x="306" y="676"/>
                  </a:lnTo>
                  <a:lnTo>
                    <a:pt x="299" y="671"/>
                  </a:lnTo>
                  <a:lnTo>
                    <a:pt x="291" y="663"/>
                  </a:lnTo>
                  <a:lnTo>
                    <a:pt x="282" y="656"/>
                  </a:lnTo>
                  <a:lnTo>
                    <a:pt x="275" y="647"/>
                  </a:lnTo>
                  <a:lnTo>
                    <a:pt x="268" y="638"/>
                  </a:lnTo>
                  <a:lnTo>
                    <a:pt x="263" y="629"/>
                  </a:lnTo>
                  <a:lnTo>
                    <a:pt x="258" y="621"/>
                  </a:lnTo>
                  <a:lnTo>
                    <a:pt x="256" y="612"/>
                  </a:lnTo>
                  <a:lnTo>
                    <a:pt x="253" y="602"/>
                  </a:lnTo>
                  <a:lnTo>
                    <a:pt x="252" y="593"/>
                  </a:lnTo>
                  <a:lnTo>
                    <a:pt x="252" y="583"/>
                  </a:lnTo>
                  <a:lnTo>
                    <a:pt x="252" y="574"/>
                  </a:lnTo>
                  <a:lnTo>
                    <a:pt x="253" y="565"/>
                  </a:lnTo>
                  <a:lnTo>
                    <a:pt x="256" y="557"/>
                  </a:lnTo>
                  <a:lnTo>
                    <a:pt x="260" y="548"/>
                  </a:lnTo>
                  <a:lnTo>
                    <a:pt x="263" y="539"/>
                  </a:lnTo>
                  <a:lnTo>
                    <a:pt x="268" y="532"/>
                  </a:lnTo>
                  <a:lnTo>
                    <a:pt x="275" y="525"/>
                  </a:lnTo>
                  <a:lnTo>
                    <a:pt x="281" y="518"/>
                  </a:lnTo>
                  <a:lnTo>
                    <a:pt x="289" y="512"/>
                  </a:lnTo>
                  <a:lnTo>
                    <a:pt x="296" y="505"/>
                  </a:lnTo>
                  <a:lnTo>
                    <a:pt x="305" y="502"/>
                  </a:lnTo>
                  <a:lnTo>
                    <a:pt x="312" y="498"/>
                  </a:lnTo>
                  <a:lnTo>
                    <a:pt x="320" y="494"/>
                  </a:lnTo>
                  <a:lnTo>
                    <a:pt x="329" y="493"/>
                  </a:lnTo>
                  <a:lnTo>
                    <a:pt x="336" y="492"/>
                  </a:lnTo>
                  <a:lnTo>
                    <a:pt x="345" y="492"/>
                  </a:lnTo>
                  <a:lnTo>
                    <a:pt x="352" y="493"/>
                  </a:lnTo>
                  <a:lnTo>
                    <a:pt x="360" y="495"/>
                  </a:lnTo>
                  <a:lnTo>
                    <a:pt x="369" y="498"/>
                  </a:lnTo>
                  <a:lnTo>
                    <a:pt x="376" y="502"/>
                  </a:lnTo>
                  <a:lnTo>
                    <a:pt x="384" y="505"/>
                  </a:lnTo>
                  <a:lnTo>
                    <a:pt x="391" y="512"/>
                  </a:lnTo>
                  <a:lnTo>
                    <a:pt x="399" y="518"/>
                  </a:lnTo>
                  <a:lnTo>
                    <a:pt x="406" y="524"/>
                  </a:lnTo>
                  <a:lnTo>
                    <a:pt x="423" y="543"/>
                  </a:lnTo>
                  <a:close/>
                  <a:moveTo>
                    <a:pt x="360" y="553"/>
                  </a:moveTo>
                  <a:lnTo>
                    <a:pt x="352" y="547"/>
                  </a:lnTo>
                  <a:lnTo>
                    <a:pt x="346" y="542"/>
                  </a:lnTo>
                  <a:lnTo>
                    <a:pt x="339" y="539"/>
                  </a:lnTo>
                  <a:lnTo>
                    <a:pt x="332" y="537"/>
                  </a:lnTo>
                  <a:lnTo>
                    <a:pt x="326" y="537"/>
                  </a:lnTo>
                  <a:lnTo>
                    <a:pt x="320" y="538"/>
                  </a:lnTo>
                  <a:lnTo>
                    <a:pt x="314" y="542"/>
                  </a:lnTo>
                  <a:lnTo>
                    <a:pt x="309" y="547"/>
                  </a:lnTo>
                  <a:lnTo>
                    <a:pt x="304" y="552"/>
                  </a:lnTo>
                  <a:lnTo>
                    <a:pt x="301" y="558"/>
                  </a:lnTo>
                  <a:lnTo>
                    <a:pt x="299" y="564"/>
                  </a:lnTo>
                  <a:lnTo>
                    <a:pt x="299" y="572"/>
                  </a:lnTo>
                  <a:lnTo>
                    <a:pt x="300" y="579"/>
                  </a:lnTo>
                  <a:lnTo>
                    <a:pt x="301" y="587"/>
                  </a:lnTo>
                  <a:lnTo>
                    <a:pt x="305" y="593"/>
                  </a:lnTo>
                  <a:lnTo>
                    <a:pt x="309" y="601"/>
                  </a:lnTo>
                  <a:lnTo>
                    <a:pt x="360" y="553"/>
                  </a:lnTo>
                  <a:close/>
                  <a:moveTo>
                    <a:pt x="550" y="543"/>
                  </a:moveTo>
                  <a:lnTo>
                    <a:pt x="504" y="579"/>
                  </a:lnTo>
                  <a:lnTo>
                    <a:pt x="334" y="360"/>
                  </a:lnTo>
                  <a:lnTo>
                    <a:pt x="379" y="325"/>
                  </a:lnTo>
                  <a:lnTo>
                    <a:pt x="550" y="543"/>
                  </a:lnTo>
                  <a:close/>
                  <a:moveTo>
                    <a:pt x="681" y="351"/>
                  </a:moveTo>
                  <a:lnTo>
                    <a:pt x="580" y="423"/>
                  </a:lnTo>
                  <a:lnTo>
                    <a:pt x="587" y="430"/>
                  </a:lnTo>
                  <a:lnTo>
                    <a:pt x="594" y="435"/>
                  </a:lnTo>
                  <a:lnTo>
                    <a:pt x="602" y="438"/>
                  </a:lnTo>
                  <a:lnTo>
                    <a:pt x="610" y="439"/>
                  </a:lnTo>
                  <a:lnTo>
                    <a:pt x="618" y="439"/>
                  </a:lnTo>
                  <a:lnTo>
                    <a:pt x="627" y="437"/>
                  </a:lnTo>
                  <a:lnTo>
                    <a:pt x="637" y="433"/>
                  </a:lnTo>
                  <a:lnTo>
                    <a:pt x="646" y="427"/>
                  </a:lnTo>
                  <a:lnTo>
                    <a:pt x="658" y="416"/>
                  </a:lnTo>
                  <a:lnTo>
                    <a:pt x="668" y="406"/>
                  </a:lnTo>
                  <a:lnTo>
                    <a:pt x="676" y="395"/>
                  </a:lnTo>
                  <a:lnTo>
                    <a:pt x="682" y="383"/>
                  </a:lnTo>
                  <a:lnTo>
                    <a:pt x="706" y="416"/>
                  </a:lnTo>
                  <a:lnTo>
                    <a:pt x="698" y="430"/>
                  </a:lnTo>
                  <a:lnTo>
                    <a:pt x="688" y="443"/>
                  </a:lnTo>
                  <a:lnTo>
                    <a:pt x="674" y="455"/>
                  </a:lnTo>
                  <a:lnTo>
                    <a:pt x="659" y="468"/>
                  </a:lnTo>
                  <a:lnTo>
                    <a:pt x="651" y="473"/>
                  </a:lnTo>
                  <a:lnTo>
                    <a:pt x="640" y="478"/>
                  </a:lnTo>
                  <a:lnTo>
                    <a:pt x="632" y="483"/>
                  </a:lnTo>
                  <a:lnTo>
                    <a:pt x="623" y="485"/>
                  </a:lnTo>
                  <a:lnTo>
                    <a:pt x="614" y="488"/>
                  </a:lnTo>
                  <a:lnTo>
                    <a:pt x="604" y="489"/>
                  </a:lnTo>
                  <a:lnTo>
                    <a:pt x="595" y="489"/>
                  </a:lnTo>
                  <a:lnTo>
                    <a:pt x="587" y="488"/>
                  </a:lnTo>
                  <a:lnTo>
                    <a:pt x="579" y="485"/>
                  </a:lnTo>
                  <a:lnTo>
                    <a:pt x="570" y="483"/>
                  </a:lnTo>
                  <a:lnTo>
                    <a:pt x="562" y="479"/>
                  </a:lnTo>
                  <a:lnTo>
                    <a:pt x="554" y="474"/>
                  </a:lnTo>
                  <a:lnTo>
                    <a:pt x="547" y="468"/>
                  </a:lnTo>
                  <a:lnTo>
                    <a:pt x="539" y="462"/>
                  </a:lnTo>
                  <a:lnTo>
                    <a:pt x="533" y="454"/>
                  </a:lnTo>
                  <a:lnTo>
                    <a:pt x="527" y="445"/>
                  </a:lnTo>
                  <a:lnTo>
                    <a:pt x="520" y="435"/>
                  </a:lnTo>
                  <a:lnTo>
                    <a:pt x="514" y="427"/>
                  </a:lnTo>
                  <a:lnTo>
                    <a:pt x="510" y="416"/>
                  </a:lnTo>
                  <a:lnTo>
                    <a:pt x="508" y="406"/>
                  </a:lnTo>
                  <a:lnTo>
                    <a:pt x="505" y="398"/>
                  </a:lnTo>
                  <a:lnTo>
                    <a:pt x="504" y="388"/>
                  </a:lnTo>
                  <a:lnTo>
                    <a:pt x="504" y="379"/>
                  </a:lnTo>
                  <a:lnTo>
                    <a:pt x="505" y="369"/>
                  </a:lnTo>
                  <a:lnTo>
                    <a:pt x="508" y="360"/>
                  </a:lnTo>
                  <a:lnTo>
                    <a:pt x="510" y="351"/>
                  </a:lnTo>
                  <a:lnTo>
                    <a:pt x="514" y="343"/>
                  </a:lnTo>
                  <a:lnTo>
                    <a:pt x="518" y="335"/>
                  </a:lnTo>
                  <a:lnTo>
                    <a:pt x="523" y="328"/>
                  </a:lnTo>
                  <a:lnTo>
                    <a:pt x="529" y="320"/>
                  </a:lnTo>
                  <a:lnTo>
                    <a:pt x="537" y="314"/>
                  </a:lnTo>
                  <a:lnTo>
                    <a:pt x="544" y="309"/>
                  </a:lnTo>
                  <a:lnTo>
                    <a:pt x="552" y="303"/>
                  </a:lnTo>
                  <a:lnTo>
                    <a:pt x="560" y="299"/>
                  </a:lnTo>
                  <a:lnTo>
                    <a:pt x="569" y="295"/>
                  </a:lnTo>
                  <a:lnTo>
                    <a:pt x="577" y="293"/>
                  </a:lnTo>
                  <a:lnTo>
                    <a:pt x="585" y="290"/>
                  </a:lnTo>
                  <a:lnTo>
                    <a:pt x="593" y="290"/>
                  </a:lnTo>
                  <a:lnTo>
                    <a:pt x="602" y="290"/>
                  </a:lnTo>
                  <a:lnTo>
                    <a:pt x="609" y="291"/>
                  </a:lnTo>
                  <a:lnTo>
                    <a:pt x="618" y="294"/>
                  </a:lnTo>
                  <a:lnTo>
                    <a:pt x="625" y="296"/>
                  </a:lnTo>
                  <a:lnTo>
                    <a:pt x="633" y="300"/>
                  </a:lnTo>
                  <a:lnTo>
                    <a:pt x="639" y="305"/>
                  </a:lnTo>
                  <a:lnTo>
                    <a:pt x="647" y="310"/>
                  </a:lnTo>
                  <a:lnTo>
                    <a:pt x="653" y="316"/>
                  </a:lnTo>
                  <a:lnTo>
                    <a:pt x="659" y="324"/>
                  </a:lnTo>
                  <a:lnTo>
                    <a:pt x="666" y="333"/>
                  </a:lnTo>
                  <a:lnTo>
                    <a:pt x="681" y="351"/>
                  </a:lnTo>
                  <a:close/>
                  <a:moveTo>
                    <a:pt x="615" y="354"/>
                  </a:moveTo>
                  <a:lnTo>
                    <a:pt x="610" y="346"/>
                  </a:lnTo>
                  <a:lnTo>
                    <a:pt x="604" y="341"/>
                  </a:lnTo>
                  <a:lnTo>
                    <a:pt x="598" y="336"/>
                  </a:lnTo>
                  <a:lnTo>
                    <a:pt x="592" y="334"/>
                  </a:lnTo>
                  <a:lnTo>
                    <a:pt x="585" y="334"/>
                  </a:lnTo>
                  <a:lnTo>
                    <a:pt x="579" y="334"/>
                  </a:lnTo>
                  <a:lnTo>
                    <a:pt x="573" y="336"/>
                  </a:lnTo>
                  <a:lnTo>
                    <a:pt x="565" y="340"/>
                  </a:lnTo>
                  <a:lnTo>
                    <a:pt x="560" y="345"/>
                  </a:lnTo>
                  <a:lnTo>
                    <a:pt x="557" y="350"/>
                  </a:lnTo>
                  <a:lnTo>
                    <a:pt x="554" y="356"/>
                  </a:lnTo>
                  <a:lnTo>
                    <a:pt x="553" y="364"/>
                  </a:lnTo>
                  <a:lnTo>
                    <a:pt x="553" y="371"/>
                  </a:lnTo>
                  <a:lnTo>
                    <a:pt x="554" y="379"/>
                  </a:lnTo>
                  <a:lnTo>
                    <a:pt x="557" y="386"/>
                  </a:lnTo>
                  <a:lnTo>
                    <a:pt x="559" y="394"/>
                  </a:lnTo>
                  <a:lnTo>
                    <a:pt x="615" y="354"/>
                  </a:lnTo>
                  <a:close/>
                  <a:moveTo>
                    <a:pt x="888" y="316"/>
                  </a:moveTo>
                  <a:lnTo>
                    <a:pt x="841" y="344"/>
                  </a:lnTo>
                  <a:lnTo>
                    <a:pt x="827" y="320"/>
                  </a:lnTo>
                  <a:lnTo>
                    <a:pt x="826" y="321"/>
                  </a:lnTo>
                  <a:lnTo>
                    <a:pt x="826" y="330"/>
                  </a:lnTo>
                  <a:lnTo>
                    <a:pt x="825" y="338"/>
                  </a:lnTo>
                  <a:lnTo>
                    <a:pt x="822" y="345"/>
                  </a:lnTo>
                  <a:lnTo>
                    <a:pt x="818" y="353"/>
                  </a:lnTo>
                  <a:lnTo>
                    <a:pt x="813" y="359"/>
                  </a:lnTo>
                  <a:lnTo>
                    <a:pt x="808" y="365"/>
                  </a:lnTo>
                  <a:lnTo>
                    <a:pt x="801" y="371"/>
                  </a:lnTo>
                  <a:lnTo>
                    <a:pt x="793" y="376"/>
                  </a:lnTo>
                  <a:lnTo>
                    <a:pt x="782" y="381"/>
                  </a:lnTo>
                  <a:lnTo>
                    <a:pt x="771" y="385"/>
                  </a:lnTo>
                  <a:lnTo>
                    <a:pt x="759" y="385"/>
                  </a:lnTo>
                  <a:lnTo>
                    <a:pt x="748" y="384"/>
                  </a:lnTo>
                  <a:lnTo>
                    <a:pt x="738" y="380"/>
                  </a:lnTo>
                  <a:lnTo>
                    <a:pt x="729" y="374"/>
                  </a:lnTo>
                  <a:lnTo>
                    <a:pt x="722" y="366"/>
                  </a:lnTo>
                  <a:lnTo>
                    <a:pt x="714" y="356"/>
                  </a:lnTo>
                  <a:lnTo>
                    <a:pt x="709" y="344"/>
                  </a:lnTo>
                  <a:lnTo>
                    <a:pt x="706" y="333"/>
                  </a:lnTo>
                  <a:lnTo>
                    <a:pt x="706" y="321"/>
                  </a:lnTo>
                  <a:lnTo>
                    <a:pt x="707" y="310"/>
                  </a:lnTo>
                  <a:lnTo>
                    <a:pt x="712" y="300"/>
                  </a:lnTo>
                  <a:lnTo>
                    <a:pt x="718" y="290"/>
                  </a:lnTo>
                  <a:lnTo>
                    <a:pt x="727" y="279"/>
                  </a:lnTo>
                  <a:lnTo>
                    <a:pt x="739" y="269"/>
                  </a:lnTo>
                  <a:lnTo>
                    <a:pt x="780" y="237"/>
                  </a:lnTo>
                  <a:lnTo>
                    <a:pt x="776" y="232"/>
                  </a:lnTo>
                  <a:lnTo>
                    <a:pt x="772" y="227"/>
                  </a:lnTo>
                  <a:lnTo>
                    <a:pt x="767" y="224"/>
                  </a:lnTo>
                  <a:lnTo>
                    <a:pt x="761" y="222"/>
                  </a:lnTo>
                  <a:lnTo>
                    <a:pt x="756" y="221"/>
                  </a:lnTo>
                  <a:lnTo>
                    <a:pt x="749" y="222"/>
                  </a:lnTo>
                  <a:lnTo>
                    <a:pt x="743" y="225"/>
                  </a:lnTo>
                  <a:lnTo>
                    <a:pt x="736" y="227"/>
                  </a:lnTo>
                  <a:lnTo>
                    <a:pt x="728" y="232"/>
                  </a:lnTo>
                  <a:lnTo>
                    <a:pt x="722" y="237"/>
                  </a:lnTo>
                  <a:lnTo>
                    <a:pt x="716" y="242"/>
                  </a:lnTo>
                  <a:lnTo>
                    <a:pt x="709" y="249"/>
                  </a:lnTo>
                  <a:lnTo>
                    <a:pt x="699" y="261"/>
                  </a:lnTo>
                  <a:lnTo>
                    <a:pt x="691" y="278"/>
                  </a:lnTo>
                  <a:lnTo>
                    <a:pt x="669" y="239"/>
                  </a:lnTo>
                  <a:lnTo>
                    <a:pt x="678" y="227"/>
                  </a:lnTo>
                  <a:lnTo>
                    <a:pt x="692" y="214"/>
                  </a:lnTo>
                  <a:lnTo>
                    <a:pt x="707" y="200"/>
                  </a:lnTo>
                  <a:lnTo>
                    <a:pt x="723" y="190"/>
                  </a:lnTo>
                  <a:lnTo>
                    <a:pt x="731" y="186"/>
                  </a:lnTo>
                  <a:lnTo>
                    <a:pt x="739" y="182"/>
                  </a:lnTo>
                  <a:lnTo>
                    <a:pt x="747" y="179"/>
                  </a:lnTo>
                  <a:lnTo>
                    <a:pt x="756" y="177"/>
                  </a:lnTo>
                  <a:lnTo>
                    <a:pt x="763" y="176"/>
                  </a:lnTo>
                  <a:lnTo>
                    <a:pt x="771" y="175"/>
                  </a:lnTo>
                  <a:lnTo>
                    <a:pt x="778" y="176"/>
                  </a:lnTo>
                  <a:lnTo>
                    <a:pt x="785" y="177"/>
                  </a:lnTo>
                  <a:lnTo>
                    <a:pt x="791" y="180"/>
                  </a:lnTo>
                  <a:lnTo>
                    <a:pt x="798" y="182"/>
                  </a:lnTo>
                  <a:lnTo>
                    <a:pt x="805" y="186"/>
                  </a:lnTo>
                  <a:lnTo>
                    <a:pt x="810" y="191"/>
                  </a:lnTo>
                  <a:lnTo>
                    <a:pt x="816" y="197"/>
                  </a:lnTo>
                  <a:lnTo>
                    <a:pt x="822" y="204"/>
                  </a:lnTo>
                  <a:lnTo>
                    <a:pt x="827" y="211"/>
                  </a:lnTo>
                  <a:lnTo>
                    <a:pt x="832" y="220"/>
                  </a:lnTo>
                  <a:lnTo>
                    <a:pt x="888" y="316"/>
                  </a:lnTo>
                  <a:close/>
                  <a:moveTo>
                    <a:pt x="803" y="278"/>
                  </a:moveTo>
                  <a:lnTo>
                    <a:pt x="797" y="266"/>
                  </a:lnTo>
                  <a:lnTo>
                    <a:pt x="769" y="288"/>
                  </a:lnTo>
                  <a:lnTo>
                    <a:pt x="764" y="291"/>
                  </a:lnTo>
                  <a:lnTo>
                    <a:pt x="759" y="296"/>
                  </a:lnTo>
                  <a:lnTo>
                    <a:pt x="757" y="300"/>
                  </a:lnTo>
                  <a:lnTo>
                    <a:pt x="754" y="305"/>
                  </a:lnTo>
                  <a:lnTo>
                    <a:pt x="754" y="310"/>
                  </a:lnTo>
                  <a:lnTo>
                    <a:pt x="754" y="314"/>
                  </a:lnTo>
                  <a:lnTo>
                    <a:pt x="756" y="319"/>
                  </a:lnTo>
                  <a:lnTo>
                    <a:pt x="757" y="324"/>
                  </a:lnTo>
                  <a:lnTo>
                    <a:pt x="761" y="328"/>
                  </a:lnTo>
                  <a:lnTo>
                    <a:pt x="763" y="330"/>
                  </a:lnTo>
                  <a:lnTo>
                    <a:pt x="767" y="333"/>
                  </a:lnTo>
                  <a:lnTo>
                    <a:pt x="772" y="334"/>
                  </a:lnTo>
                  <a:lnTo>
                    <a:pt x="776" y="335"/>
                  </a:lnTo>
                  <a:lnTo>
                    <a:pt x="781" y="334"/>
                  </a:lnTo>
                  <a:lnTo>
                    <a:pt x="786" y="333"/>
                  </a:lnTo>
                  <a:lnTo>
                    <a:pt x="791" y="330"/>
                  </a:lnTo>
                  <a:lnTo>
                    <a:pt x="797" y="326"/>
                  </a:lnTo>
                  <a:lnTo>
                    <a:pt x="802" y="320"/>
                  </a:lnTo>
                  <a:lnTo>
                    <a:pt x="806" y="314"/>
                  </a:lnTo>
                  <a:lnTo>
                    <a:pt x="808" y="308"/>
                  </a:lnTo>
                  <a:lnTo>
                    <a:pt x="810" y="300"/>
                  </a:lnTo>
                  <a:lnTo>
                    <a:pt x="808" y="293"/>
                  </a:lnTo>
                  <a:lnTo>
                    <a:pt x="806" y="285"/>
                  </a:lnTo>
                  <a:lnTo>
                    <a:pt x="803" y="278"/>
                  </a:lnTo>
                  <a:close/>
                  <a:moveTo>
                    <a:pt x="915" y="295"/>
                  </a:moveTo>
                  <a:lnTo>
                    <a:pt x="893" y="254"/>
                  </a:lnTo>
                  <a:lnTo>
                    <a:pt x="909" y="254"/>
                  </a:lnTo>
                  <a:lnTo>
                    <a:pt x="924" y="251"/>
                  </a:lnTo>
                  <a:lnTo>
                    <a:pt x="937" y="249"/>
                  </a:lnTo>
                  <a:lnTo>
                    <a:pt x="950" y="244"/>
                  </a:lnTo>
                  <a:lnTo>
                    <a:pt x="956" y="240"/>
                  </a:lnTo>
                  <a:lnTo>
                    <a:pt x="961" y="236"/>
                  </a:lnTo>
                  <a:lnTo>
                    <a:pt x="966" y="232"/>
                  </a:lnTo>
                  <a:lnTo>
                    <a:pt x="970" y="229"/>
                  </a:lnTo>
                  <a:lnTo>
                    <a:pt x="972" y="225"/>
                  </a:lnTo>
                  <a:lnTo>
                    <a:pt x="972" y="220"/>
                  </a:lnTo>
                  <a:lnTo>
                    <a:pt x="972" y="216"/>
                  </a:lnTo>
                  <a:lnTo>
                    <a:pt x="971" y="212"/>
                  </a:lnTo>
                  <a:lnTo>
                    <a:pt x="969" y="209"/>
                  </a:lnTo>
                  <a:lnTo>
                    <a:pt x="964" y="206"/>
                  </a:lnTo>
                  <a:lnTo>
                    <a:pt x="959" y="206"/>
                  </a:lnTo>
                  <a:lnTo>
                    <a:pt x="951" y="206"/>
                  </a:lnTo>
                  <a:lnTo>
                    <a:pt x="945" y="206"/>
                  </a:lnTo>
                  <a:lnTo>
                    <a:pt x="937" y="207"/>
                  </a:lnTo>
                  <a:lnTo>
                    <a:pt x="930" y="209"/>
                  </a:lnTo>
                  <a:lnTo>
                    <a:pt x="922" y="210"/>
                  </a:lnTo>
                  <a:lnTo>
                    <a:pt x="911" y="211"/>
                  </a:lnTo>
                  <a:lnTo>
                    <a:pt x="900" y="211"/>
                  </a:lnTo>
                  <a:lnTo>
                    <a:pt x="891" y="210"/>
                  </a:lnTo>
                  <a:lnTo>
                    <a:pt x="882" y="207"/>
                  </a:lnTo>
                  <a:lnTo>
                    <a:pt x="875" y="204"/>
                  </a:lnTo>
                  <a:lnTo>
                    <a:pt x="867" y="199"/>
                  </a:lnTo>
                  <a:lnTo>
                    <a:pt x="861" y="191"/>
                  </a:lnTo>
                  <a:lnTo>
                    <a:pt x="856" y="182"/>
                  </a:lnTo>
                  <a:lnTo>
                    <a:pt x="853" y="175"/>
                  </a:lnTo>
                  <a:lnTo>
                    <a:pt x="851" y="169"/>
                  </a:lnTo>
                  <a:lnTo>
                    <a:pt x="850" y="161"/>
                  </a:lnTo>
                  <a:lnTo>
                    <a:pt x="850" y="155"/>
                  </a:lnTo>
                  <a:lnTo>
                    <a:pt x="851" y="149"/>
                  </a:lnTo>
                  <a:lnTo>
                    <a:pt x="852" y="142"/>
                  </a:lnTo>
                  <a:lnTo>
                    <a:pt x="855" y="136"/>
                  </a:lnTo>
                  <a:lnTo>
                    <a:pt x="857" y="130"/>
                  </a:lnTo>
                  <a:lnTo>
                    <a:pt x="865" y="119"/>
                  </a:lnTo>
                  <a:lnTo>
                    <a:pt x="876" y="109"/>
                  </a:lnTo>
                  <a:lnTo>
                    <a:pt x="887" y="100"/>
                  </a:lnTo>
                  <a:lnTo>
                    <a:pt x="901" y="91"/>
                  </a:lnTo>
                  <a:lnTo>
                    <a:pt x="912" y="86"/>
                  </a:lnTo>
                  <a:lnTo>
                    <a:pt x="925" y="81"/>
                  </a:lnTo>
                  <a:lnTo>
                    <a:pt x="937" y="77"/>
                  </a:lnTo>
                  <a:lnTo>
                    <a:pt x="950" y="75"/>
                  </a:lnTo>
                  <a:lnTo>
                    <a:pt x="970" y="115"/>
                  </a:lnTo>
                  <a:lnTo>
                    <a:pt x="957" y="115"/>
                  </a:lnTo>
                  <a:lnTo>
                    <a:pt x="945" y="117"/>
                  </a:lnTo>
                  <a:lnTo>
                    <a:pt x="932" y="120"/>
                  </a:lnTo>
                  <a:lnTo>
                    <a:pt x="921" y="125"/>
                  </a:lnTo>
                  <a:lnTo>
                    <a:pt x="917" y="129"/>
                  </a:lnTo>
                  <a:lnTo>
                    <a:pt x="912" y="131"/>
                  </a:lnTo>
                  <a:lnTo>
                    <a:pt x="909" y="135"/>
                  </a:lnTo>
                  <a:lnTo>
                    <a:pt x="906" y="137"/>
                  </a:lnTo>
                  <a:lnTo>
                    <a:pt x="904" y="141"/>
                  </a:lnTo>
                  <a:lnTo>
                    <a:pt x="902" y="145"/>
                  </a:lnTo>
                  <a:lnTo>
                    <a:pt x="902" y="149"/>
                  </a:lnTo>
                  <a:lnTo>
                    <a:pt x="904" y="152"/>
                  </a:lnTo>
                  <a:lnTo>
                    <a:pt x="907" y="156"/>
                  </a:lnTo>
                  <a:lnTo>
                    <a:pt x="911" y="159"/>
                  </a:lnTo>
                  <a:lnTo>
                    <a:pt x="916" y="160"/>
                  </a:lnTo>
                  <a:lnTo>
                    <a:pt x="921" y="160"/>
                  </a:lnTo>
                  <a:lnTo>
                    <a:pt x="927" y="160"/>
                  </a:lnTo>
                  <a:lnTo>
                    <a:pt x="935" y="159"/>
                  </a:lnTo>
                  <a:lnTo>
                    <a:pt x="941" y="157"/>
                  </a:lnTo>
                  <a:lnTo>
                    <a:pt x="947" y="156"/>
                  </a:lnTo>
                  <a:lnTo>
                    <a:pt x="960" y="155"/>
                  </a:lnTo>
                  <a:lnTo>
                    <a:pt x="970" y="155"/>
                  </a:lnTo>
                  <a:lnTo>
                    <a:pt x="980" y="155"/>
                  </a:lnTo>
                  <a:lnTo>
                    <a:pt x="990" y="157"/>
                  </a:lnTo>
                  <a:lnTo>
                    <a:pt x="997" y="161"/>
                  </a:lnTo>
                  <a:lnTo>
                    <a:pt x="1006" y="166"/>
                  </a:lnTo>
                  <a:lnTo>
                    <a:pt x="1012" y="174"/>
                  </a:lnTo>
                  <a:lnTo>
                    <a:pt x="1019" y="182"/>
                  </a:lnTo>
                  <a:lnTo>
                    <a:pt x="1021" y="190"/>
                  </a:lnTo>
                  <a:lnTo>
                    <a:pt x="1024" y="197"/>
                  </a:lnTo>
                  <a:lnTo>
                    <a:pt x="1025" y="204"/>
                  </a:lnTo>
                  <a:lnTo>
                    <a:pt x="1025" y="211"/>
                  </a:lnTo>
                  <a:lnTo>
                    <a:pt x="1024" y="217"/>
                  </a:lnTo>
                  <a:lnTo>
                    <a:pt x="1023" y="225"/>
                  </a:lnTo>
                  <a:lnTo>
                    <a:pt x="1020" y="231"/>
                  </a:lnTo>
                  <a:lnTo>
                    <a:pt x="1016" y="237"/>
                  </a:lnTo>
                  <a:lnTo>
                    <a:pt x="1012" y="242"/>
                  </a:lnTo>
                  <a:lnTo>
                    <a:pt x="1009" y="249"/>
                  </a:lnTo>
                  <a:lnTo>
                    <a:pt x="1002" y="254"/>
                  </a:lnTo>
                  <a:lnTo>
                    <a:pt x="997" y="259"/>
                  </a:lnTo>
                  <a:lnTo>
                    <a:pt x="984" y="269"/>
                  </a:lnTo>
                  <a:lnTo>
                    <a:pt x="970" y="278"/>
                  </a:lnTo>
                  <a:lnTo>
                    <a:pt x="956" y="284"/>
                  </a:lnTo>
                  <a:lnTo>
                    <a:pt x="942" y="289"/>
                  </a:lnTo>
                  <a:lnTo>
                    <a:pt x="929" y="293"/>
                  </a:lnTo>
                  <a:lnTo>
                    <a:pt x="915" y="295"/>
                  </a:lnTo>
                  <a:close/>
                  <a:moveTo>
                    <a:pt x="1200" y="81"/>
                  </a:moveTo>
                  <a:lnTo>
                    <a:pt x="1088" y="129"/>
                  </a:lnTo>
                  <a:lnTo>
                    <a:pt x="1093" y="136"/>
                  </a:lnTo>
                  <a:lnTo>
                    <a:pt x="1098" y="144"/>
                  </a:lnTo>
                  <a:lnTo>
                    <a:pt x="1104" y="147"/>
                  </a:lnTo>
                  <a:lnTo>
                    <a:pt x="1111" y="151"/>
                  </a:lnTo>
                  <a:lnTo>
                    <a:pt x="1120" y="152"/>
                  </a:lnTo>
                  <a:lnTo>
                    <a:pt x="1129" y="152"/>
                  </a:lnTo>
                  <a:lnTo>
                    <a:pt x="1139" y="150"/>
                  </a:lnTo>
                  <a:lnTo>
                    <a:pt x="1150" y="146"/>
                  </a:lnTo>
                  <a:lnTo>
                    <a:pt x="1164" y="140"/>
                  </a:lnTo>
                  <a:lnTo>
                    <a:pt x="1175" y="132"/>
                  </a:lnTo>
                  <a:lnTo>
                    <a:pt x="1187" y="122"/>
                  </a:lnTo>
                  <a:lnTo>
                    <a:pt x="1195" y="112"/>
                  </a:lnTo>
                  <a:lnTo>
                    <a:pt x="1210" y="151"/>
                  </a:lnTo>
                  <a:lnTo>
                    <a:pt x="1200" y="161"/>
                  </a:lnTo>
                  <a:lnTo>
                    <a:pt x="1187" y="171"/>
                  </a:lnTo>
                  <a:lnTo>
                    <a:pt x="1172" y="181"/>
                  </a:lnTo>
                  <a:lnTo>
                    <a:pt x="1154" y="189"/>
                  </a:lnTo>
                  <a:lnTo>
                    <a:pt x="1143" y="192"/>
                  </a:lnTo>
                  <a:lnTo>
                    <a:pt x="1133" y="196"/>
                  </a:lnTo>
                  <a:lnTo>
                    <a:pt x="1124" y="197"/>
                  </a:lnTo>
                  <a:lnTo>
                    <a:pt x="1114" y="199"/>
                  </a:lnTo>
                  <a:lnTo>
                    <a:pt x="1105" y="199"/>
                  </a:lnTo>
                  <a:lnTo>
                    <a:pt x="1096" y="197"/>
                  </a:lnTo>
                  <a:lnTo>
                    <a:pt x="1088" y="196"/>
                  </a:lnTo>
                  <a:lnTo>
                    <a:pt x="1079" y="192"/>
                  </a:lnTo>
                  <a:lnTo>
                    <a:pt x="1071" y="189"/>
                  </a:lnTo>
                  <a:lnTo>
                    <a:pt x="1064" y="184"/>
                  </a:lnTo>
                  <a:lnTo>
                    <a:pt x="1056" y="179"/>
                  </a:lnTo>
                  <a:lnTo>
                    <a:pt x="1050" y="172"/>
                  </a:lnTo>
                  <a:lnTo>
                    <a:pt x="1044" y="165"/>
                  </a:lnTo>
                  <a:lnTo>
                    <a:pt x="1039" y="156"/>
                  </a:lnTo>
                  <a:lnTo>
                    <a:pt x="1034" y="147"/>
                  </a:lnTo>
                  <a:lnTo>
                    <a:pt x="1029" y="137"/>
                  </a:lnTo>
                  <a:lnTo>
                    <a:pt x="1025" y="127"/>
                  </a:lnTo>
                  <a:lnTo>
                    <a:pt x="1023" y="116"/>
                  </a:lnTo>
                  <a:lnTo>
                    <a:pt x="1020" y="106"/>
                  </a:lnTo>
                  <a:lnTo>
                    <a:pt x="1019" y="96"/>
                  </a:lnTo>
                  <a:lnTo>
                    <a:pt x="1019" y="86"/>
                  </a:lnTo>
                  <a:lnTo>
                    <a:pt x="1020" y="77"/>
                  </a:lnTo>
                  <a:lnTo>
                    <a:pt x="1023" y="67"/>
                  </a:lnTo>
                  <a:lnTo>
                    <a:pt x="1026" y="58"/>
                  </a:lnTo>
                  <a:lnTo>
                    <a:pt x="1030" y="50"/>
                  </a:lnTo>
                  <a:lnTo>
                    <a:pt x="1035" y="42"/>
                  </a:lnTo>
                  <a:lnTo>
                    <a:pt x="1040" y="35"/>
                  </a:lnTo>
                  <a:lnTo>
                    <a:pt x="1046" y="28"/>
                  </a:lnTo>
                  <a:lnTo>
                    <a:pt x="1053" y="22"/>
                  </a:lnTo>
                  <a:lnTo>
                    <a:pt x="1060" y="17"/>
                  </a:lnTo>
                  <a:lnTo>
                    <a:pt x="1068" y="12"/>
                  </a:lnTo>
                  <a:lnTo>
                    <a:pt x="1076" y="8"/>
                  </a:lnTo>
                  <a:lnTo>
                    <a:pt x="1086" y="5"/>
                  </a:lnTo>
                  <a:lnTo>
                    <a:pt x="1095" y="2"/>
                  </a:lnTo>
                  <a:lnTo>
                    <a:pt x="1104" y="1"/>
                  </a:lnTo>
                  <a:lnTo>
                    <a:pt x="1113" y="0"/>
                  </a:lnTo>
                  <a:lnTo>
                    <a:pt x="1121" y="0"/>
                  </a:lnTo>
                  <a:lnTo>
                    <a:pt x="1129" y="1"/>
                  </a:lnTo>
                  <a:lnTo>
                    <a:pt x="1138" y="3"/>
                  </a:lnTo>
                  <a:lnTo>
                    <a:pt x="1145" y="6"/>
                  </a:lnTo>
                  <a:lnTo>
                    <a:pt x="1153" y="11"/>
                  </a:lnTo>
                  <a:lnTo>
                    <a:pt x="1159" y="15"/>
                  </a:lnTo>
                  <a:lnTo>
                    <a:pt x="1165" y="21"/>
                  </a:lnTo>
                  <a:lnTo>
                    <a:pt x="1172" y="27"/>
                  </a:lnTo>
                  <a:lnTo>
                    <a:pt x="1177" y="33"/>
                  </a:lnTo>
                  <a:lnTo>
                    <a:pt x="1182" y="41"/>
                  </a:lnTo>
                  <a:lnTo>
                    <a:pt x="1187" y="50"/>
                  </a:lnTo>
                  <a:lnTo>
                    <a:pt x="1190" y="58"/>
                  </a:lnTo>
                  <a:lnTo>
                    <a:pt x="1200" y="81"/>
                  </a:lnTo>
                  <a:close/>
                  <a:moveTo>
                    <a:pt x="1136" y="68"/>
                  </a:moveTo>
                  <a:lnTo>
                    <a:pt x="1133" y="61"/>
                  </a:lnTo>
                  <a:lnTo>
                    <a:pt x="1129" y="53"/>
                  </a:lnTo>
                  <a:lnTo>
                    <a:pt x="1124" y="48"/>
                  </a:lnTo>
                  <a:lnTo>
                    <a:pt x="1118" y="45"/>
                  </a:lnTo>
                  <a:lnTo>
                    <a:pt x="1111" y="42"/>
                  </a:lnTo>
                  <a:lnTo>
                    <a:pt x="1105" y="41"/>
                  </a:lnTo>
                  <a:lnTo>
                    <a:pt x="1099" y="42"/>
                  </a:lnTo>
                  <a:lnTo>
                    <a:pt x="1091" y="45"/>
                  </a:lnTo>
                  <a:lnTo>
                    <a:pt x="1085" y="47"/>
                  </a:lnTo>
                  <a:lnTo>
                    <a:pt x="1080" y="52"/>
                  </a:lnTo>
                  <a:lnTo>
                    <a:pt x="1076" y="57"/>
                  </a:lnTo>
                  <a:lnTo>
                    <a:pt x="1074" y="65"/>
                  </a:lnTo>
                  <a:lnTo>
                    <a:pt x="1071" y="71"/>
                  </a:lnTo>
                  <a:lnTo>
                    <a:pt x="1071" y="80"/>
                  </a:lnTo>
                  <a:lnTo>
                    <a:pt x="1071" y="87"/>
                  </a:lnTo>
                  <a:lnTo>
                    <a:pt x="1073" y="96"/>
                  </a:lnTo>
                  <a:lnTo>
                    <a:pt x="1136" y="6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"/>
              </a:endParaRPr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auto">
            <a:xfrm>
              <a:off x="5975638" y="2992722"/>
              <a:ext cx="1528691" cy="1112162"/>
            </a:xfrm>
            <a:custGeom>
              <a:avLst/>
              <a:gdLst>
                <a:gd name="T0" fmla="*/ 2944 w 4316"/>
                <a:gd name="T1" fmla="*/ 1983 h 3141"/>
                <a:gd name="T2" fmla="*/ 2766 w 4316"/>
                <a:gd name="T3" fmla="*/ 2113 h 3141"/>
                <a:gd name="T4" fmla="*/ 2575 w 4316"/>
                <a:gd name="T5" fmla="*/ 2219 h 3141"/>
                <a:gd name="T6" fmla="*/ 2378 w 4316"/>
                <a:gd name="T7" fmla="*/ 2302 h 3141"/>
                <a:gd name="T8" fmla="*/ 2172 w 4316"/>
                <a:gd name="T9" fmla="*/ 2359 h 3141"/>
                <a:gd name="T10" fmla="*/ 1964 w 4316"/>
                <a:gd name="T11" fmla="*/ 2392 h 3141"/>
                <a:gd name="T12" fmla="*/ 1753 w 4316"/>
                <a:gd name="T13" fmla="*/ 2401 h 3141"/>
                <a:gd name="T14" fmla="*/ 1542 w 4316"/>
                <a:gd name="T15" fmla="*/ 2385 h 3141"/>
                <a:gd name="T16" fmla="*/ 1334 w 4316"/>
                <a:gd name="T17" fmla="*/ 2344 h 3141"/>
                <a:gd name="T18" fmla="*/ 1131 w 4316"/>
                <a:gd name="T19" fmla="*/ 2279 h 3141"/>
                <a:gd name="T20" fmla="*/ 936 w 4316"/>
                <a:gd name="T21" fmla="*/ 2189 h 3141"/>
                <a:gd name="T22" fmla="*/ 1216 w 4316"/>
                <a:gd name="T23" fmla="*/ 1883 h 3141"/>
                <a:gd name="T24" fmla="*/ 1209 w 4316"/>
                <a:gd name="T25" fmla="*/ 1842 h 3141"/>
                <a:gd name="T26" fmla="*/ 1194 w 4316"/>
                <a:gd name="T27" fmla="*/ 1807 h 3141"/>
                <a:gd name="T28" fmla="*/ 1170 w 4316"/>
                <a:gd name="T29" fmla="*/ 1780 h 3141"/>
                <a:gd name="T30" fmla="*/ 1138 w 4316"/>
                <a:gd name="T31" fmla="*/ 1765 h 3141"/>
                <a:gd name="T32" fmla="*/ 144 w 4316"/>
                <a:gd name="T33" fmla="*/ 1749 h 3141"/>
                <a:gd name="T34" fmla="*/ 103 w 4316"/>
                <a:gd name="T35" fmla="*/ 1756 h 3141"/>
                <a:gd name="T36" fmla="*/ 65 w 4316"/>
                <a:gd name="T37" fmla="*/ 1774 h 3141"/>
                <a:gd name="T38" fmla="*/ 35 w 4316"/>
                <a:gd name="T39" fmla="*/ 1801 h 3141"/>
                <a:gd name="T40" fmla="*/ 13 w 4316"/>
                <a:gd name="T41" fmla="*/ 1836 h 3141"/>
                <a:gd name="T42" fmla="*/ 2 w 4316"/>
                <a:gd name="T43" fmla="*/ 1876 h 3141"/>
                <a:gd name="T44" fmla="*/ 3 w 4316"/>
                <a:gd name="T45" fmla="*/ 2875 h 3141"/>
                <a:gd name="T46" fmla="*/ 17 w 4316"/>
                <a:gd name="T47" fmla="*/ 2923 h 3141"/>
                <a:gd name="T48" fmla="*/ 40 w 4316"/>
                <a:gd name="T49" fmla="*/ 2949 h 3141"/>
                <a:gd name="T50" fmla="*/ 70 w 4316"/>
                <a:gd name="T51" fmla="*/ 2960 h 3141"/>
                <a:gd name="T52" fmla="*/ 122 w 4316"/>
                <a:gd name="T53" fmla="*/ 2963 h 3141"/>
                <a:gd name="T54" fmla="*/ 471 w 4316"/>
                <a:gd name="T55" fmla="*/ 2786 h 3141"/>
                <a:gd name="T56" fmla="*/ 742 w 4316"/>
                <a:gd name="T57" fmla="*/ 2932 h 3141"/>
                <a:gd name="T58" fmla="*/ 1032 w 4316"/>
                <a:gd name="T59" fmla="*/ 3039 h 3141"/>
                <a:gd name="T60" fmla="*/ 1338 w 4316"/>
                <a:gd name="T61" fmla="*/ 3108 h 3141"/>
                <a:gd name="T62" fmla="*/ 1652 w 4316"/>
                <a:gd name="T63" fmla="*/ 3139 h 3141"/>
                <a:gd name="T64" fmla="*/ 1973 w 4316"/>
                <a:gd name="T65" fmla="*/ 3129 h 3141"/>
                <a:gd name="T66" fmla="*/ 2292 w 4316"/>
                <a:gd name="T67" fmla="*/ 3080 h 3141"/>
                <a:gd name="T68" fmla="*/ 2608 w 4316"/>
                <a:gd name="T69" fmla="*/ 2992 h 3141"/>
                <a:gd name="T70" fmla="*/ 2914 w 4316"/>
                <a:gd name="T71" fmla="*/ 2861 h 3141"/>
                <a:gd name="T72" fmla="*/ 3205 w 4316"/>
                <a:gd name="T73" fmla="*/ 2690 h 3141"/>
                <a:gd name="T74" fmla="*/ 3477 w 4316"/>
                <a:gd name="T75" fmla="*/ 2477 h 3141"/>
                <a:gd name="T76" fmla="*/ 3681 w 4316"/>
                <a:gd name="T77" fmla="*/ 2272 h 3141"/>
                <a:gd name="T78" fmla="*/ 3839 w 4316"/>
                <a:gd name="T79" fmla="*/ 2075 h 3141"/>
                <a:gd name="T80" fmla="*/ 3976 w 4316"/>
                <a:gd name="T81" fmla="*/ 1866 h 3141"/>
                <a:gd name="T82" fmla="*/ 4088 w 4316"/>
                <a:gd name="T83" fmla="*/ 1648 h 3141"/>
                <a:gd name="T84" fmla="*/ 4179 w 4316"/>
                <a:gd name="T85" fmla="*/ 1423 h 3141"/>
                <a:gd name="T86" fmla="*/ 4246 w 4316"/>
                <a:gd name="T87" fmla="*/ 1192 h 3141"/>
                <a:gd name="T88" fmla="*/ 4291 w 4316"/>
                <a:gd name="T89" fmla="*/ 955 h 3141"/>
                <a:gd name="T90" fmla="*/ 4314 w 4316"/>
                <a:gd name="T91" fmla="*/ 716 h 3141"/>
                <a:gd name="T92" fmla="*/ 4314 w 4316"/>
                <a:gd name="T93" fmla="*/ 476 h 3141"/>
                <a:gd name="T94" fmla="*/ 4291 w 4316"/>
                <a:gd name="T95" fmla="*/ 236 h 3141"/>
                <a:gd name="T96" fmla="*/ 4246 w 4316"/>
                <a:gd name="T97" fmla="*/ 0 h 3141"/>
                <a:gd name="T98" fmla="*/ 3584 w 4316"/>
                <a:gd name="T99" fmla="*/ 393 h 3141"/>
                <a:gd name="T100" fmla="*/ 3594 w 4316"/>
                <a:gd name="T101" fmla="*/ 553 h 3141"/>
                <a:gd name="T102" fmla="*/ 3590 w 4316"/>
                <a:gd name="T103" fmla="*/ 713 h 3141"/>
                <a:gd name="T104" fmla="*/ 3572 w 4316"/>
                <a:gd name="T105" fmla="*/ 872 h 3141"/>
                <a:gd name="T106" fmla="*/ 3541 w 4316"/>
                <a:gd name="T107" fmla="*/ 1030 h 3141"/>
                <a:gd name="T108" fmla="*/ 3495 w 4316"/>
                <a:gd name="T109" fmla="*/ 1185 h 3141"/>
                <a:gd name="T110" fmla="*/ 3436 w 4316"/>
                <a:gd name="T111" fmla="*/ 1335 h 3141"/>
                <a:gd name="T112" fmla="*/ 3362 w 4316"/>
                <a:gd name="T113" fmla="*/ 1482 h 3141"/>
                <a:gd name="T114" fmla="*/ 3273 w 4316"/>
                <a:gd name="T115" fmla="*/ 1622 h 3141"/>
                <a:gd name="T116" fmla="*/ 3172 w 4316"/>
                <a:gd name="T117" fmla="*/ 1756 h 3141"/>
                <a:gd name="T118" fmla="*/ 3055 w 4316"/>
                <a:gd name="T119" fmla="*/ 1881 h 3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16" h="3141">
                  <a:moveTo>
                    <a:pt x="3055" y="1881"/>
                  </a:moveTo>
                  <a:lnTo>
                    <a:pt x="3000" y="1933"/>
                  </a:lnTo>
                  <a:lnTo>
                    <a:pt x="2944" y="1983"/>
                  </a:lnTo>
                  <a:lnTo>
                    <a:pt x="2886" y="2029"/>
                  </a:lnTo>
                  <a:lnTo>
                    <a:pt x="2826" y="2073"/>
                  </a:lnTo>
                  <a:lnTo>
                    <a:pt x="2766" y="2113"/>
                  </a:lnTo>
                  <a:lnTo>
                    <a:pt x="2703" y="2152"/>
                  </a:lnTo>
                  <a:lnTo>
                    <a:pt x="2641" y="2187"/>
                  </a:lnTo>
                  <a:lnTo>
                    <a:pt x="2575" y="2219"/>
                  </a:lnTo>
                  <a:lnTo>
                    <a:pt x="2510" y="2249"/>
                  </a:lnTo>
                  <a:lnTo>
                    <a:pt x="2444" y="2277"/>
                  </a:lnTo>
                  <a:lnTo>
                    <a:pt x="2378" y="2302"/>
                  </a:lnTo>
                  <a:lnTo>
                    <a:pt x="2310" y="2323"/>
                  </a:lnTo>
                  <a:lnTo>
                    <a:pt x="2241" y="2343"/>
                  </a:lnTo>
                  <a:lnTo>
                    <a:pt x="2172" y="2359"/>
                  </a:lnTo>
                  <a:lnTo>
                    <a:pt x="2103" y="2373"/>
                  </a:lnTo>
                  <a:lnTo>
                    <a:pt x="2033" y="2383"/>
                  </a:lnTo>
                  <a:lnTo>
                    <a:pt x="1964" y="2392"/>
                  </a:lnTo>
                  <a:lnTo>
                    <a:pt x="1893" y="2397"/>
                  </a:lnTo>
                  <a:lnTo>
                    <a:pt x="1823" y="2401"/>
                  </a:lnTo>
                  <a:lnTo>
                    <a:pt x="1753" y="2401"/>
                  </a:lnTo>
                  <a:lnTo>
                    <a:pt x="1682" y="2398"/>
                  </a:lnTo>
                  <a:lnTo>
                    <a:pt x="1612" y="2392"/>
                  </a:lnTo>
                  <a:lnTo>
                    <a:pt x="1542" y="2385"/>
                  </a:lnTo>
                  <a:lnTo>
                    <a:pt x="1472" y="2373"/>
                  </a:lnTo>
                  <a:lnTo>
                    <a:pt x="1403" y="2359"/>
                  </a:lnTo>
                  <a:lnTo>
                    <a:pt x="1334" y="2344"/>
                  </a:lnTo>
                  <a:lnTo>
                    <a:pt x="1265" y="2324"/>
                  </a:lnTo>
                  <a:lnTo>
                    <a:pt x="1198" y="2303"/>
                  </a:lnTo>
                  <a:lnTo>
                    <a:pt x="1131" y="2279"/>
                  </a:lnTo>
                  <a:lnTo>
                    <a:pt x="1065" y="2252"/>
                  </a:lnTo>
                  <a:lnTo>
                    <a:pt x="1000" y="2222"/>
                  </a:lnTo>
                  <a:lnTo>
                    <a:pt x="936" y="2189"/>
                  </a:lnTo>
                  <a:lnTo>
                    <a:pt x="1218" y="1911"/>
                  </a:lnTo>
                  <a:lnTo>
                    <a:pt x="1218" y="1898"/>
                  </a:lnTo>
                  <a:lnTo>
                    <a:pt x="1216" y="1883"/>
                  </a:lnTo>
                  <a:lnTo>
                    <a:pt x="1215" y="1869"/>
                  </a:lnTo>
                  <a:lnTo>
                    <a:pt x="1213" y="1855"/>
                  </a:lnTo>
                  <a:lnTo>
                    <a:pt x="1209" y="1842"/>
                  </a:lnTo>
                  <a:lnTo>
                    <a:pt x="1205" y="1830"/>
                  </a:lnTo>
                  <a:lnTo>
                    <a:pt x="1200" y="1819"/>
                  </a:lnTo>
                  <a:lnTo>
                    <a:pt x="1194" y="1807"/>
                  </a:lnTo>
                  <a:lnTo>
                    <a:pt x="1188" y="1797"/>
                  </a:lnTo>
                  <a:lnTo>
                    <a:pt x="1179" y="1789"/>
                  </a:lnTo>
                  <a:lnTo>
                    <a:pt x="1170" y="1780"/>
                  </a:lnTo>
                  <a:lnTo>
                    <a:pt x="1161" y="1774"/>
                  </a:lnTo>
                  <a:lnTo>
                    <a:pt x="1150" y="1769"/>
                  </a:lnTo>
                  <a:lnTo>
                    <a:pt x="1138" y="1765"/>
                  </a:lnTo>
                  <a:lnTo>
                    <a:pt x="1125" y="1762"/>
                  </a:lnTo>
                  <a:lnTo>
                    <a:pt x="1111" y="1761"/>
                  </a:lnTo>
                  <a:lnTo>
                    <a:pt x="144" y="1749"/>
                  </a:lnTo>
                  <a:lnTo>
                    <a:pt x="131" y="1750"/>
                  </a:lnTo>
                  <a:lnTo>
                    <a:pt x="117" y="1752"/>
                  </a:lnTo>
                  <a:lnTo>
                    <a:pt x="103" y="1756"/>
                  </a:lnTo>
                  <a:lnTo>
                    <a:pt x="89" y="1760"/>
                  </a:lnTo>
                  <a:lnTo>
                    <a:pt x="77" y="1766"/>
                  </a:lnTo>
                  <a:lnTo>
                    <a:pt x="65" y="1774"/>
                  </a:lnTo>
                  <a:lnTo>
                    <a:pt x="54" y="1781"/>
                  </a:lnTo>
                  <a:lnTo>
                    <a:pt x="44" y="1791"/>
                  </a:lnTo>
                  <a:lnTo>
                    <a:pt x="35" y="1801"/>
                  </a:lnTo>
                  <a:lnTo>
                    <a:pt x="27" y="1812"/>
                  </a:lnTo>
                  <a:lnTo>
                    <a:pt x="19" y="1824"/>
                  </a:lnTo>
                  <a:lnTo>
                    <a:pt x="13" y="1836"/>
                  </a:lnTo>
                  <a:lnTo>
                    <a:pt x="8" y="1849"/>
                  </a:lnTo>
                  <a:lnTo>
                    <a:pt x="4" y="1863"/>
                  </a:lnTo>
                  <a:lnTo>
                    <a:pt x="2" y="1876"/>
                  </a:lnTo>
                  <a:lnTo>
                    <a:pt x="0" y="1891"/>
                  </a:lnTo>
                  <a:lnTo>
                    <a:pt x="2" y="2854"/>
                  </a:lnTo>
                  <a:lnTo>
                    <a:pt x="3" y="2875"/>
                  </a:lnTo>
                  <a:lnTo>
                    <a:pt x="7" y="2894"/>
                  </a:lnTo>
                  <a:lnTo>
                    <a:pt x="12" y="2909"/>
                  </a:lnTo>
                  <a:lnTo>
                    <a:pt x="17" y="2923"/>
                  </a:lnTo>
                  <a:lnTo>
                    <a:pt x="24" y="2934"/>
                  </a:lnTo>
                  <a:lnTo>
                    <a:pt x="32" y="2943"/>
                  </a:lnTo>
                  <a:lnTo>
                    <a:pt x="40" y="2949"/>
                  </a:lnTo>
                  <a:lnTo>
                    <a:pt x="49" y="2954"/>
                  </a:lnTo>
                  <a:lnTo>
                    <a:pt x="59" y="2958"/>
                  </a:lnTo>
                  <a:lnTo>
                    <a:pt x="70" y="2960"/>
                  </a:lnTo>
                  <a:lnTo>
                    <a:pt x="83" y="2963"/>
                  </a:lnTo>
                  <a:lnTo>
                    <a:pt x="94" y="2963"/>
                  </a:lnTo>
                  <a:lnTo>
                    <a:pt x="122" y="2963"/>
                  </a:lnTo>
                  <a:lnTo>
                    <a:pt x="149" y="2963"/>
                  </a:lnTo>
                  <a:lnTo>
                    <a:pt x="386" y="2730"/>
                  </a:lnTo>
                  <a:lnTo>
                    <a:pt x="471" y="2786"/>
                  </a:lnTo>
                  <a:lnTo>
                    <a:pt x="559" y="2839"/>
                  </a:lnTo>
                  <a:lnTo>
                    <a:pt x="649" y="2888"/>
                  </a:lnTo>
                  <a:lnTo>
                    <a:pt x="742" y="2932"/>
                  </a:lnTo>
                  <a:lnTo>
                    <a:pt x="837" y="2972"/>
                  </a:lnTo>
                  <a:lnTo>
                    <a:pt x="935" y="3008"/>
                  </a:lnTo>
                  <a:lnTo>
                    <a:pt x="1032" y="3039"/>
                  </a:lnTo>
                  <a:lnTo>
                    <a:pt x="1133" y="3067"/>
                  </a:lnTo>
                  <a:lnTo>
                    <a:pt x="1235" y="3089"/>
                  </a:lnTo>
                  <a:lnTo>
                    <a:pt x="1338" y="3108"/>
                  </a:lnTo>
                  <a:lnTo>
                    <a:pt x="1442" y="3123"/>
                  </a:lnTo>
                  <a:lnTo>
                    <a:pt x="1547" y="3133"/>
                  </a:lnTo>
                  <a:lnTo>
                    <a:pt x="1652" y="3139"/>
                  </a:lnTo>
                  <a:lnTo>
                    <a:pt x="1759" y="3141"/>
                  </a:lnTo>
                  <a:lnTo>
                    <a:pt x="1867" y="3137"/>
                  </a:lnTo>
                  <a:lnTo>
                    <a:pt x="1973" y="3129"/>
                  </a:lnTo>
                  <a:lnTo>
                    <a:pt x="2079" y="3118"/>
                  </a:lnTo>
                  <a:lnTo>
                    <a:pt x="2187" y="3102"/>
                  </a:lnTo>
                  <a:lnTo>
                    <a:pt x="2292" y="3080"/>
                  </a:lnTo>
                  <a:lnTo>
                    <a:pt x="2399" y="3055"/>
                  </a:lnTo>
                  <a:lnTo>
                    <a:pt x="2504" y="3025"/>
                  </a:lnTo>
                  <a:lnTo>
                    <a:pt x="2608" y="2992"/>
                  </a:lnTo>
                  <a:lnTo>
                    <a:pt x="2712" y="2953"/>
                  </a:lnTo>
                  <a:lnTo>
                    <a:pt x="2813" y="2909"/>
                  </a:lnTo>
                  <a:lnTo>
                    <a:pt x="2914" y="2861"/>
                  </a:lnTo>
                  <a:lnTo>
                    <a:pt x="3013" y="2809"/>
                  </a:lnTo>
                  <a:lnTo>
                    <a:pt x="3110" y="2753"/>
                  </a:lnTo>
                  <a:lnTo>
                    <a:pt x="3205" y="2690"/>
                  </a:lnTo>
                  <a:lnTo>
                    <a:pt x="3298" y="2624"/>
                  </a:lnTo>
                  <a:lnTo>
                    <a:pt x="3390" y="2552"/>
                  </a:lnTo>
                  <a:lnTo>
                    <a:pt x="3477" y="2477"/>
                  </a:lnTo>
                  <a:lnTo>
                    <a:pt x="3564" y="2397"/>
                  </a:lnTo>
                  <a:lnTo>
                    <a:pt x="3624" y="2336"/>
                  </a:lnTo>
                  <a:lnTo>
                    <a:pt x="3681" y="2272"/>
                  </a:lnTo>
                  <a:lnTo>
                    <a:pt x="3736" y="2208"/>
                  </a:lnTo>
                  <a:lnTo>
                    <a:pt x="3789" y="2143"/>
                  </a:lnTo>
                  <a:lnTo>
                    <a:pt x="3839" y="2075"/>
                  </a:lnTo>
                  <a:lnTo>
                    <a:pt x="3887" y="2006"/>
                  </a:lnTo>
                  <a:lnTo>
                    <a:pt x="3932" y="1938"/>
                  </a:lnTo>
                  <a:lnTo>
                    <a:pt x="3976" y="1866"/>
                  </a:lnTo>
                  <a:lnTo>
                    <a:pt x="4016" y="1795"/>
                  </a:lnTo>
                  <a:lnTo>
                    <a:pt x="4053" y="1722"/>
                  </a:lnTo>
                  <a:lnTo>
                    <a:pt x="4088" y="1648"/>
                  </a:lnTo>
                  <a:lnTo>
                    <a:pt x="4121" y="1575"/>
                  </a:lnTo>
                  <a:lnTo>
                    <a:pt x="4151" y="1499"/>
                  </a:lnTo>
                  <a:lnTo>
                    <a:pt x="4179" y="1423"/>
                  </a:lnTo>
                  <a:lnTo>
                    <a:pt x="4204" y="1347"/>
                  </a:lnTo>
                  <a:lnTo>
                    <a:pt x="4226" y="1269"/>
                  </a:lnTo>
                  <a:lnTo>
                    <a:pt x="4246" y="1192"/>
                  </a:lnTo>
                  <a:lnTo>
                    <a:pt x="4264" y="1113"/>
                  </a:lnTo>
                  <a:lnTo>
                    <a:pt x="4279" y="1034"/>
                  </a:lnTo>
                  <a:lnTo>
                    <a:pt x="4291" y="955"/>
                  </a:lnTo>
                  <a:lnTo>
                    <a:pt x="4301" y="875"/>
                  </a:lnTo>
                  <a:lnTo>
                    <a:pt x="4309" y="795"/>
                  </a:lnTo>
                  <a:lnTo>
                    <a:pt x="4314" y="716"/>
                  </a:lnTo>
                  <a:lnTo>
                    <a:pt x="4316" y="636"/>
                  </a:lnTo>
                  <a:lnTo>
                    <a:pt x="4316" y="556"/>
                  </a:lnTo>
                  <a:lnTo>
                    <a:pt x="4314" y="476"/>
                  </a:lnTo>
                  <a:lnTo>
                    <a:pt x="4309" y="395"/>
                  </a:lnTo>
                  <a:lnTo>
                    <a:pt x="4301" y="315"/>
                  </a:lnTo>
                  <a:lnTo>
                    <a:pt x="4291" y="236"/>
                  </a:lnTo>
                  <a:lnTo>
                    <a:pt x="4279" y="156"/>
                  </a:lnTo>
                  <a:lnTo>
                    <a:pt x="4264" y="77"/>
                  </a:lnTo>
                  <a:lnTo>
                    <a:pt x="4246" y="0"/>
                  </a:lnTo>
                  <a:lnTo>
                    <a:pt x="3569" y="288"/>
                  </a:lnTo>
                  <a:lnTo>
                    <a:pt x="3576" y="340"/>
                  </a:lnTo>
                  <a:lnTo>
                    <a:pt x="3584" y="393"/>
                  </a:lnTo>
                  <a:lnTo>
                    <a:pt x="3589" y="447"/>
                  </a:lnTo>
                  <a:lnTo>
                    <a:pt x="3592" y="499"/>
                  </a:lnTo>
                  <a:lnTo>
                    <a:pt x="3594" y="553"/>
                  </a:lnTo>
                  <a:lnTo>
                    <a:pt x="3594" y="607"/>
                  </a:lnTo>
                  <a:lnTo>
                    <a:pt x="3594" y="660"/>
                  </a:lnTo>
                  <a:lnTo>
                    <a:pt x="3590" y="713"/>
                  </a:lnTo>
                  <a:lnTo>
                    <a:pt x="3586" y="767"/>
                  </a:lnTo>
                  <a:lnTo>
                    <a:pt x="3580" y="820"/>
                  </a:lnTo>
                  <a:lnTo>
                    <a:pt x="3572" y="872"/>
                  </a:lnTo>
                  <a:lnTo>
                    <a:pt x="3564" y="925"/>
                  </a:lnTo>
                  <a:lnTo>
                    <a:pt x="3554" y="977"/>
                  </a:lnTo>
                  <a:lnTo>
                    <a:pt x="3541" y="1030"/>
                  </a:lnTo>
                  <a:lnTo>
                    <a:pt x="3527" y="1083"/>
                  </a:lnTo>
                  <a:lnTo>
                    <a:pt x="3512" y="1134"/>
                  </a:lnTo>
                  <a:lnTo>
                    <a:pt x="3495" y="1185"/>
                  </a:lnTo>
                  <a:lnTo>
                    <a:pt x="3477" y="1235"/>
                  </a:lnTo>
                  <a:lnTo>
                    <a:pt x="3457" y="1285"/>
                  </a:lnTo>
                  <a:lnTo>
                    <a:pt x="3436" y="1335"/>
                  </a:lnTo>
                  <a:lnTo>
                    <a:pt x="3412" y="1386"/>
                  </a:lnTo>
                  <a:lnTo>
                    <a:pt x="3387" y="1434"/>
                  </a:lnTo>
                  <a:lnTo>
                    <a:pt x="3362" y="1482"/>
                  </a:lnTo>
                  <a:lnTo>
                    <a:pt x="3333" y="1530"/>
                  </a:lnTo>
                  <a:lnTo>
                    <a:pt x="3304" y="1576"/>
                  </a:lnTo>
                  <a:lnTo>
                    <a:pt x="3273" y="1622"/>
                  </a:lnTo>
                  <a:lnTo>
                    <a:pt x="3241" y="1667"/>
                  </a:lnTo>
                  <a:lnTo>
                    <a:pt x="3207" y="1712"/>
                  </a:lnTo>
                  <a:lnTo>
                    <a:pt x="3172" y="1756"/>
                  </a:lnTo>
                  <a:lnTo>
                    <a:pt x="3134" y="1799"/>
                  </a:lnTo>
                  <a:lnTo>
                    <a:pt x="3095" y="1840"/>
                  </a:lnTo>
                  <a:lnTo>
                    <a:pt x="3055" y="1881"/>
                  </a:lnTo>
                  <a:close/>
                </a:path>
              </a:pathLst>
            </a:custGeom>
            <a:solidFill>
              <a:srgbClr val="4FBA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3"/>
            <p:cNvSpPr>
              <a:spLocks/>
            </p:cNvSpPr>
            <p:nvPr/>
          </p:nvSpPr>
          <p:spPr bwMode="auto">
            <a:xfrm>
              <a:off x="5741871" y="2373594"/>
              <a:ext cx="1575444" cy="1167416"/>
            </a:xfrm>
            <a:custGeom>
              <a:avLst/>
              <a:gdLst>
                <a:gd name="T0" fmla="*/ 3969 w 4447"/>
                <a:gd name="T1" fmla="*/ 448 h 3297"/>
                <a:gd name="T2" fmla="*/ 3675 w 4447"/>
                <a:gd name="T3" fmla="*/ 273 h 3297"/>
                <a:gd name="T4" fmla="*/ 3364 w 4447"/>
                <a:gd name="T5" fmla="*/ 141 h 3297"/>
                <a:gd name="T6" fmla="*/ 3041 w 4447"/>
                <a:gd name="T7" fmla="*/ 52 h 3297"/>
                <a:gd name="T8" fmla="*/ 2711 w 4447"/>
                <a:gd name="T9" fmla="*/ 6 h 3297"/>
                <a:gd name="T10" fmla="*/ 2380 w 4447"/>
                <a:gd name="T11" fmla="*/ 4 h 3297"/>
                <a:gd name="T12" fmla="*/ 2049 w 4447"/>
                <a:gd name="T13" fmla="*/ 45 h 3297"/>
                <a:gd name="T14" fmla="*/ 1726 w 4447"/>
                <a:gd name="T15" fmla="*/ 130 h 3297"/>
                <a:gd name="T16" fmla="*/ 1413 w 4447"/>
                <a:gd name="T17" fmla="*/ 258 h 3297"/>
                <a:gd name="T18" fmla="*/ 1117 w 4447"/>
                <a:gd name="T19" fmla="*/ 429 h 3297"/>
                <a:gd name="T20" fmla="*/ 840 w 4447"/>
                <a:gd name="T21" fmla="*/ 644 h 3297"/>
                <a:gd name="T22" fmla="*/ 627 w 4447"/>
                <a:gd name="T23" fmla="*/ 859 h 3297"/>
                <a:gd name="T24" fmla="*/ 461 w 4447"/>
                <a:gd name="T25" fmla="*/ 1071 h 3297"/>
                <a:gd name="T26" fmla="*/ 319 w 4447"/>
                <a:gd name="T27" fmla="*/ 1295 h 3297"/>
                <a:gd name="T28" fmla="*/ 203 w 4447"/>
                <a:gd name="T29" fmla="*/ 1531 h 3297"/>
                <a:gd name="T30" fmla="*/ 114 w 4447"/>
                <a:gd name="T31" fmla="*/ 1775 h 3297"/>
                <a:gd name="T32" fmla="*/ 50 w 4447"/>
                <a:gd name="T33" fmla="*/ 2025 h 3297"/>
                <a:gd name="T34" fmla="*/ 11 w 4447"/>
                <a:gd name="T35" fmla="*/ 2279 h 3297"/>
                <a:gd name="T36" fmla="*/ 0 w 4447"/>
                <a:gd name="T37" fmla="*/ 2536 h 3297"/>
                <a:gd name="T38" fmla="*/ 14 w 4447"/>
                <a:gd name="T39" fmla="*/ 2793 h 3297"/>
                <a:gd name="T40" fmla="*/ 52 w 4447"/>
                <a:gd name="T41" fmla="*/ 3047 h 3297"/>
                <a:gd name="T42" fmla="*/ 118 w 4447"/>
                <a:gd name="T43" fmla="*/ 3297 h 3297"/>
                <a:gd name="T44" fmla="*/ 759 w 4447"/>
                <a:gd name="T45" fmla="*/ 2891 h 3297"/>
                <a:gd name="T46" fmla="*/ 731 w 4447"/>
                <a:gd name="T47" fmla="*/ 2716 h 3297"/>
                <a:gd name="T48" fmla="*/ 722 w 4447"/>
                <a:gd name="T49" fmla="*/ 2540 h 3297"/>
                <a:gd name="T50" fmla="*/ 730 w 4447"/>
                <a:gd name="T51" fmla="*/ 2363 h 3297"/>
                <a:gd name="T52" fmla="*/ 755 w 4447"/>
                <a:gd name="T53" fmla="*/ 2189 h 3297"/>
                <a:gd name="T54" fmla="*/ 796 w 4447"/>
                <a:gd name="T55" fmla="*/ 2016 h 3297"/>
                <a:gd name="T56" fmla="*/ 855 w 4447"/>
                <a:gd name="T57" fmla="*/ 1847 h 3297"/>
                <a:gd name="T58" fmla="*/ 932 w 4447"/>
                <a:gd name="T59" fmla="*/ 1685 h 3297"/>
                <a:gd name="T60" fmla="*/ 1024 w 4447"/>
                <a:gd name="T61" fmla="*/ 1528 h 3297"/>
                <a:gd name="T62" fmla="*/ 1135 w 4447"/>
                <a:gd name="T63" fmla="*/ 1381 h 3297"/>
                <a:gd name="T64" fmla="*/ 1261 w 4447"/>
                <a:gd name="T65" fmla="*/ 1242 h 3297"/>
                <a:gd name="T66" fmla="*/ 1445 w 4447"/>
                <a:gd name="T67" fmla="*/ 1084 h 3297"/>
                <a:gd name="T68" fmla="*/ 1644 w 4447"/>
                <a:gd name="T69" fmla="*/ 954 h 3297"/>
                <a:gd name="T70" fmla="*/ 1853 w 4447"/>
                <a:gd name="T71" fmla="*/ 852 h 3297"/>
                <a:gd name="T72" fmla="*/ 2073 w 4447"/>
                <a:gd name="T73" fmla="*/ 781 h 3297"/>
                <a:gd name="T74" fmla="*/ 2298 w 4447"/>
                <a:gd name="T75" fmla="*/ 737 h 3297"/>
                <a:gd name="T76" fmla="*/ 2525 w 4447"/>
                <a:gd name="T77" fmla="*/ 722 h 3297"/>
                <a:gd name="T78" fmla="*/ 2753 w 4447"/>
                <a:gd name="T79" fmla="*/ 736 h 3297"/>
                <a:gd name="T80" fmla="*/ 2978 w 4447"/>
                <a:gd name="T81" fmla="*/ 777 h 3297"/>
                <a:gd name="T82" fmla="*/ 3197 w 4447"/>
                <a:gd name="T83" fmla="*/ 849 h 3297"/>
                <a:gd name="T84" fmla="*/ 3408 w 4447"/>
                <a:gd name="T85" fmla="*/ 947 h 3297"/>
                <a:gd name="T86" fmla="*/ 3230 w 4447"/>
                <a:gd name="T87" fmla="*/ 1335 h 3297"/>
                <a:gd name="T88" fmla="*/ 3230 w 4447"/>
                <a:gd name="T89" fmla="*/ 1403 h 3297"/>
                <a:gd name="T90" fmla="*/ 3238 w 4447"/>
                <a:gd name="T91" fmla="*/ 1436 h 3297"/>
                <a:gd name="T92" fmla="*/ 3258 w 4447"/>
                <a:gd name="T93" fmla="*/ 1462 h 3297"/>
                <a:gd name="T94" fmla="*/ 3298 w 4447"/>
                <a:gd name="T95" fmla="*/ 1479 h 3297"/>
                <a:gd name="T96" fmla="*/ 4301 w 4447"/>
                <a:gd name="T97" fmla="*/ 1501 h 3297"/>
                <a:gd name="T98" fmla="*/ 4342 w 4447"/>
                <a:gd name="T99" fmla="*/ 1494 h 3297"/>
                <a:gd name="T100" fmla="*/ 4380 w 4447"/>
                <a:gd name="T101" fmla="*/ 1477 h 3297"/>
                <a:gd name="T102" fmla="*/ 4410 w 4447"/>
                <a:gd name="T103" fmla="*/ 1449 h 3297"/>
                <a:gd name="T104" fmla="*/ 4432 w 4447"/>
                <a:gd name="T105" fmla="*/ 1414 h 3297"/>
                <a:gd name="T106" fmla="*/ 4444 w 4447"/>
                <a:gd name="T107" fmla="*/ 1373 h 3297"/>
                <a:gd name="T108" fmla="*/ 4447 w 4447"/>
                <a:gd name="T109" fmla="*/ 379 h 3297"/>
                <a:gd name="T110" fmla="*/ 4436 w 4447"/>
                <a:gd name="T111" fmla="*/ 344 h 3297"/>
                <a:gd name="T112" fmla="*/ 4412 w 4447"/>
                <a:gd name="T113" fmla="*/ 316 h 3297"/>
                <a:gd name="T114" fmla="*/ 4381 w 4447"/>
                <a:gd name="T115" fmla="*/ 298 h 3297"/>
                <a:gd name="T116" fmla="*/ 4341 w 4447"/>
                <a:gd name="T117" fmla="*/ 288 h 3297"/>
                <a:gd name="T118" fmla="*/ 4298 w 4447"/>
                <a:gd name="T119" fmla="*/ 284 h 3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447" h="3297">
                  <a:moveTo>
                    <a:pt x="4298" y="284"/>
                  </a:moveTo>
                  <a:lnTo>
                    <a:pt x="4063" y="517"/>
                  </a:lnTo>
                  <a:lnTo>
                    <a:pt x="3969" y="448"/>
                  </a:lnTo>
                  <a:lnTo>
                    <a:pt x="3873" y="385"/>
                  </a:lnTo>
                  <a:lnTo>
                    <a:pt x="3775" y="327"/>
                  </a:lnTo>
                  <a:lnTo>
                    <a:pt x="3675" y="273"/>
                  </a:lnTo>
                  <a:lnTo>
                    <a:pt x="3573" y="224"/>
                  </a:lnTo>
                  <a:lnTo>
                    <a:pt x="3469" y="180"/>
                  </a:lnTo>
                  <a:lnTo>
                    <a:pt x="3364" y="141"/>
                  </a:lnTo>
                  <a:lnTo>
                    <a:pt x="3258" y="106"/>
                  </a:lnTo>
                  <a:lnTo>
                    <a:pt x="3150" y="77"/>
                  </a:lnTo>
                  <a:lnTo>
                    <a:pt x="3041" y="52"/>
                  </a:lnTo>
                  <a:lnTo>
                    <a:pt x="2932" y="32"/>
                  </a:lnTo>
                  <a:lnTo>
                    <a:pt x="2822" y="17"/>
                  </a:lnTo>
                  <a:lnTo>
                    <a:pt x="2711" y="6"/>
                  </a:lnTo>
                  <a:lnTo>
                    <a:pt x="2601" y="1"/>
                  </a:lnTo>
                  <a:lnTo>
                    <a:pt x="2490" y="0"/>
                  </a:lnTo>
                  <a:lnTo>
                    <a:pt x="2380" y="4"/>
                  </a:lnTo>
                  <a:lnTo>
                    <a:pt x="2269" y="14"/>
                  </a:lnTo>
                  <a:lnTo>
                    <a:pt x="2159" y="26"/>
                  </a:lnTo>
                  <a:lnTo>
                    <a:pt x="2049" y="45"/>
                  </a:lnTo>
                  <a:lnTo>
                    <a:pt x="1940" y="69"/>
                  </a:lnTo>
                  <a:lnTo>
                    <a:pt x="1832" y="96"/>
                  </a:lnTo>
                  <a:lnTo>
                    <a:pt x="1726" y="130"/>
                  </a:lnTo>
                  <a:lnTo>
                    <a:pt x="1619" y="168"/>
                  </a:lnTo>
                  <a:lnTo>
                    <a:pt x="1515" y="210"/>
                  </a:lnTo>
                  <a:lnTo>
                    <a:pt x="1413" y="258"/>
                  </a:lnTo>
                  <a:lnTo>
                    <a:pt x="1312" y="310"/>
                  </a:lnTo>
                  <a:lnTo>
                    <a:pt x="1213" y="368"/>
                  </a:lnTo>
                  <a:lnTo>
                    <a:pt x="1117" y="429"/>
                  </a:lnTo>
                  <a:lnTo>
                    <a:pt x="1022" y="497"/>
                  </a:lnTo>
                  <a:lnTo>
                    <a:pt x="930" y="568"/>
                  </a:lnTo>
                  <a:lnTo>
                    <a:pt x="840" y="644"/>
                  </a:lnTo>
                  <a:lnTo>
                    <a:pt x="754" y="726"/>
                  </a:lnTo>
                  <a:lnTo>
                    <a:pt x="689" y="792"/>
                  </a:lnTo>
                  <a:lnTo>
                    <a:pt x="627" y="859"/>
                  </a:lnTo>
                  <a:lnTo>
                    <a:pt x="568" y="929"/>
                  </a:lnTo>
                  <a:lnTo>
                    <a:pt x="513" y="999"/>
                  </a:lnTo>
                  <a:lnTo>
                    <a:pt x="461" y="1071"/>
                  </a:lnTo>
                  <a:lnTo>
                    <a:pt x="411" y="1145"/>
                  </a:lnTo>
                  <a:lnTo>
                    <a:pt x="363" y="1219"/>
                  </a:lnTo>
                  <a:lnTo>
                    <a:pt x="319" y="1295"/>
                  </a:lnTo>
                  <a:lnTo>
                    <a:pt x="278" y="1373"/>
                  </a:lnTo>
                  <a:lnTo>
                    <a:pt x="239" y="1452"/>
                  </a:lnTo>
                  <a:lnTo>
                    <a:pt x="203" y="1531"/>
                  </a:lnTo>
                  <a:lnTo>
                    <a:pt x="170" y="1611"/>
                  </a:lnTo>
                  <a:lnTo>
                    <a:pt x="140" y="1692"/>
                  </a:lnTo>
                  <a:lnTo>
                    <a:pt x="114" y="1775"/>
                  </a:lnTo>
                  <a:lnTo>
                    <a:pt x="89" y="1857"/>
                  </a:lnTo>
                  <a:lnTo>
                    <a:pt x="67" y="1941"/>
                  </a:lnTo>
                  <a:lnTo>
                    <a:pt x="50" y="2025"/>
                  </a:lnTo>
                  <a:lnTo>
                    <a:pt x="34" y="2109"/>
                  </a:lnTo>
                  <a:lnTo>
                    <a:pt x="21" y="2194"/>
                  </a:lnTo>
                  <a:lnTo>
                    <a:pt x="11" y="2279"/>
                  </a:lnTo>
                  <a:lnTo>
                    <a:pt x="5" y="2364"/>
                  </a:lnTo>
                  <a:lnTo>
                    <a:pt x="1" y="2451"/>
                  </a:lnTo>
                  <a:lnTo>
                    <a:pt x="0" y="2536"/>
                  </a:lnTo>
                  <a:lnTo>
                    <a:pt x="1" y="2621"/>
                  </a:lnTo>
                  <a:lnTo>
                    <a:pt x="6" y="2707"/>
                  </a:lnTo>
                  <a:lnTo>
                    <a:pt x="14" y="2793"/>
                  </a:lnTo>
                  <a:lnTo>
                    <a:pt x="24" y="2878"/>
                  </a:lnTo>
                  <a:lnTo>
                    <a:pt x="36" y="2963"/>
                  </a:lnTo>
                  <a:lnTo>
                    <a:pt x="52" y="3047"/>
                  </a:lnTo>
                  <a:lnTo>
                    <a:pt x="71" y="3131"/>
                  </a:lnTo>
                  <a:lnTo>
                    <a:pt x="94" y="3214"/>
                  </a:lnTo>
                  <a:lnTo>
                    <a:pt x="118" y="3297"/>
                  </a:lnTo>
                  <a:lnTo>
                    <a:pt x="786" y="3007"/>
                  </a:lnTo>
                  <a:lnTo>
                    <a:pt x="771" y="2949"/>
                  </a:lnTo>
                  <a:lnTo>
                    <a:pt x="759" y="2891"/>
                  </a:lnTo>
                  <a:lnTo>
                    <a:pt x="748" y="2834"/>
                  </a:lnTo>
                  <a:lnTo>
                    <a:pt x="739" y="2775"/>
                  </a:lnTo>
                  <a:lnTo>
                    <a:pt x="731" y="2716"/>
                  </a:lnTo>
                  <a:lnTo>
                    <a:pt x="726" y="2657"/>
                  </a:lnTo>
                  <a:lnTo>
                    <a:pt x="724" y="2599"/>
                  </a:lnTo>
                  <a:lnTo>
                    <a:pt x="722" y="2540"/>
                  </a:lnTo>
                  <a:lnTo>
                    <a:pt x="722" y="2481"/>
                  </a:lnTo>
                  <a:lnTo>
                    <a:pt x="725" y="2422"/>
                  </a:lnTo>
                  <a:lnTo>
                    <a:pt x="730" y="2363"/>
                  </a:lnTo>
                  <a:lnTo>
                    <a:pt x="736" y="2306"/>
                  </a:lnTo>
                  <a:lnTo>
                    <a:pt x="744" y="2247"/>
                  </a:lnTo>
                  <a:lnTo>
                    <a:pt x="755" y="2189"/>
                  </a:lnTo>
                  <a:lnTo>
                    <a:pt x="766" y="2130"/>
                  </a:lnTo>
                  <a:lnTo>
                    <a:pt x="780" y="2074"/>
                  </a:lnTo>
                  <a:lnTo>
                    <a:pt x="796" y="2016"/>
                  </a:lnTo>
                  <a:lnTo>
                    <a:pt x="814" y="1960"/>
                  </a:lnTo>
                  <a:lnTo>
                    <a:pt x="834" y="1904"/>
                  </a:lnTo>
                  <a:lnTo>
                    <a:pt x="855" y="1847"/>
                  </a:lnTo>
                  <a:lnTo>
                    <a:pt x="879" y="1794"/>
                  </a:lnTo>
                  <a:lnTo>
                    <a:pt x="904" y="1739"/>
                  </a:lnTo>
                  <a:lnTo>
                    <a:pt x="932" y="1685"/>
                  </a:lnTo>
                  <a:lnTo>
                    <a:pt x="960" y="1632"/>
                  </a:lnTo>
                  <a:lnTo>
                    <a:pt x="992" y="1580"/>
                  </a:lnTo>
                  <a:lnTo>
                    <a:pt x="1024" y="1528"/>
                  </a:lnTo>
                  <a:lnTo>
                    <a:pt x="1059" y="1478"/>
                  </a:lnTo>
                  <a:lnTo>
                    <a:pt x="1096" y="1429"/>
                  </a:lnTo>
                  <a:lnTo>
                    <a:pt x="1135" y="1381"/>
                  </a:lnTo>
                  <a:lnTo>
                    <a:pt x="1175" y="1333"/>
                  </a:lnTo>
                  <a:lnTo>
                    <a:pt x="1217" y="1287"/>
                  </a:lnTo>
                  <a:lnTo>
                    <a:pt x="1261" y="1242"/>
                  </a:lnTo>
                  <a:lnTo>
                    <a:pt x="1321" y="1185"/>
                  </a:lnTo>
                  <a:lnTo>
                    <a:pt x="1383" y="1133"/>
                  </a:lnTo>
                  <a:lnTo>
                    <a:pt x="1445" y="1084"/>
                  </a:lnTo>
                  <a:lnTo>
                    <a:pt x="1510" y="1038"/>
                  </a:lnTo>
                  <a:lnTo>
                    <a:pt x="1577" y="994"/>
                  </a:lnTo>
                  <a:lnTo>
                    <a:pt x="1644" y="954"/>
                  </a:lnTo>
                  <a:lnTo>
                    <a:pt x="1713" y="917"/>
                  </a:lnTo>
                  <a:lnTo>
                    <a:pt x="1783" y="884"/>
                  </a:lnTo>
                  <a:lnTo>
                    <a:pt x="1853" y="852"/>
                  </a:lnTo>
                  <a:lnTo>
                    <a:pt x="1926" y="826"/>
                  </a:lnTo>
                  <a:lnTo>
                    <a:pt x="1999" y="801"/>
                  </a:lnTo>
                  <a:lnTo>
                    <a:pt x="2073" y="781"/>
                  </a:lnTo>
                  <a:lnTo>
                    <a:pt x="2148" y="763"/>
                  </a:lnTo>
                  <a:lnTo>
                    <a:pt x="2222" y="748"/>
                  </a:lnTo>
                  <a:lnTo>
                    <a:pt x="2298" y="737"/>
                  </a:lnTo>
                  <a:lnTo>
                    <a:pt x="2373" y="728"/>
                  </a:lnTo>
                  <a:lnTo>
                    <a:pt x="2450" y="723"/>
                  </a:lnTo>
                  <a:lnTo>
                    <a:pt x="2525" y="722"/>
                  </a:lnTo>
                  <a:lnTo>
                    <a:pt x="2601" y="723"/>
                  </a:lnTo>
                  <a:lnTo>
                    <a:pt x="2678" y="728"/>
                  </a:lnTo>
                  <a:lnTo>
                    <a:pt x="2753" y="736"/>
                  </a:lnTo>
                  <a:lnTo>
                    <a:pt x="2829" y="746"/>
                  </a:lnTo>
                  <a:lnTo>
                    <a:pt x="2903" y="761"/>
                  </a:lnTo>
                  <a:lnTo>
                    <a:pt x="2978" y="777"/>
                  </a:lnTo>
                  <a:lnTo>
                    <a:pt x="3052" y="798"/>
                  </a:lnTo>
                  <a:lnTo>
                    <a:pt x="3125" y="821"/>
                  </a:lnTo>
                  <a:lnTo>
                    <a:pt x="3197" y="849"/>
                  </a:lnTo>
                  <a:lnTo>
                    <a:pt x="3269" y="879"/>
                  </a:lnTo>
                  <a:lnTo>
                    <a:pt x="3339" y="911"/>
                  </a:lnTo>
                  <a:lnTo>
                    <a:pt x="3408" y="947"/>
                  </a:lnTo>
                  <a:lnTo>
                    <a:pt x="3475" y="987"/>
                  </a:lnTo>
                  <a:lnTo>
                    <a:pt x="3542" y="1030"/>
                  </a:lnTo>
                  <a:lnTo>
                    <a:pt x="3230" y="1335"/>
                  </a:lnTo>
                  <a:lnTo>
                    <a:pt x="3230" y="1364"/>
                  </a:lnTo>
                  <a:lnTo>
                    <a:pt x="3229" y="1391"/>
                  </a:lnTo>
                  <a:lnTo>
                    <a:pt x="3230" y="1403"/>
                  </a:lnTo>
                  <a:lnTo>
                    <a:pt x="3231" y="1414"/>
                  </a:lnTo>
                  <a:lnTo>
                    <a:pt x="3234" y="1426"/>
                  </a:lnTo>
                  <a:lnTo>
                    <a:pt x="3238" y="1436"/>
                  </a:lnTo>
                  <a:lnTo>
                    <a:pt x="3243" y="1446"/>
                  </a:lnTo>
                  <a:lnTo>
                    <a:pt x="3249" y="1454"/>
                  </a:lnTo>
                  <a:lnTo>
                    <a:pt x="3258" y="1462"/>
                  </a:lnTo>
                  <a:lnTo>
                    <a:pt x="3269" y="1468"/>
                  </a:lnTo>
                  <a:lnTo>
                    <a:pt x="3281" y="1474"/>
                  </a:lnTo>
                  <a:lnTo>
                    <a:pt x="3298" y="1479"/>
                  </a:lnTo>
                  <a:lnTo>
                    <a:pt x="3316" y="1483"/>
                  </a:lnTo>
                  <a:lnTo>
                    <a:pt x="3338" y="1486"/>
                  </a:lnTo>
                  <a:lnTo>
                    <a:pt x="4301" y="1501"/>
                  </a:lnTo>
                  <a:lnTo>
                    <a:pt x="4315" y="1501"/>
                  </a:lnTo>
                  <a:lnTo>
                    <a:pt x="4328" y="1498"/>
                  </a:lnTo>
                  <a:lnTo>
                    <a:pt x="4342" y="1494"/>
                  </a:lnTo>
                  <a:lnTo>
                    <a:pt x="4356" y="1489"/>
                  </a:lnTo>
                  <a:lnTo>
                    <a:pt x="4369" y="1483"/>
                  </a:lnTo>
                  <a:lnTo>
                    <a:pt x="4380" y="1477"/>
                  </a:lnTo>
                  <a:lnTo>
                    <a:pt x="4391" y="1468"/>
                  </a:lnTo>
                  <a:lnTo>
                    <a:pt x="4401" y="1459"/>
                  </a:lnTo>
                  <a:lnTo>
                    <a:pt x="4410" y="1449"/>
                  </a:lnTo>
                  <a:lnTo>
                    <a:pt x="4419" y="1438"/>
                  </a:lnTo>
                  <a:lnTo>
                    <a:pt x="4426" y="1427"/>
                  </a:lnTo>
                  <a:lnTo>
                    <a:pt x="4432" y="1414"/>
                  </a:lnTo>
                  <a:lnTo>
                    <a:pt x="4437" y="1402"/>
                  </a:lnTo>
                  <a:lnTo>
                    <a:pt x="4441" y="1388"/>
                  </a:lnTo>
                  <a:lnTo>
                    <a:pt x="4444" y="1373"/>
                  </a:lnTo>
                  <a:lnTo>
                    <a:pt x="4445" y="1359"/>
                  </a:lnTo>
                  <a:lnTo>
                    <a:pt x="4447" y="393"/>
                  </a:lnTo>
                  <a:lnTo>
                    <a:pt x="4447" y="379"/>
                  </a:lnTo>
                  <a:lnTo>
                    <a:pt x="4445" y="367"/>
                  </a:lnTo>
                  <a:lnTo>
                    <a:pt x="4441" y="354"/>
                  </a:lnTo>
                  <a:lnTo>
                    <a:pt x="4436" y="344"/>
                  </a:lnTo>
                  <a:lnTo>
                    <a:pt x="4430" y="334"/>
                  </a:lnTo>
                  <a:lnTo>
                    <a:pt x="4421" y="325"/>
                  </a:lnTo>
                  <a:lnTo>
                    <a:pt x="4412" y="316"/>
                  </a:lnTo>
                  <a:lnTo>
                    <a:pt x="4402" y="309"/>
                  </a:lnTo>
                  <a:lnTo>
                    <a:pt x="4392" y="304"/>
                  </a:lnTo>
                  <a:lnTo>
                    <a:pt x="4381" y="298"/>
                  </a:lnTo>
                  <a:lnTo>
                    <a:pt x="4369" y="294"/>
                  </a:lnTo>
                  <a:lnTo>
                    <a:pt x="4355" y="290"/>
                  </a:lnTo>
                  <a:lnTo>
                    <a:pt x="4341" y="288"/>
                  </a:lnTo>
                  <a:lnTo>
                    <a:pt x="4327" y="285"/>
                  </a:lnTo>
                  <a:lnTo>
                    <a:pt x="4313" y="285"/>
                  </a:lnTo>
                  <a:lnTo>
                    <a:pt x="4298" y="284"/>
                  </a:lnTo>
                  <a:close/>
                </a:path>
              </a:pathLst>
            </a:custGeom>
            <a:solidFill>
              <a:srgbClr val="4FBAC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4"/>
            <p:cNvSpPr>
              <a:spLocks noEditPoints="1"/>
            </p:cNvSpPr>
            <p:nvPr/>
          </p:nvSpPr>
          <p:spPr bwMode="auto">
            <a:xfrm>
              <a:off x="5994055" y="2508187"/>
              <a:ext cx="444864" cy="318773"/>
            </a:xfrm>
            <a:custGeom>
              <a:avLst/>
              <a:gdLst>
                <a:gd name="T0" fmla="*/ 144 w 1254"/>
                <a:gd name="T1" fmla="*/ 900 h 900"/>
                <a:gd name="T2" fmla="*/ 39 w 1254"/>
                <a:gd name="T3" fmla="*/ 852 h 900"/>
                <a:gd name="T4" fmla="*/ 1 w 1254"/>
                <a:gd name="T5" fmla="*/ 741 h 900"/>
                <a:gd name="T6" fmla="*/ 67 w 1254"/>
                <a:gd name="T7" fmla="*/ 645 h 900"/>
                <a:gd name="T8" fmla="*/ 174 w 1254"/>
                <a:gd name="T9" fmla="*/ 639 h 900"/>
                <a:gd name="T10" fmla="*/ 261 w 1254"/>
                <a:gd name="T11" fmla="*/ 725 h 900"/>
                <a:gd name="T12" fmla="*/ 251 w 1254"/>
                <a:gd name="T13" fmla="*/ 835 h 900"/>
                <a:gd name="T14" fmla="*/ 57 w 1254"/>
                <a:gd name="T15" fmla="*/ 744 h 900"/>
                <a:gd name="T16" fmla="*/ 83 w 1254"/>
                <a:gd name="T17" fmla="*/ 808 h 900"/>
                <a:gd name="T18" fmla="*/ 148 w 1254"/>
                <a:gd name="T19" fmla="*/ 842 h 900"/>
                <a:gd name="T20" fmla="*/ 202 w 1254"/>
                <a:gd name="T21" fmla="*/ 817 h 900"/>
                <a:gd name="T22" fmla="*/ 211 w 1254"/>
                <a:gd name="T23" fmla="*/ 758 h 900"/>
                <a:gd name="T24" fmla="*/ 129 w 1254"/>
                <a:gd name="T25" fmla="*/ 688 h 900"/>
                <a:gd name="T26" fmla="*/ 73 w 1254"/>
                <a:gd name="T27" fmla="*/ 706 h 900"/>
                <a:gd name="T28" fmla="*/ 286 w 1254"/>
                <a:gd name="T29" fmla="*/ 562 h 900"/>
                <a:gd name="T30" fmla="*/ 326 w 1254"/>
                <a:gd name="T31" fmla="*/ 499 h 900"/>
                <a:gd name="T32" fmla="*/ 393 w 1254"/>
                <a:gd name="T33" fmla="*/ 500 h 900"/>
                <a:gd name="T34" fmla="*/ 452 w 1254"/>
                <a:gd name="T35" fmla="*/ 566 h 900"/>
                <a:gd name="T36" fmla="*/ 450 w 1254"/>
                <a:gd name="T37" fmla="*/ 644 h 900"/>
                <a:gd name="T38" fmla="*/ 391 w 1254"/>
                <a:gd name="T39" fmla="*/ 679 h 900"/>
                <a:gd name="T40" fmla="*/ 371 w 1254"/>
                <a:gd name="T41" fmla="*/ 649 h 900"/>
                <a:gd name="T42" fmla="*/ 399 w 1254"/>
                <a:gd name="T43" fmla="*/ 590 h 900"/>
                <a:gd name="T44" fmla="*/ 331 w 1254"/>
                <a:gd name="T45" fmla="*/ 551 h 900"/>
                <a:gd name="T46" fmla="*/ 325 w 1254"/>
                <a:gd name="T47" fmla="*/ 620 h 900"/>
                <a:gd name="T48" fmla="*/ 568 w 1254"/>
                <a:gd name="T49" fmla="*/ 500 h 900"/>
                <a:gd name="T50" fmla="*/ 608 w 1254"/>
                <a:gd name="T51" fmla="*/ 520 h 900"/>
                <a:gd name="T52" fmla="*/ 521 w 1254"/>
                <a:gd name="T53" fmla="*/ 556 h 900"/>
                <a:gd name="T54" fmla="*/ 451 w 1254"/>
                <a:gd name="T55" fmla="*/ 507 h 900"/>
                <a:gd name="T56" fmla="*/ 439 w 1254"/>
                <a:gd name="T57" fmla="*/ 423 h 900"/>
                <a:gd name="T58" fmla="*/ 494 w 1254"/>
                <a:gd name="T59" fmla="*/ 365 h 900"/>
                <a:gd name="T60" fmla="*/ 566 w 1254"/>
                <a:gd name="T61" fmla="*/ 372 h 900"/>
                <a:gd name="T62" fmla="*/ 525 w 1254"/>
                <a:gd name="T63" fmla="*/ 406 h 900"/>
                <a:gd name="T64" fmla="*/ 481 w 1254"/>
                <a:gd name="T65" fmla="*/ 435 h 900"/>
                <a:gd name="T66" fmla="*/ 697 w 1254"/>
                <a:gd name="T67" fmla="*/ 284 h 900"/>
                <a:gd name="T68" fmla="*/ 685 w 1254"/>
                <a:gd name="T69" fmla="*/ 352 h 900"/>
                <a:gd name="T70" fmla="*/ 650 w 1254"/>
                <a:gd name="T71" fmla="*/ 272 h 900"/>
                <a:gd name="T72" fmla="*/ 946 w 1254"/>
                <a:gd name="T73" fmla="*/ 301 h 900"/>
                <a:gd name="T74" fmla="*/ 866 w 1254"/>
                <a:gd name="T75" fmla="*/ 350 h 900"/>
                <a:gd name="T76" fmla="*/ 779 w 1254"/>
                <a:gd name="T77" fmla="*/ 351 h 900"/>
                <a:gd name="T78" fmla="*/ 797 w 1254"/>
                <a:gd name="T79" fmla="*/ 253 h 900"/>
                <a:gd name="T80" fmla="*/ 793 w 1254"/>
                <a:gd name="T81" fmla="*/ 212 h 900"/>
                <a:gd name="T82" fmla="*/ 749 w 1254"/>
                <a:gd name="T83" fmla="*/ 198 h 900"/>
                <a:gd name="T84" fmla="*/ 836 w 1254"/>
                <a:gd name="T85" fmla="*/ 161 h 900"/>
                <a:gd name="T86" fmla="*/ 889 w 1254"/>
                <a:gd name="T87" fmla="*/ 204 h 900"/>
                <a:gd name="T88" fmla="*/ 812 w 1254"/>
                <a:gd name="T89" fmla="*/ 295 h 900"/>
                <a:gd name="T90" fmla="*/ 838 w 1254"/>
                <a:gd name="T91" fmla="*/ 318 h 900"/>
                <a:gd name="T92" fmla="*/ 864 w 1254"/>
                <a:gd name="T93" fmla="*/ 269 h 900"/>
                <a:gd name="T94" fmla="*/ 1024 w 1254"/>
                <a:gd name="T95" fmla="*/ 259 h 900"/>
                <a:gd name="T96" fmla="*/ 973 w 1254"/>
                <a:gd name="T97" fmla="*/ 221 h 900"/>
                <a:gd name="T98" fmla="*/ 1027 w 1254"/>
                <a:gd name="T99" fmla="*/ 100 h 900"/>
                <a:gd name="T100" fmla="*/ 1050 w 1254"/>
                <a:gd name="T101" fmla="*/ 206 h 900"/>
                <a:gd name="T102" fmla="*/ 1135 w 1254"/>
                <a:gd name="T103" fmla="*/ 137 h 900"/>
                <a:gd name="T104" fmla="*/ 1219 w 1254"/>
                <a:gd name="T105" fmla="*/ 132 h 900"/>
                <a:gd name="T106" fmla="*/ 1176 w 1254"/>
                <a:gd name="T107" fmla="*/ 197 h 900"/>
                <a:gd name="T108" fmla="*/ 1100 w 1254"/>
                <a:gd name="T109" fmla="*/ 179 h 900"/>
                <a:gd name="T110" fmla="*/ 1062 w 1254"/>
                <a:gd name="T111" fmla="*/ 97 h 900"/>
                <a:gd name="T112" fmla="*/ 1095 w 1254"/>
                <a:gd name="T113" fmla="*/ 23 h 900"/>
                <a:gd name="T114" fmla="*/ 1173 w 1254"/>
                <a:gd name="T115" fmla="*/ 2 h 900"/>
                <a:gd name="T116" fmla="*/ 1229 w 1254"/>
                <a:gd name="T117" fmla="*/ 50 h 900"/>
                <a:gd name="T118" fmla="*/ 1149 w 1254"/>
                <a:gd name="T119" fmla="*/ 42 h 900"/>
                <a:gd name="T120" fmla="*/ 1114 w 1254"/>
                <a:gd name="T121" fmla="*/ 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54" h="900">
                  <a:moveTo>
                    <a:pt x="234" y="858"/>
                  </a:moveTo>
                  <a:lnTo>
                    <a:pt x="224" y="867"/>
                  </a:lnTo>
                  <a:lnTo>
                    <a:pt x="214" y="875"/>
                  </a:lnTo>
                  <a:lnTo>
                    <a:pt x="203" y="883"/>
                  </a:lnTo>
                  <a:lnTo>
                    <a:pt x="193" y="889"/>
                  </a:lnTo>
                  <a:lnTo>
                    <a:pt x="182" y="894"/>
                  </a:lnTo>
                  <a:lnTo>
                    <a:pt x="169" y="897"/>
                  </a:lnTo>
                  <a:lnTo>
                    <a:pt x="158" y="899"/>
                  </a:lnTo>
                  <a:lnTo>
                    <a:pt x="144" y="900"/>
                  </a:lnTo>
                  <a:lnTo>
                    <a:pt x="132" y="900"/>
                  </a:lnTo>
                  <a:lnTo>
                    <a:pt x="119" y="898"/>
                  </a:lnTo>
                  <a:lnTo>
                    <a:pt x="108" y="895"/>
                  </a:lnTo>
                  <a:lnTo>
                    <a:pt x="95" y="892"/>
                  </a:lnTo>
                  <a:lnTo>
                    <a:pt x="84" y="885"/>
                  </a:lnTo>
                  <a:lnTo>
                    <a:pt x="73" y="879"/>
                  </a:lnTo>
                  <a:lnTo>
                    <a:pt x="62" y="870"/>
                  </a:lnTo>
                  <a:lnTo>
                    <a:pt x="50" y="862"/>
                  </a:lnTo>
                  <a:lnTo>
                    <a:pt x="39" y="852"/>
                  </a:lnTo>
                  <a:lnTo>
                    <a:pt x="30" y="840"/>
                  </a:lnTo>
                  <a:lnTo>
                    <a:pt x="22" y="829"/>
                  </a:lnTo>
                  <a:lnTo>
                    <a:pt x="15" y="817"/>
                  </a:lnTo>
                  <a:lnTo>
                    <a:pt x="9" y="805"/>
                  </a:lnTo>
                  <a:lnTo>
                    <a:pt x="5" y="793"/>
                  </a:lnTo>
                  <a:lnTo>
                    <a:pt x="3" y="780"/>
                  </a:lnTo>
                  <a:lnTo>
                    <a:pt x="0" y="766"/>
                  </a:lnTo>
                  <a:lnTo>
                    <a:pt x="0" y="754"/>
                  </a:lnTo>
                  <a:lnTo>
                    <a:pt x="1" y="741"/>
                  </a:lnTo>
                  <a:lnTo>
                    <a:pt x="4" y="729"/>
                  </a:lnTo>
                  <a:lnTo>
                    <a:pt x="8" y="716"/>
                  </a:lnTo>
                  <a:lnTo>
                    <a:pt x="13" y="705"/>
                  </a:lnTo>
                  <a:lnTo>
                    <a:pt x="19" y="693"/>
                  </a:lnTo>
                  <a:lnTo>
                    <a:pt x="28" y="681"/>
                  </a:lnTo>
                  <a:lnTo>
                    <a:pt x="37" y="670"/>
                  </a:lnTo>
                  <a:lnTo>
                    <a:pt x="47" y="661"/>
                  </a:lnTo>
                  <a:lnTo>
                    <a:pt x="57" y="653"/>
                  </a:lnTo>
                  <a:lnTo>
                    <a:pt x="67" y="645"/>
                  </a:lnTo>
                  <a:lnTo>
                    <a:pt x="78" y="640"/>
                  </a:lnTo>
                  <a:lnTo>
                    <a:pt x="89" y="635"/>
                  </a:lnTo>
                  <a:lnTo>
                    <a:pt x="100" y="631"/>
                  </a:lnTo>
                  <a:lnTo>
                    <a:pt x="113" y="630"/>
                  </a:lnTo>
                  <a:lnTo>
                    <a:pt x="125" y="629"/>
                  </a:lnTo>
                  <a:lnTo>
                    <a:pt x="138" y="629"/>
                  </a:lnTo>
                  <a:lnTo>
                    <a:pt x="151" y="631"/>
                  </a:lnTo>
                  <a:lnTo>
                    <a:pt x="163" y="634"/>
                  </a:lnTo>
                  <a:lnTo>
                    <a:pt x="174" y="639"/>
                  </a:lnTo>
                  <a:lnTo>
                    <a:pt x="187" y="644"/>
                  </a:lnTo>
                  <a:lnTo>
                    <a:pt x="198" y="651"/>
                  </a:lnTo>
                  <a:lnTo>
                    <a:pt x="209" y="659"/>
                  </a:lnTo>
                  <a:lnTo>
                    <a:pt x="221" y="669"/>
                  </a:lnTo>
                  <a:lnTo>
                    <a:pt x="231" y="679"/>
                  </a:lnTo>
                  <a:lnTo>
                    <a:pt x="241" y="690"/>
                  </a:lnTo>
                  <a:lnTo>
                    <a:pt x="248" y="701"/>
                  </a:lnTo>
                  <a:lnTo>
                    <a:pt x="256" y="713"/>
                  </a:lnTo>
                  <a:lnTo>
                    <a:pt x="261" y="725"/>
                  </a:lnTo>
                  <a:lnTo>
                    <a:pt x="266" y="738"/>
                  </a:lnTo>
                  <a:lnTo>
                    <a:pt x="268" y="750"/>
                  </a:lnTo>
                  <a:lnTo>
                    <a:pt x="270" y="763"/>
                  </a:lnTo>
                  <a:lnTo>
                    <a:pt x="270" y="775"/>
                  </a:lnTo>
                  <a:lnTo>
                    <a:pt x="268" y="788"/>
                  </a:lnTo>
                  <a:lnTo>
                    <a:pt x="266" y="800"/>
                  </a:lnTo>
                  <a:lnTo>
                    <a:pt x="262" y="813"/>
                  </a:lnTo>
                  <a:lnTo>
                    <a:pt x="257" y="824"/>
                  </a:lnTo>
                  <a:lnTo>
                    <a:pt x="251" y="835"/>
                  </a:lnTo>
                  <a:lnTo>
                    <a:pt x="243" y="847"/>
                  </a:lnTo>
                  <a:lnTo>
                    <a:pt x="234" y="858"/>
                  </a:lnTo>
                  <a:close/>
                  <a:moveTo>
                    <a:pt x="73" y="706"/>
                  </a:moveTo>
                  <a:lnTo>
                    <a:pt x="68" y="713"/>
                  </a:lnTo>
                  <a:lnTo>
                    <a:pt x="64" y="718"/>
                  </a:lnTo>
                  <a:lnTo>
                    <a:pt x="62" y="724"/>
                  </a:lnTo>
                  <a:lnTo>
                    <a:pt x="59" y="731"/>
                  </a:lnTo>
                  <a:lnTo>
                    <a:pt x="57" y="738"/>
                  </a:lnTo>
                  <a:lnTo>
                    <a:pt x="57" y="744"/>
                  </a:lnTo>
                  <a:lnTo>
                    <a:pt x="57" y="751"/>
                  </a:lnTo>
                  <a:lnTo>
                    <a:pt x="57" y="759"/>
                  </a:lnTo>
                  <a:lnTo>
                    <a:pt x="59" y="765"/>
                  </a:lnTo>
                  <a:lnTo>
                    <a:pt x="60" y="773"/>
                  </a:lnTo>
                  <a:lnTo>
                    <a:pt x="64" y="780"/>
                  </a:lnTo>
                  <a:lnTo>
                    <a:pt x="68" y="786"/>
                  </a:lnTo>
                  <a:lnTo>
                    <a:pt x="73" y="794"/>
                  </a:lnTo>
                  <a:lnTo>
                    <a:pt x="78" y="800"/>
                  </a:lnTo>
                  <a:lnTo>
                    <a:pt x="83" y="808"/>
                  </a:lnTo>
                  <a:lnTo>
                    <a:pt x="90" y="814"/>
                  </a:lnTo>
                  <a:lnTo>
                    <a:pt x="98" y="820"/>
                  </a:lnTo>
                  <a:lnTo>
                    <a:pt x="104" y="825"/>
                  </a:lnTo>
                  <a:lnTo>
                    <a:pt x="112" y="830"/>
                  </a:lnTo>
                  <a:lnTo>
                    <a:pt x="119" y="834"/>
                  </a:lnTo>
                  <a:lnTo>
                    <a:pt x="127" y="837"/>
                  </a:lnTo>
                  <a:lnTo>
                    <a:pt x="133" y="839"/>
                  </a:lnTo>
                  <a:lnTo>
                    <a:pt x="140" y="842"/>
                  </a:lnTo>
                  <a:lnTo>
                    <a:pt x="148" y="842"/>
                  </a:lnTo>
                  <a:lnTo>
                    <a:pt x="156" y="842"/>
                  </a:lnTo>
                  <a:lnTo>
                    <a:pt x="162" y="842"/>
                  </a:lnTo>
                  <a:lnTo>
                    <a:pt x="168" y="840"/>
                  </a:lnTo>
                  <a:lnTo>
                    <a:pt x="174" y="838"/>
                  </a:lnTo>
                  <a:lnTo>
                    <a:pt x="181" y="835"/>
                  </a:lnTo>
                  <a:lnTo>
                    <a:pt x="187" y="832"/>
                  </a:lnTo>
                  <a:lnTo>
                    <a:pt x="192" y="827"/>
                  </a:lnTo>
                  <a:lnTo>
                    <a:pt x="197" y="822"/>
                  </a:lnTo>
                  <a:lnTo>
                    <a:pt x="202" y="817"/>
                  </a:lnTo>
                  <a:lnTo>
                    <a:pt x="206" y="810"/>
                  </a:lnTo>
                  <a:lnTo>
                    <a:pt x="209" y="804"/>
                  </a:lnTo>
                  <a:lnTo>
                    <a:pt x="212" y="798"/>
                  </a:lnTo>
                  <a:lnTo>
                    <a:pt x="213" y="791"/>
                  </a:lnTo>
                  <a:lnTo>
                    <a:pt x="214" y="785"/>
                  </a:lnTo>
                  <a:lnTo>
                    <a:pt x="214" y="778"/>
                  </a:lnTo>
                  <a:lnTo>
                    <a:pt x="213" y="771"/>
                  </a:lnTo>
                  <a:lnTo>
                    <a:pt x="212" y="764"/>
                  </a:lnTo>
                  <a:lnTo>
                    <a:pt x="211" y="758"/>
                  </a:lnTo>
                  <a:lnTo>
                    <a:pt x="207" y="750"/>
                  </a:lnTo>
                  <a:lnTo>
                    <a:pt x="203" y="744"/>
                  </a:lnTo>
                  <a:lnTo>
                    <a:pt x="193" y="730"/>
                  </a:lnTo>
                  <a:lnTo>
                    <a:pt x="181" y="716"/>
                  </a:lnTo>
                  <a:lnTo>
                    <a:pt x="166" y="705"/>
                  </a:lnTo>
                  <a:lnTo>
                    <a:pt x="151" y="695"/>
                  </a:lnTo>
                  <a:lnTo>
                    <a:pt x="144" y="693"/>
                  </a:lnTo>
                  <a:lnTo>
                    <a:pt x="137" y="689"/>
                  </a:lnTo>
                  <a:lnTo>
                    <a:pt x="129" y="688"/>
                  </a:lnTo>
                  <a:lnTo>
                    <a:pt x="122" y="686"/>
                  </a:lnTo>
                  <a:lnTo>
                    <a:pt x="115" y="686"/>
                  </a:lnTo>
                  <a:lnTo>
                    <a:pt x="108" y="686"/>
                  </a:lnTo>
                  <a:lnTo>
                    <a:pt x="102" y="688"/>
                  </a:lnTo>
                  <a:lnTo>
                    <a:pt x="95" y="690"/>
                  </a:lnTo>
                  <a:lnTo>
                    <a:pt x="89" y="693"/>
                  </a:lnTo>
                  <a:lnTo>
                    <a:pt x="84" y="696"/>
                  </a:lnTo>
                  <a:lnTo>
                    <a:pt x="79" y="701"/>
                  </a:lnTo>
                  <a:lnTo>
                    <a:pt x="73" y="706"/>
                  </a:lnTo>
                  <a:close/>
                  <a:moveTo>
                    <a:pt x="376" y="678"/>
                  </a:moveTo>
                  <a:lnTo>
                    <a:pt x="375" y="678"/>
                  </a:lnTo>
                  <a:lnTo>
                    <a:pt x="445" y="760"/>
                  </a:lnTo>
                  <a:lnTo>
                    <a:pt x="401" y="798"/>
                  </a:lnTo>
                  <a:lnTo>
                    <a:pt x="224" y="589"/>
                  </a:lnTo>
                  <a:lnTo>
                    <a:pt x="268" y="551"/>
                  </a:lnTo>
                  <a:lnTo>
                    <a:pt x="286" y="572"/>
                  </a:lnTo>
                  <a:lnTo>
                    <a:pt x="287" y="572"/>
                  </a:lnTo>
                  <a:lnTo>
                    <a:pt x="286" y="562"/>
                  </a:lnTo>
                  <a:lnTo>
                    <a:pt x="287" y="554"/>
                  </a:lnTo>
                  <a:lnTo>
                    <a:pt x="288" y="545"/>
                  </a:lnTo>
                  <a:lnTo>
                    <a:pt x="291" y="537"/>
                  </a:lnTo>
                  <a:lnTo>
                    <a:pt x="295" y="529"/>
                  </a:lnTo>
                  <a:lnTo>
                    <a:pt x="298" y="522"/>
                  </a:lnTo>
                  <a:lnTo>
                    <a:pt x="305" y="515"/>
                  </a:lnTo>
                  <a:lnTo>
                    <a:pt x="312" y="509"/>
                  </a:lnTo>
                  <a:lnTo>
                    <a:pt x="318" y="502"/>
                  </a:lnTo>
                  <a:lnTo>
                    <a:pt x="326" y="499"/>
                  </a:lnTo>
                  <a:lnTo>
                    <a:pt x="333" y="495"/>
                  </a:lnTo>
                  <a:lnTo>
                    <a:pt x="340" y="492"/>
                  </a:lnTo>
                  <a:lnTo>
                    <a:pt x="347" y="491"/>
                  </a:lnTo>
                  <a:lnTo>
                    <a:pt x="355" y="490"/>
                  </a:lnTo>
                  <a:lnTo>
                    <a:pt x="362" y="490"/>
                  </a:lnTo>
                  <a:lnTo>
                    <a:pt x="371" y="491"/>
                  </a:lnTo>
                  <a:lnTo>
                    <a:pt x="378" y="492"/>
                  </a:lnTo>
                  <a:lnTo>
                    <a:pt x="386" y="496"/>
                  </a:lnTo>
                  <a:lnTo>
                    <a:pt x="393" y="500"/>
                  </a:lnTo>
                  <a:lnTo>
                    <a:pt x="401" y="504"/>
                  </a:lnTo>
                  <a:lnTo>
                    <a:pt x="409" y="509"/>
                  </a:lnTo>
                  <a:lnTo>
                    <a:pt x="416" y="515"/>
                  </a:lnTo>
                  <a:lnTo>
                    <a:pt x="422" y="522"/>
                  </a:lnTo>
                  <a:lnTo>
                    <a:pt x="430" y="530"/>
                  </a:lnTo>
                  <a:lnTo>
                    <a:pt x="437" y="539"/>
                  </a:lnTo>
                  <a:lnTo>
                    <a:pt x="444" y="547"/>
                  </a:lnTo>
                  <a:lnTo>
                    <a:pt x="449" y="556"/>
                  </a:lnTo>
                  <a:lnTo>
                    <a:pt x="452" y="566"/>
                  </a:lnTo>
                  <a:lnTo>
                    <a:pt x="456" y="575"/>
                  </a:lnTo>
                  <a:lnTo>
                    <a:pt x="459" y="584"/>
                  </a:lnTo>
                  <a:lnTo>
                    <a:pt x="460" y="592"/>
                  </a:lnTo>
                  <a:lnTo>
                    <a:pt x="461" y="602"/>
                  </a:lnTo>
                  <a:lnTo>
                    <a:pt x="461" y="611"/>
                  </a:lnTo>
                  <a:lnTo>
                    <a:pt x="460" y="620"/>
                  </a:lnTo>
                  <a:lnTo>
                    <a:pt x="457" y="627"/>
                  </a:lnTo>
                  <a:lnTo>
                    <a:pt x="454" y="636"/>
                  </a:lnTo>
                  <a:lnTo>
                    <a:pt x="450" y="644"/>
                  </a:lnTo>
                  <a:lnTo>
                    <a:pt x="445" y="650"/>
                  </a:lnTo>
                  <a:lnTo>
                    <a:pt x="439" y="658"/>
                  </a:lnTo>
                  <a:lnTo>
                    <a:pt x="432" y="664"/>
                  </a:lnTo>
                  <a:lnTo>
                    <a:pt x="426" y="669"/>
                  </a:lnTo>
                  <a:lnTo>
                    <a:pt x="419" y="673"/>
                  </a:lnTo>
                  <a:lnTo>
                    <a:pt x="412" y="676"/>
                  </a:lnTo>
                  <a:lnTo>
                    <a:pt x="405" y="678"/>
                  </a:lnTo>
                  <a:lnTo>
                    <a:pt x="399" y="679"/>
                  </a:lnTo>
                  <a:lnTo>
                    <a:pt x="391" y="679"/>
                  </a:lnTo>
                  <a:lnTo>
                    <a:pt x="383" y="679"/>
                  </a:lnTo>
                  <a:lnTo>
                    <a:pt x="376" y="678"/>
                  </a:lnTo>
                  <a:close/>
                  <a:moveTo>
                    <a:pt x="325" y="620"/>
                  </a:moveTo>
                  <a:lnTo>
                    <a:pt x="335" y="631"/>
                  </a:lnTo>
                  <a:lnTo>
                    <a:pt x="341" y="638"/>
                  </a:lnTo>
                  <a:lnTo>
                    <a:pt x="348" y="643"/>
                  </a:lnTo>
                  <a:lnTo>
                    <a:pt x="355" y="646"/>
                  </a:lnTo>
                  <a:lnTo>
                    <a:pt x="363" y="649"/>
                  </a:lnTo>
                  <a:lnTo>
                    <a:pt x="371" y="649"/>
                  </a:lnTo>
                  <a:lnTo>
                    <a:pt x="378" y="648"/>
                  </a:lnTo>
                  <a:lnTo>
                    <a:pt x="385" y="645"/>
                  </a:lnTo>
                  <a:lnTo>
                    <a:pt x="391" y="640"/>
                  </a:lnTo>
                  <a:lnTo>
                    <a:pt x="397" y="634"/>
                  </a:lnTo>
                  <a:lnTo>
                    <a:pt x="402" y="626"/>
                  </a:lnTo>
                  <a:lnTo>
                    <a:pt x="405" y="617"/>
                  </a:lnTo>
                  <a:lnTo>
                    <a:pt x="405" y="609"/>
                  </a:lnTo>
                  <a:lnTo>
                    <a:pt x="404" y="599"/>
                  </a:lnTo>
                  <a:lnTo>
                    <a:pt x="399" y="590"/>
                  </a:lnTo>
                  <a:lnTo>
                    <a:pt x="393" y="579"/>
                  </a:lnTo>
                  <a:lnTo>
                    <a:pt x="385" y="569"/>
                  </a:lnTo>
                  <a:lnTo>
                    <a:pt x="377" y="560"/>
                  </a:lnTo>
                  <a:lnTo>
                    <a:pt x="370" y="554"/>
                  </a:lnTo>
                  <a:lnTo>
                    <a:pt x="361" y="550"/>
                  </a:lnTo>
                  <a:lnTo>
                    <a:pt x="353" y="547"/>
                  </a:lnTo>
                  <a:lnTo>
                    <a:pt x="346" y="546"/>
                  </a:lnTo>
                  <a:lnTo>
                    <a:pt x="338" y="547"/>
                  </a:lnTo>
                  <a:lnTo>
                    <a:pt x="331" y="551"/>
                  </a:lnTo>
                  <a:lnTo>
                    <a:pt x="323" y="556"/>
                  </a:lnTo>
                  <a:lnTo>
                    <a:pt x="318" y="562"/>
                  </a:lnTo>
                  <a:lnTo>
                    <a:pt x="313" y="569"/>
                  </a:lnTo>
                  <a:lnTo>
                    <a:pt x="311" y="576"/>
                  </a:lnTo>
                  <a:lnTo>
                    <a:pt x="311" y="585"/>
                  </a:lnTo>
                  <a:lnTo>
                    <a:pt x="311" y="594"/>
                  </a:lnTo>
                  <a:lnTo>
                    <a:pt x="315" y="602"/>
                  </a:lnTo>
                  <a:lnTo>
                    <a:pt x="318" y="611"/>
                  </a:lnTo>
                  <a:lnTo>
                    <a:pt x="325" y="620"/>
                  </a:lnTo>
                  <a:close/>
                  <a:moveTo>
                    <a:pt x="608" y="417"/>
                  </a:moveTo>
                  <a:lnTo>
                    <a:pt x="511" y="492"/>
                  </a:lnTo>
                  <a:lnTo>
                    <a:pt x="519" y="499"/>
                  </a:lnTo>
                  <a:lnTo>
                    <a:pt x="526" y="504"/>
                  </a:lnTo>
                  <a:lnTo>
                    <a:pt x="534" y="506"/>
                  </a:lnTo>
                  <a:lnTo>
                    <a:pt x="543" y="507"/>
                  </a:lnTo>
                  <a:lnTo>
                    <a:pt x="550" y="507"/>
                  </a:lnTo>
                  <a:lnTo>
                    <a:pt x="559" y="504"/>
                  </a:lnTo>
                  <a:lnTo>
                    <a:pt x="568" y="500"/>
                  </a:lnTo>
                  <a:lnTo>
                    <a:pt x="578" y="492"/>
                  </a:lnTo>
                  <a:lnTo>
                    <a:pt x="589" y="482"/>
                  </a:lnTo>
                  <a:lnTo>
                    <a:pt x="598" y="472"/>
                  </a:lnTo>
                  <a:lnTo>
                    <a:pt x="605" y="460"/>
                  </a:lnTo>
                  <a:lnTo>
                    <a:pt x="611" y="447"/>
                  </a:lnTo>
                  <a:lnTo>
                    <a:pt x="636" y="481"/>
                  </a:lnTo>
                  <a:lnTo>
                    <a:pt x="630" y="494"/>
                  </a:lnTo>
                  <a:lnTo>
                    <a:pt x="620" y="507"/>
                  </a:lnTo>
                  <a:lnTo>
                    <a:pt x="608" y="520"/>
                  </a:lnTo>
                  <a:lnTo>
                    <a:pt x="593" y="534"/>
                  </a:lnTo>
                  <a:lnTo>
                    <a:pt x="584" y="540"/>
                  </a:lnTo>
                  <a:lnTo>
                    <a:pt x="574" y="545"/>
                  </a:lnTo>
                  <a:lnTo>
                    <a:pt x="565" y="550"/>
                  </a:lnTo>
                  <a:lnTo>
                    <a:pt x="556" y="554"/>
                  </a:lnTo>
                  <a:lnTo>
                    <a:pt x="548" y="555"/>
                  </a:lnTo>
                  <a:lnTo>
                    <a:pt x="539" y="557"/>
                  </a:lnTo>
                  <a:lnTo>
                    <a:pt x="530" y="557"/>
                  </a:lnTo>
                  <a:lnTo>
                    <a:pt x="521" y="556"/>
                  </a:lnTo>
                  <a:lnTo>
                    <a:pt x="512" y="555"/>
                  </a:lnTo>
                  <a:lnTo>
                    <a:pt x="504" y="552"/>
                  </a:lnTo>
                  <a:lnTo>
                    <a:pt x="496" y="549"/>
                  </a:lnTo>
                  <a:lnTo>
                    <a:pt x="487" y="545"/>
                  </a:lnTo>
                  <a:lnTo>
                    <a:pt x="480" y="539"/>
                  </a:lnTo>
                  <a:lnTo>
                    <a:pt x="472" y="532"/>
                  </a:lnTo>
                  <a:lnTo>
                    <a:pt x="465" y="525"/>
                  </a:lnTo>
                  <a:lnTo>
                    <a:pt x="459" y="517"/>
                  </a:lnTo>
                  <a:lnTo>
                    <a:pt x="451" y="507"/>
                  </a:lnTo>
                  <a:lnTo>
                    <a:pt x="446" y="499"/>
                  </a:lnTo>
                  <a:lnTo>
                    <a:pt x="441" y="489"/>
                  </a:lnTo>
                  <a:lnTo>
                    <a:pt x="437" y="480"/>
                  </a:lnTo>
                  <a:lnTo>
                    <a:pt x="435" y="470"/>
                  </a:lnTo>
                  <a:lnTo>
                    <a:pt x="434" y="461"/>
                  </a:lnTo>
                  <a:lnTo>
                    <a:pt x="434" y="451"/>
                  </a:lnTo>
                  <a:lnTo>
                    <a:pt x="434" y="442"/>
                  </a:lnTo>
                  <a:lnTo>
                    <a:pt x="436" y="432"/>
                  </a:lnTo>
                  <a:lnTo>
                    <a:pt x="439" y="423"/>
                  </a:lnTo>
                  <a:lnTo>
                    <a:pt x="441" y="415"/>
                  </a:lnTo>
                  <a:lnTo>
                    <a:pt x="445" y="407"/>
                  </a:lnTo>
                  <a:lnTo>
                    <a:pt x="450" y="400"/>
                  </a:lnTo>
                  <a:lnTo>
                    <a:pt x="456" y="392"/>
                  </a:lnTo>
                  <a:lnTo>
                    <a:pt x="462" y="386"/>
                  </a:lnTo>
                  <a:lnTo>
                    <a:pt x="470" y="380"/>
                  </a:lnTo>
                  <a:lnTo>
                    <a:pt x="477" y="373"/>
                  </a:lnTo>
                  <a:lnTo>
                    <a:pt x="486" y="368"/>
                  </a:lnTo>
                  <a:lnTo>
                    <a:pt x="494" y="365"/>
                  </a:lnTo>
                  <a:lnTo>
                    <a:pt x="502" y="362"/>
                  </a:lnTo>
                  <a:lnTo>
                    <a:pt x="510" y="360"/>
                  </a:lnTo>
                  <a:lnTo>
                    <a:pt x="519" y="358"/>
                  </a:lnTo>
                  <a:lnTo>
                    <a:pt x="526" y="358"/>
                  </a:lnTo>
                  <a:lnTo>
                    <a:pt x="535" y="360"/>
                  </a:lnTo>
                  <a:lnTo>
                    <a:pt x="543" y="361"/>
                  </a:lnTo>
                  <a:lnTo>
                    <a:pt x="551" y="365"/>
                  </a:lnTo>
                  <a:lnTo>
                    <a:pt x="559" y="367"/>
                  </a:lnTo>
                  <a:lnTo>
                    <a:pt x="566" y="372"/>
                  </a:lnTo>
                  <a:lnTo>
                    <a:pt x="573" y="377"/>
                  </a:lnTo>
                  <a:lnTo>
                    <a:pt x="580" y="383"/>
                  </a:lnTo>
                  <a:lnTo>
                    <a:pt x="586" y="390"/>
                  </a:lnTo>
                  <a:lnTo>
                    <a:pt x="593" y="398"/>
                  </a:lnTo>
                  <a:lnTo>
                    <a:pt x="608" y="417"/>
                  </a:lnTo>
                  <a:close/>
                  <a:moveTo>
                    <a:pt x="544" y="422"/>
                  </a:moveTo>
                  <a:lnTo>
                    <a:pt x="538" y="415"/>
                  </a:lnTo>
                  <a:lnTo>
                    <a:pt x="531" y="410"/>
                  </a:lnTo>
                  <a:lnTo>
                    <a:pt x="525" y="406"/>
                  </a:lnTo>
                  <a:lnTo>
                    <a:pt x="519" y="403"/>
                  </a:lnTo>
                  <a:lnTo>
                    <a:pt x="512" y="402"/>
                  </a:lnTo>
                  <a:lnTo>
                    <a:pt x="506" y="403"/>
                  </a:lnTo>
                  <a:lnTo>
                    <a:pt x="500" y="406"/>
                  </a:lnTo>
                  <a:lnTo>
                    <a:pt x="494" y="411"/>
                  </a:lnTo>
                  <a:lnTo>
                    <a:pt x="489" y="415"/>
                  </a:lnTo>
                  <a:lnTo>
                    <a:pt x="485" y="421"/>
                  </a:lnTo>
                  <a:lnTo>
                    <a:pt x="482" y="427"/>
                  </a:lnTo>
                  <a:lnTo>
                    <a:pt x="481" y="435"/>
                  </a:lnTo>
                  <a:lnTo>
                    <a:pt x="482" y="442"/>
                  </a:lnTo>
                  <a:lnTo>
                    <a:pt x="484" y="450"/>
                  </a:lnTo>
                  <a:lnTo>
                    <a:pt x="486" y="457"/>
                  </a:lnTo>
                  <a:lnTo>
                    <a:pt x="490" y="465"/>
                  </a:lnTo>
                  <a:lnTo>
                    <a:pt x="544" y="422"/>
                  </a:lnTo>
                  <a:close/>
                  <a:moveTo>
                    <a:pt x="715" y="279"/>
                  </a:moveTo>
                  <a:lnTo>
                    <a:pt x="709" y="279"/>
                  </a:lnTo>
                  <a:lnTo>
                    <a:pt x="703" y="282"/>
                  </a:lnTo>
                  <a:lnTo>
                    <a:pt x="697" y="284"/>
                  </a:lnTo>
                  <a:lnTo>
                    <a:pt x="692" y="287"/>
                  </a:lnTo>
                  <a:lnTo>
                    <a:pt x="684" y="293"/>
                  </a:lnTo>
                  <a:lnTo>
                    <a:pt x="679" y="300"/>
                  </a:lnTo>
                  <a:lnTo>
                    <a:pt x="675" y="307"/>
                  </a:lnTo>
                  <a:lnTo>
                    <a:pt x="674" y="315"/>
                  </a:lnTo>
                  <a:lnTo>
                    <a:pt x="674" y="323"/>
                  </a:lnTo>
                  <a:lnTo>
                    <a:pt x="677" y="333"/>
                  </a:lnTo>
                  <a:lnTo>
                    <a:pt x="679" y="342"/>
                  </a:lnTo>
                  <a:lnTo>
                    <a:pt x="685" y="352"/>
                  </a:lnTo>
                  <a:lnTo>
                    <a:pt x="733" y="428"/>
                  </a:lnTo>
                  <a:lnTo>
                    <a:pt x="684" y="458"/>
                  </a:lnTo>
                  <a:lnTo>
                    <a:pt x="584" y="301"/>
                  </a:lnTo>
                  <a:lnTo>
                    <a:pt x="633" y="269"/>
                  </a:lnTo>
                  <a:lnTo>
                    <a:pt x="652" y="300"/>
                  </a:lnTo>
                  <a:lnTo>
                    <a:pt x="652" y="298"/>
                  </a:lnTo>
                  <a:lnTo>
                    <a:pt x="650" y="290"/>
                  </a:lnTo>
                  <a:lnTo>
                    <a:pt x="650" y="281"/>
                  </a:lnTo>
                  <a:lnTo>
                    <a:pt x="650" y="272"/>
                  </a:lnTo>
                  <a:lnTo>
                    <a:pt x="653" y="264"/>
                  </a:lnTo>
                  <a:lnTo>
                    <a:pt x="657" y="257"/>
                  </a:lnTo>
                  <a:lnTo>
                    <a:pt x="660" y="251"/>
                  </a:lnTo>
                  <a:lnTo>
                    <a:pt x="667" y="246"/>
                  </a:lnTo>
                  <a:lnTo>
                    <a:pt x="673" y="241"/>
                  </a:lnTo>
                  <a:lnTo>
                    <a:pt x="680" y="236"/>
                  </a:lnTo>
                  <a:lnTo>
                    <a:pt x="687" y="234"/>
                  </a:lnTo>
                  <a:lnTo>
                    <a:pt x="715" y="279"/>
                  </a:lnTo>
                  <a:close/>
                  <a:moveTo>
                    <a:pt x="946" y="301"/>
                  </a:moveTo>
                  <a:lnTo>
                    <a:pt x="898" y="328"/>
                  </a:lnTo>
                  <a:lnTo>
                    <a:pt x="884" y="305"/>
                  </a:lnTo>
                  <a:lnTo>
                    <a:pt x="884" y="306"/>
                  </a:lnTo>
                  <a:lnTo>
                    <a:pt x="883" y="315"/>
                  </a:lnTo>
                  <a:lnTo>
                    <a:pt x="882" y="322"/>
                  </a:lnTo>
                  <a:lnTo>
                    <a:pt x="879" y="330"/>
                  </a:lnTo>
                  <a:lnTo>
                    <a:pt x="876" y="337"/>
                  </a:lnTo>
                  <a:lnTo>
                    <a:pt x="871" y="343"/>
                  </a:lnTo>
                  <a:lnTo>
                    <a:pt x="866" y="350"/>
                  </a:lnTo>
                  <a:lnTo>
                    <a:pt x="859" y="356"/>
                  </a:lnTo>
                  <a:lnTo>
                    <a:pt x="852" y="361"/>
                  </a:lnTo>
                  <a:lnTo>
                    <a:pt x="839" y="366"/>
                  </a:lnTo>
                  <a:lnTo>
                    <a:pt x="828" y="370"/>
                  </a:lnTo>
                  <a:lnTo>
                    <a:pt x="817" y="370"/>
                  </a:lnTo>
                  <a:lnTo>
                    <a:pt x="807" y="368"/>
                  </a:lnTo>
                  <a:lnTo>
                    <a:pt x="797" y="365"/>
                  </a:lnTo>
                  <a:lnTo>
                    <a:pt x="787" y="358"/>
                  </a:lnTo>
                  <a:lnTo>
                    <a:pt x="779" y="351"/>
                  </a:lnTo>
                  <a:lnTo>
                    <a:pt x="772" y="341"/>
                  </a:lnTo>
                  <a:lnTo>
                    <a:pt x="767" y="328"/>
                  </a:lnTo>
                  <a:lnTo>
                    <a:pt x="763" y="317"/>
                  </a:lnTo>
                  <a:lnTo>
                    <a:pt x="763" y="306"/>
                  </a:lnTo>
                  <a:lnTo>
                    <a:pt x="764" y="295"/>
                  </a:lnTo>
                  <a:lnTo>
                    <a:pt x="769" y="284"/>
                  </a:lnTo>
                  <a:lnTo>
                    <a:pt x="776" y="274"/>
                  </a:lnTo>
                  <a:lnTo>
                    <a:pt x="786" y="263"/>
                  </a:lnTo>
                  <a:lnTo>
                    <a:pt x="797" y="253"/>
                  </a:lnTo>
                  <a:lnTo>
                    <a:pt x="838" y="222"/>
                  </a:lnTo>
                  <a:lnTo>
                    <a:pt x="833" y="217"/>
                  </a:lnTo>
                  <a:lnTo>
                    <a:pt x="829" y="212"/>
                  </a:lnTo>
                  <a:lnTo>
                    <a:pt x="824" y="208"/>
                  </a:lnTo>
                  <a:lnTo>
                    <a:pt x="819" y="207"/>
                  </a:lnTo>
                  <a:lnTo>
                    <a:pt x="813" y="206"/>
                  </a:lnTo>
                  <a:lnTo>
                    <a:pt x="807" y="207"/>
                  </a:lnTo>
                  <a:lnTo>
                    <a:pt x="801" y="209"/>
                  </a:lnTo>
                  <a:lnTo>
                    <a:pt x="793" y="212"/>
                  </a:lnTo>
                  <a:lnTo>
                    <a:pt x="787" y="217"/>
                  </a:lnTo>
                  <a:lnTo>
                    <a:pt x="779" y="222"/>
                  </a:lnTo>
                  <a:lnTo>
                    <a:pt x="773" y="227"/>
                  </a:lnTo>
                  <a:lnTo>
                    <a:pt x="768" y="233"/>
                  </a:lnTo>
                  <a:lnTo>
                    <a:pt x="757" y="246"/>
                  </a:lnTo>
                  <a:lnTo>
                    <a:pt x="748" y="262"/>
                  </a:lnTo>
                  <a:lnTo>
                    <a:pt x="727" y="223"/>
                  </a:lnTo>
                  <a:lnTo>
                    <a:pt x="735" y="212"/>
                  </a:lnTo>
                  <a:lnTo>
                    <a:pt x="749" y="198"/>
                  </a:lnTo>
                  <a:lnTo>
                    <a:pt x="765" y="184"/>
                  </a:lnTo>
                  <a:lnTo>
                    <a:pt x="781" y="174"/>
                  </a:lnTo>
                  <a:lnTo>
                    <a:pt x="789" y="169"/>
                  </a:lnTo>
                  <a:lnTo>
                    <a:pt x="797" y="167"/>
                  </a:lnTo>
                  <a:lnTo>
                    <a:pt x="806" y="163"/>
                  </a:lnTo>
                  <a:lnTo>
                    <a:pt x="813" y="162"/>
                  </a:lnTo>
                  <a:lnTo>
                    <a:pt x="821" y="161"/>
                  </a:lnTo>
                  <a:lnTo>
                    <a:pt x="828" y="159"/>
                  </a:lnTo>
                  <a:lnTo>
                    <a:pt x="836" y="161"/>
                  </a:lnTo>
                  <a:lnTo>
                    <a:pt x="842" y="162"/>
                  </a:lnTo>
                  <a:lnTo>
                    <a:pt x="849" y="164"/>
                  </a:lnTo>
                  <a:lnTo>
                    <a:pt x="856" y="167"/>
                  </a:lnTo>
                  <a:lnTo>
                    <a:pt x="862" y="171"/>
                  </a:lnTo>
                  <a:lnTo>
                    <a:pt x="868" y="176"/>
                  </a:lnTo>
                  <a:lnTo>
                    <a:pt x="873" y="182"/>
                  </a:lnTo>
                  <a:lnTo>
                    <a:pt x="879" y="188"/>
                  </a:lnTo>
                  <a:lnTo>
                    <a:pt x="884" y="196"/>
                  </a:lnTo>
                  <a:lnTo>
                    <a:pt x="889" y="204"/>
                  </a:lnTo>
                  <a:lnTo>
                    <a:pt x="946" y="301"/>
                  </a:lnTo>
                  <a:close/>
                  <a:moveTo>
                    <a:pt x="861" y="262"/>
                  </a:moveTo>
                  <a:lnTo>
                    <a:pt x="854" y="251"/>
                  </a:lnTo>
                  <a:lnTo>
                    <a:pt x="827" y="272"/>
                  </a:lnTo>
                  <a:lnTo>
                    <a:pt x="822" y="276"/>
                  </a:lnTo>
                  <a:lnTo>
                    <a:pt x="818" y="281"/>
                  </a:lnTo>
                  <a:lnTo>
                    <a:pt x="814" y="284"/>
                  </a:lnTo>
                  <a:lnTo>
                    <a:pt x="813" y="290"/>
                  </a:lnTo>
                  <a:lnTo>
                    <a:pt x="812" y="295"/>
                  </a:lnTo>
                  <a:lnTo>
                    <a:pt x="812" y="298"/>
                  </a:lnTo>
                  <a:lnTo>
                    <a:pt x="813" y="303"/>
                  </a:lnTo>
                  <a:lnTo>
                    <a:pt x="816" y="308"/>
                  </a:lnTo>
                  <a:lnTo>
                    <a:pt x="818" y="312"/>
                  </a:lnTo>
                  <a:lnTo>
                    <a:pt x="821" y="315"/>
                  </a:lnTo>
                  <a:lnTo>
                    <a:pt x="824" y="317"/>
                  </a:lnTo>
                  <a:lnTo>
                    <a:pt x="829" y="318"/>
                  </a:lnTo>
                  <a:lnTo>
                    <a:pt x="833" y="320"/>
                  </a:lnTo>
                  <a:lnTo>
                    <a:pt x="838" y="318"/>
                  </a:lnTo>
                  <a:lnTo>
                    <a:pt x="843" y="317"/>
                  </a:lnTo>
                  <a:lnTo>
                    <a:pt x="848" y="315"/>
                  </a:lnTo>
                  <a:lnTo>
                    <a:pt x="854" y="311"/>
                  </a:lnTo>
                  <a:lnTo>
                    <a:pt x="859" y="305"/>
                  </a:lnTo>
                  <a:lnTo>
                    <a:pt x="863" y="298"/>
                  </a:lnTo>
                  <a:lnTo>
                    <a:pt x="866" y="292"/>
                  </a:lnTo>
                  <a:lnTo>
                    <a:pt x="867" y="284"/>
                  </a:lnTo>
                  <a:lnTo>
                    <a:pt x="866" y="277"/>
                  </a:lnTo>
                  <a:lnTo>
                    <a:pt x="864" y="269"/>
                  </a:lnTo>
                  <a:lnTo>
                    <a:pt x="861" y="262"/>
                  </a:lnTo>
                  <a:close/>
                  <a:moveTo>
                    <a:pt x="1087" y="229"/>
                  </a:moveTo>
                  <a:lnTo>
                    <a:pt x="1082" y="236"/>
                  </a:lnTo>
                  <a:lnTo>
                    <a:pt x="1075" y="241"/>
                  </a:lnTo>
                  <a:lnTo>
                    <a:pt x="1066" y="247"/>
                  </a:lnTo>
                  <a:lnTo>
                    <a:pt x="1056" y="252"/>
                  </a:lnTo>
                  <a:lnTo>
                    <a:pt x="1042" y="257"/>
                  </a:lnTo>
                  <a:lnTo>
                    <a:pt x="1030" y="259"/>
                  </a:lnTo>
                  <a:lnTo>
                    <a:pt x="1024" y="259"/>
                  </a:lnTo>
                  <a:lnTo>
                    <a:pt x="1018" y="259"/>
                  </a:lnTo>
                  <a:lnTo>
                    <a:pt x="1012" y="258"/>
                  </a:lnTo>
                  <a:lnTo>
                    <a:pt x="1007" y="257"/>
                  </a:lnTo>
                  <a:lnTo>
                    <a:pt x="1002" y="254"/>
                  </a:lnTo>
                  <a:lnTo>
                    <a:pt x="997" y="252"/>
                  </a:lnTo>
                  <a:lnTo>
                    <a:pt x="993" y="248"/>
                  </a:lnTo>
                  <a:lnTo>
                    <a:pt x="988" y="244"/>
                  </a:lnTo>
                  <a:lnTo>
                    <a:pt x="981" y="233"/>
                  </a:lnTo>
                  <a:lnTo>
                    <a:pt x="973" y="221"/>
                  </a:lnTo>
                  <a:lnTo>
                    <a:pt x="937" y="143"/>
                  </a:lnTo>
                  <a:lnTo>
                    <a:pt x="910" y="156"/>
                  </a:lnTo>
                  <a:lnTo>
                    <a:pt x="892" y="117"/>
                  </a:lnTo>
                  <a:lnTo>
                    <a:pt x="920" y="104"/>
                  </a:lnTo>
                  <a:lnTo>
                    <a:pt x="902" y="67"/>
                  </a:lnTo>
                  <a:lnTo>
                    <a:pt x="947" y="28"/>
                  </a:lnTo>
                  <a:lnTo>
                    <a:pt x="971" y="79"/>
                  </a:lnTo>
                  <a:lnTo>
                    <a:pt x="1010" y="62"/>
                  </a:lnTo>
                  <a:lnTo>
                    <a:pt x="1027" y="100"/>
                  </a:lnTo>
                  <a:lnTo>
                    <a:pt x="990" y="118"/>
                  </a:lnTo>
                  <a:lnTo>
                    <a:pt x="1021" y="187"/>
                  </a:lnTo>
                  <a:lnTo>
                    <a:pt x="1025" y="193"/>
                  </a:lnTo>
                  <a:lnTo>
                    <a:pt x="1029" y="198"/>
                  </a:lnTo>
                  <a:lnTo>
                    <a:pt x="1032" y="202"/>
                  </a:lnTo>
                  <a:lnTo>
                    <a:pt x="1036" y="204"/>
                  </a:lnTo>
                  <a:lnTo>
                    <a:pt x="1040" y="206"/>
                  </a:lnTo>
                  <a:lnTo>
                    <a:pt x="1045" y="206"/>
                  </a:lnTo>
                  <a:lnTo>
                    <a:pt x="1050" y="206"/>
                  </a:lnTo>
                  <a:lnTo>
                    <a:pt x="1055" y="203"/>
                  </a:lnTo>
                  <a:lnTo>
                    <a:pt x="1059" y="202"/>
                  </a:lnTo>
                  <a:lnTo>
                    <a:pt x="1062" y="198"/>
                  </a:lnTo>
                  <a:lnTo>
                    <a:pt x="1066" y="194"/>
                  </a:lnTo>
                  <a:lnTo>
                    <a:pt x="1070" y="191"/>
                  </a:lnTo>
                  <a:lnTo>
                    <a:pt x="1087" y="229"/>
                  </a:lnTo>
                  <a:close/>
                  <a:moveTo>
                    <a:pt x="1243" y="82"/>
                  </a:moveTo>
                  <a:lnTo>
                    <a:pt x="1130" y="129"/>
                  </a:lnTo>
                  <a:lnTo>
                    <a:pt x="1135" y="137"/>
                  </a:lnTo>
                  <a:lnTo>
                    <a:pt x="1141" y="143"/>
                  </a:lnTo>
                  <a:lnTo>
                    <a:pt x="1148" y="148"/>
                  </a:lnTo>
                  <a:lnTo>
                    <a:pt x="1155" y="152"/>
                  </a:lnTo>
                  <a:lnTo>
                    <a:pt x="1163" y="153"/>
                  </a:lnTo>
                  <a:lnTo>
                    <a:pt x="1173" y="153"/>
                  </a:lnTo>
                  <a:lnTo>
                    <a:pt x="1183" y="151"/>
                  </a:lnTo>
                  <a:lnTo>
                    <a:pt x="1193" y="147"/>
                  </a:lnTo>
                  <a:lnTo>
                    <a:pt x="1206" y="141"/>
                  </a:lnTo>
                  <a:lnTo>
                    <a:pt x="1219" y="132"/>
                  </a:lnTo>
                  <a:lnTo>
                    <a:pt x="1229" y="123"/>
                  </a:lnTo>
                  <a:lnTo>
                    <a:pt x="1238" y="113"/>
                  </a:lnTo>
                  <a:lnTo>
                    <a:pt x="1254" y="151"/>
                  </a:lnTo>
                  <a:lnTo>
                    <a:pt x="1243" y="162"/>
                  </a:lnTo>
                  <a:lnTo>
                    <a:pt x="1230" y="172"/>
                  </a:lnTo>
                  <a:lnTo>
                    <a:pt x="1214" y="182"/>
                  </a:lnTo>
                  <a:lnTo>
                    <a:pt x="1196" y="189"/>
                  </a:lnTo>
                  <a:lnTo>
                    <a:pt x="1186" y="193"/>
                  </a:lnTo>
                  <a:lnTo>
                    <a:pt x="1176" y="197"/>
                  </a:lnTo>
                  <a:lnTo>
                    <a:pt x="1166" y="198"/>
                  </a:lnTo>
                  <a:lnTo>
                    <a:pt x="1156" y="199"/>
                  </a:lnTo>
                  <a:lnTo>
                    <a:pt x="1148" y="199"/>
                  </a:lnTo>
                  <a:lnTo>
                    <a:pt x="1139" y="198"/>
                  </a:lnTo>
                  <a:lnTo>
                    <a:pt x="1130" y="196"/>
                  </a:lnTo>
                  <a:lnTo>
                    <a:pt x="1121" y="193"/>
                  </a:lnTo>
                  <a:lnTo>
                    <a:pt x="1114" y="189"/>
                  </a:lnTo>
                  <a:lnTo>
                    <a:pt x="1106" y="184"/>
                  </a:lnTo>
                  <a:lnTo>
                    <a:pt x="1100" y="179"/>
                  </a:lnTo>
                  <a:lnTo>
                    <a:pt x="1092" y="173"/>
                  </a:lnTo>
                  <a:lnTo>
                    <a:pt x="1087" y="166"/>
                  </a:lnTo>
                  <a:lnTo>
                    <a:pt x="1081" y="157"/>
                  </a:lnTo>
                  <a:lnTo>
                    <a:pt x="1076" y="148"/>
                  </a:lnTo>
                  <a:lnTo>
                    <a:pt x="1071" y="138"/>
                  </a:lnTo>
                  <a:lnTo>
                    <a:pt x="1067" y="127"/>
                  </a:lnTo>
                  <a:lnTo>
                    <a:pt x="1065" y="117"/>
                  </a:lnTo>
                  <a:lnTo>
                    <a:pt x="1062" y="107"/>
                  </a:lnTo>
                  <a:lnTo>
                    <a:pt x="1062" y="97"/>
                  </a:lnTo>
                  <a:lnTo>
                    <a:pt x="1062" y="87"/>
                  </a:lnTo>
                  <a:lnTo>
                    <a:pt x="1064" y="78"/>
                  </a:lnTo>
                  <a:lnTo>
                    <a:pt x="1065" y="68"/>
                  </a:lnTo>
                  <a:lnTo>
                    <a:pt x="1069" y="59"/>
                  </a:lnTo>
                  <a:lnTo>
                    <a:pt x="1072" y="50"/>
                  </a:lnTo>
                  <a:lnTo>
                    <a:pt x="1077" y="43"/>
                  </a:lnTo>
                  <a:lnTo>
                    <a:pt x="1082" y="35"/>
                  </a:lnTo>
                  <a:lnTo>
                    <a:pt x="1089" y="29"/>
                  </a:lnTo>
                  <a:lnTo>
                    <a:pt x="1095" y="23"/>
                  </a:lnTo>
                  <a:lnTo>
                    <a:pt x="1102" y="18"/>
                  </a:lnTo>
                  <a:lnTo>
                    <a:pt x="1111" y="13"/>
                  </a:lnTo>
                  <a:lnTo>
                    <a:pt x="1120" y="9"/>
                  </a:lnTo>
                  <a:lnTo>
                    <a:pt x="1129" y="5"/>
                  </a:lnTo>
                  <a:lnTo>
                    <a:pt x="1139" y="3"/>
                  </a:lnTo>
                  <a:lnTo>
                    <a:pt x="1148" y="2"/>
                  </a:lnTo>
                  <a:lnTo>
                    <a:pt x="1156" y="0"/>
                  </a:lnTo>
                  <a:lnTo>
                    <a:pt x="1164" y="0"/>
                  </a:lnTo>
                  <a:lnTo>
                    <a:pt x="1173" y="2"/>
                  </a:lnTo>
                  <a:lnTo>
                    <a:pt x="1180" y="4"/>
                  </a:lnTo>
                  <a:lnTo>
                    <a:pt x="1188" y="7"/>
                  </a:lnTo>
                  <a:lnTo>
                    <a:pt x="1195" y="10"/>
                  </a:lnTo>
                  <a:lnTo>
                    <a:pt x="1201" y="15"/>
                  </a:lnTo>
                  <a:lnTo>
                    <a:pt x="1208" y="20"/>
                  </a:lnTo>
                  <a:lnTo>
                    <a:pt x="1214" y="27"/>
                  </a:lnTo>
                  <a:lnTo>
                    <a:pt x="1220" y="34"/>
                  </a:lnTo>
                  <a:lnTo>
                    <a:pt x="1225" y="42"/>
                  </a:lnTo>
                  <a:lnTo>
                    <a:pt x="1229" y="50"/>
                  </a:lnTo>
                  <a:lnTo>
                    <a:pt x="1234" y="59"/>
                  </a:lnTo>
                  <a:lnTo>
                    <a:pt x="1243" y="82"/>
                  </a:lnTo>
                  <a:close/>
                  <a:moveTo>
                    <a:pt x="1180" y="69"/>
                  </a:moveTo>
                  <a:lnTo>
                    <a:pt x="1176" y="62"/>
                  </a:lnTo>
                  <a:lnTo>
                    <a:pt x="1171" y="54"/>
                  </a:lnTo>
                  <a:lnTo>
                    <a:pt x="1166" y="49"/>
                  </a:lnTo>
                  <a:lnTo>
                    <a:pt x="1161" y="45"/>
                  </a:lnTo>
                  <a:lnTo>
                    <a:pt x="1155" y="43"/>
                  </a:lnTo>
                  <a:lnTo>
                    <a:pt x="1149" y="42"/>
                  </a:lnTo>
                  <a:lnTo>
                    <a:pt x="1141" y="43"/>
                  </a:lnTo>
                  <a:lnTo>
                    <a:pt x="1134" y="45"/>
                  </a:lnTo>
                  <a:lnTo>
                    <a:pt x="1129" y="48"/>
                  </a:lnTo>
                  <a:lnTo>
                    <a:pt x="1124" y="53"/>
                  </a:lnTo>
                  <a:lnTo>
                    <a:pt x="1120" y="58"/>
                  </a:lnTo>
                  <a:lnTo>
                    <a:pt x="1116" y="64"/>
                  </a:lnTo>
                  <a:lnTo>
                    <a:pt x="1115" y="72"/>
                  </a:lnTo>
                  <a:lnTo>
                    <a:pt x="1114" y="79"/>
                  </a:lnTo>
                  <a:lnTo>
                    <a:pt x="1114" y="88"/>
                  </a:lnTo>
                  <a:lnTo>
                    <a:pt x="1116" y="95"/>
                  </a:lnTo>
                  <a:lnTo>
                    <a:pt x="1180" y="69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"/>
              </a:endParaRPr>
            </a:p>
          </p:txBody>
        </p:sp>
        <p:sp>
          <p:nvSpPr>
            <p:cNvPr id="24" name="Freeform 25"/>
            <p:cNvSpPr>
              <a:spLocks noEditPoints="1"/>
            </p:cNvSpPr>
            <p:nvPr/>
          </p:nvSpPr>
          <p:spPr bwMode="auto">
            <a:xfrm>
              <a:off x="6784611" y="3696855"/>
              <a:ext cx="430696" cy="290438"/>
            </a:xfrm>
            <a:custGeom>
              <a:avLst/>
              <a:gdLst>
                <a:gd name="T0" fmla="*/ 248 w 1217"/>
                <a:gd name="T1" fmla="*/ 556 h 819"/>
                <a:gd name="T2" fmla="*/ 73 w 1217"/>
                <a:gd name="T3" fmla="*/ 623 h 819"/>
                <a:gd name="T4" fmla="*/ 113 w 1217"/>
                <a:gd name="T5" fmla="*/ 807 h 819"/>
                <a:gd name="T6" fmla="*/ 192 w 1217"/>
                <a:gd name="T7" fmla="*/ 718 h 819"/>
                <a:gd name="T8" fmla="*/ 352 w 1217"/>
                <a:gd name="T9" fmla="*/ 750 h 819"/>
                <a:gd name="T10" fmla="*/ 425 w 1217"/>
                <a:gd name="T11" fmla="*/ 705 h 819"/>
                <a:gd name="T12" fmla="*/ 371 w 1217"/>
                <a:gd name="T13" fmla="*/ 671 h 819"/>
                <a:gd name="T14" fmla="*/ 346 w 1217"/>
                <a:gd name="T15" fmla="*/ 604 h 819"/>
                <a:gd name="T16" fmla="*/ 368 w 1217"/>
                <a:gd name="T17" fmla="*/ 542 h 819"/>
                <a:gd name="T18" fmla="*/ 433 w 1217"/>
                <a:gd name="T19" fmla="*/ 506 h 819"/>
                <a:gd name="T20" fmla="*/ 498 w 1217"/>
                <a:gd name="T21" fmla="*/ 514 h 819"/>
                <a:gd name="T22" fmla="*/ 541 w 1217"/>
                <a:gd name="T23" fmla="*/ 564 h 819"/>
                <a:gd name="T24" fmla="*/ 547 w 1217"/>
                <a:gd name="T25" fmla="*/ 633 h 819"/>
                <a:gd name="T26" fmla="*/ 506 w 1217"/>
                <a:gd name="T27" fmla="*/ 685 h 819"/>
                <a:gd name="T28" fmla="*/ 404 w 1217"/>
                <a:gd name="T29" fmla="*/ 580 h 819"/>
                <a:gd name="T30" fmla="*/ 427 w 1217"/>
                <a:gd name="T31" fmla="*/ 649 h 819"/>
                <a:gd name="T32" fmla="*/ 486 w 1217"/>
                <a:gd name="T33" fmla="*/ 644 h 819"/>
                <a:gd name="T34" fmla="*/ 482 w 1217"/>
                <a:gd name="T35" fmla="*/ 576 h 819"/>
                <a:gd name="T36" fmla="*/ 428 w 1217"/>
                <a:gd name="T37" fmla="*/ 555 h 819"/>
                <a:gd name="T38" fmla="*/ 647 w 1217"/>
                <a:gd name="T39" fmla="*/ 459 h 819"/>
                <a:gd name="T40" fmla="*/ 607 w 1217"/>
                <a:gd name="T41" fmla="*/ 475 h 819"/>
                <a:gd name="T42" fmla="*/ 611 w 1217"/>
                <a:gd name="T43" fmla="*/ 634 h 819"/>
                <a:gd name="T44" fmla="*/ 594 w 1217"/>
                <a:gd name="T45" fmla="*/ 440 h 819"/>
                <a:gd name="T46" fmla="*/ 637 w 1217"/>
                <a:gd name="T47" fmla="*/ 402 h 819"/>
                <a:gd name="T48" fmla="*/ 680 w 1217"/>
                <a:gd name="T49" fmla="*/ 406 h 819"/>
                <a:gd name="T50" fmla="*/ 714 w 1217"/>
                <a:gd name="T51" fmla="*/ 323 h 819"/>
                <a:gd name="T52" fmla="*/ 674 w 1217"/>
                <a:gd name="T53" fmla="*/ 321 h 819"/>
                <a:gd name="T54" fmla="*/ 671 w 1217"/>
                <a:gd name="T55" fmla="*/ 282 h 819"/>
                <a:gd name="T56" fmla="*/ 711 w 1217"/>
                <a:gd name="T57" fmla="*/ 268 h 819"/>
                <a:gd name="T58" fmla="*/ 729 w 1217"/>
                <a:gd name="T59" fmla="*/ 303 h 819"/>
                <a:gd name="T60" fmla="*/ 705 w 1217"/>
                <a:gd name="T61" fmla="*/ 363 h 819"/>
                <a:gd name="T62" fmla="*/ 958 w 1217"/>
                <a:gd name="T63" fmla="*/ 420 h 819"/>
                <a:gd name="T64" fmla="*/ 907 w 1217"/>
                <a:gd name="T65" fmla="*/ 434 h 819"/>
                <a:gd name="T66" fmla="*/ 794 w 1217"/>
                <a:gd name="T67" fmla="*/ 356 h 819"/>
                <a:gd name="T68" fmla="*/ 898 w 1217"/>
                <a:gd name="T69" fmla="*/ 277 h 819"/>
                <a:gd name="T70" fmla="*/ 933 w 1217"/>
                <a:gd name="T71" fmla="*/ 377 h 819"/>
                <a:gd name="T72" fmla="*/ 958 w 1217"/>
                <a:gd name="T73" fmla="*/ 357 h 819"/>
                <a:gd name="T74" fmla="*/ 1036 w 1217"/>
                <a:gd name="T75" fmla="*/ 345 h 819"/>
                <a:gd name="T76" fmla="*/ 973 w 1217"/>
                <a:gd name="T77" fmla="*/ 338 h 819"/>
                <a:gd name="T78" fmla="*/ 922 w 1217"/>
                <a:gd name="T79" fmla="*/ 288 h 819"/>
                <a:gd name="T80" fmla="*/ 914 w 1217"/>
                <a:gd name="T81" fmla="*/ 223 h 819"/>
                <a:gd name="T82" fmla="*/ 958 w 1217"/>
                <a:gd name="T83" fmla="*/ 164 h 819"/>
                <a:gd name="T84" fmla="*/ 1021 w 1217"/>
                <a:gd name="T85" fmla="*/ 141 h 819"/>
                <a:gd name="T86" fmla="*/ 1080 w 1217"/>
                <a:gd name="T87" fmla="*/ 167 h 819"/>
                <a:gd name="T88" fmla="*/ 1116 w 1217"/>
                <a:gd name="T89" fmla="*/ 228 h 819"/>
                <a:gd name="T90" fmla="*/ 1102 w 1217"/>
                <a:gd name="T91" fmla="*/ 292 h 819"/>
                <a:gd name="T92" fmla="*/ 964 w 1217"/>
                <a:gd name="T93" fmla="*/ 228 h 819"/>
                <a:gd name="T94" fmla="*/ 1001 w 1217"/>
                <a:gd name="T95" fmla="*/ 290 h 819"/>
                <a:gd name="T96" fmla="*/ 1058 w 1217"/>
                <a:gd name="T97" fmla="*/ 277 h 819"/>
                <a:gd name="T98" fmla="*/ 1045 w 1217"/>
                <a:gd name="T99" fmla="*/ 215 h 819"/>
                <a:gd name="T100" fmla="*/ 986 w 1217"/>
                <a:gd name="T101" fmla="*/ 198 h 819"/>
                <a:gd name="T102" fmla="*/ 1135 w 1217"/>
                <a:gd name="T103" fmla="*/ 58 h 819"/>
                <a:gd name="T104" fmla="*/ 1151 w 1217"/>
                <a:gd name="T105" fmla="*/ 114 h 819"/>
                <a:gd name="T106" fmla="*/ 1101 w 1217"/>
                <a:gd name="T107" fmla="*/ 63 h 819"/>
                <a:gd name="T108" fmla="*/ 1110 w 1217"/>
                <a:gd name="T109" fmla="*/ 9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17" h="819">
                  <a:moveTo>
                    <a:pt x="352" y="750"/>
                  </a:moveTo>
                  <a:lnTo>
                    <a:pt x="294" y="764"/>
                  </a:lnTo>
                  <a:lnTo>
                    <a:pt x="258" y="611"/>
                  </a:lnTo>
                  <a:lnTo>
                    <a:pt x="255" y="599"/>
                  </a:lnTo>
                  <a:lnTo>
                    <a:pt x="253" y="585"/>
                  </a:lnTo>
                  <a:lnTo>
                    <a:pt x="250" y="571"/>
                  </a:lnTo>
                  <a:lnTo>
                    <a:pt x="248" y="556"/>
                  </a:lnTo>
                  <a:lnTo>
                    <a:pt x="247" y="556"/>
                  </a:lnTo>
                  <a:lnTo>
                    <a:pt x="247" y="578"/>
                  </a:lnTo>
                  <a:lnTo>
                    <a:pt x="247" y="593"/>
                  </a:lnTo>
                  <a:lnTo>
                    <a:pt x="228" y="780"/>
                  </a:lnTo>
                  <a:lnTo>
                    <a:pt x="180" y="792"/>
                  </a:lnTo>
                  <a:lnTo>
                    <a:pt x="79" y="634"/>
                  </a:lnTo>
                  <a:lnTo>
                    <a:pt x="73" y="623"/>
                  </a:lnTo>
                  <a:lnTo>
                    <a:pt x="63" y="600"/>
                  </a:lnTo>
                  <a:lnTo>
                    <a:pt x="61" y="600"/>
                  </a:lnTo>
                  <a:lnTo>
                    <a:pt x="66" y="619"/>
                  </a:lnTo>
                  <a:lnTo>
                    <a:pt x="71" y="635"/>
                  </a:lnTo>
                  <a:lnTo>
                    <a:pt x="75" y="651"/>
                  </a:lnTo>
                  <a:lnTo>
                    <a:pt x="79" y="666"/>
                  </a:lnTo>
                  <a:lnTo>
                    <a:pt x="113" y="807"/>
                  </a:lnTo>
                  <a:lnTo>
                    <a:pt x="60" y="819"/>
                  </a:lnTo>
                  <a:lnTo>
                    <a:pt x="0" y="564"/>
                  </a:lnTo>
                  <a:lnTo>
                    <a:pt x="84" y="544"/>
                  </a:lnTo>
                  <a:lnTo>
                    <a:pt x="173" y="683"/>
                  </a:lnTo>
                  <a:lnTo>
                    <a:pt x="182" y="700"/>
                  </a:lnTo>
                  <a:lnTo>
                    <a:pt x="190" y="718"/>
                  </a:lnTo>
                  <a:lnTo>
                    <a:pt x="192" y="718"/>
                  </a:lnTo>
                  <a:lnTo>
                    <a:pt x="192" y="706"/>
                  </a:lnTo>
                  <a:lnTo>
                    <a:pt x="192" y="696"/>
                  </a:lnTo>
                  <a:lnTo>
                    <a:pt x="192" y="686"/>
                  </a:lnTo>
                  <a:lnTo>
                    <a:pt x="193" y="678"/>
                  </a:lnTo>
                  <a:lnTo>
                    <a:pt x="209" y="515"/>
                  </a:lnTo>
                  <a:lnTo>
                    <a:pt x="290" y="495"/>
                  </a:lnTo>
                  <a:lnTo>
                    <a:pt x="352" y="750"/>
                  </a:lnTo>
                  <a:close/>
                  <a:moveTo>
                    <a:pt x="485" y="695"/>
                  </a:moveTo>
                  <a:lnTo>
                    <a:pt x="475" y="700"/>
                  </a:lnTo>
                  <a:lnTo>
                    <a:pt x="465" y="703"/>
                  </a:lnTo>
                  <a:lnTo>
                    <a:pt x="453" y="705"/>
                  </a:lnTo>
                  <a:lnTo>
                    <a:pt x="445" y="705"/>
                  </a:lnTo>
                  <a:lnTo>
                    <a:pt x="435" y="705"/>
                  </a:lnTo>
                  <a:lnTo>
                    <a:pt x="425" y="705"/>
                  </a:lnTo>
                  <a:lnTo>
                    <a:pt x="416" y="703"/>
                  </a:lnTo>
                  <a:lnTo>
                    <a:pt x="407" y="700"/>
                  </a:lnTo>
                  <a:lnTo>
                    <a:pt x="398" y="695"/>
                  </a:lnTo>
                  <a:lnTo>
                    <a:pt x="391" y="691"/>
                  </a:lnTo>
                  <a:lnTo>
                    <a:pt x="383" y="685"/>
                  </a:lnTo>
                  <a:lnTo>
                    <a:pt x="377" y="679"/>
                  </a:lnTo>
                  <a:lnTo>
                    <a:pt x="371" y="671"/>
                  </a:lnTo>
                  <a:lnTo>
                    <a:pt x="364" y="663"/>
                  </a:lnTo>
                  <a:lnTo>
                    <a:pt x="359" y="654"/>
                  </a:lnTo>
                  <a:lnTo>
                    <a:pt x="354" y="644"/>
                  </a:lnTo>
                  <a:lnTo>
                    <a:pt x="351" y="634"/>
                  </a:lnTo>
                  <a:lnTo>
                    <a:pt x="348" y="623"/>
                  </a:lnTo>
                  <a:lnTo>
                    <a:pt x="347" y="613"/>
                  </a:lnTo>
                  <a:lnTo>
                    <a:pt x="346" y="604"/>
                  </a:lnTo>
                  <a:lnTo>
                    <a:pt x="346" y="594"/>
                  </a:lnTo>
                  <a:lnTo>
                    <a:pt x="347" y="584"/>
                  </a:lnTo>
                  <a:lnTo>
                    <a:pt x="349" y="575"/>
                  </a:lnTo>
                  <a:lnTo>
                    <a:pt x="353" y="566"/>
                  </a:lnTo>
                  <a:lnTo>
                    <a:pt x="357" y="557"/>
                  </a:lnTo>
                  <a:lnTo>
                    <a:pt x="362" y="550"/>
                  </a:lnTo>
                  <a:lnTo>
                    <a:pt x="368" y="542"/>
                  </a:lnTo>
                  <a:lnTo>
                    <a:pt x="376" y="536"/>
                  </a:lnTo>
                  <a:lnTo>
                    <a:pt x="383" y="529"/>
                  </a:lnTo>
                  <a:lnTo>
                    <a:pt x="392" y="524"/>
                  </a:lnTo>
                  <a:lnTo>
                    <a:pt x="402" y="517"/>
                  </a:lnTo>
                  <a:lnTo>
                    <a:pt x="412" y="514"/>
                  </a:lnTo>
                  <a:lnTo>
                    <a:pt x="423" y="509"/>
                  </a:lnTo>
                  <a:lnTo>
                    <a:pt x="433" y="506"/>
                  </a:lnTo>
                  <a:lnTo>
                    <a:pt x="443" y="505"/>
                  </a:lnTo>
                  <a:lnTo>
                    <a:pt x="453" y="504"/>
                  </a:lnTo>
                  <a:lnTo>
                    <a:pt x="462" y="504"/>
                  </a:lnTo>
                  <a:lnTo>
                    <a:pt x="472" y="505"/>
                  </a:lnTo>
                  <a:lnTo>
                    <a:pt x="481" y="506"/>
                  </a:lnTo>
                  <a:lnTo>
                    <a:pt x="490" y="510"/>
                  </a:lnTo>
                  <a:lnTo>
                    <a:pt x="498" y="514"/>
                  </a:lnTo>
                  <a:lnTo>
                    <a:pt x="506" y="517"/>
                  </a:lnTo>
                  <a:lnTo>
                    <a:pt x="513" y="524"/>
                  </a:lnTo>
                  <a:lnTo>
                    <a:pt x="520" y="530"/>
                  </a:lnTo>
                  <a:lnTo>
                    <a:pt x="526" y="537"/>
                  </a:lnTo>
                  <a:lnTo>
                    <a:pt x="531" y="545"/>
                  </a:lnTo>
                  <a:lnTo>
                    <a:pt x="536" y="554"/>
                  </a:lnTo>
                  <a:lnTo>
                    <a:pt x="541" y="564"/>
                  </a:lnTo>
                  <a:lnTo>
                    <a:pt x="545" y="574"/>
                  </a:lnTo>
                  <a:lnTo>
                    <a:pt x="549" y="585"/>
                  </a:lnTo>
                  <a:lnTo>
                    <a:pt x="550" y="595"/>
                  </a:lnTo>
                  <a:lnTo>
                    <a:pt x="551" y="605"/>
                  </a:lnTo>
                  <a:lnTo>
                    <a:pt x="551" y="614"/>
                  </a:lnTo>
                  <a:lnTo>
                    <a:pt x="550" y="624"/>
                  </a:lnTo>
                  <a:lnTo>
                    <a:pt x="547" y="633"/>
                  </a:lnTo>
                  <a:lnTo>
                    <a:pt x="544" y="641"/>
                  </a:lnTo>
                  <a:lnTo>
                    <a:pt x="540" y="650"/>
                  </a:lnTo>
                  <a:lnTo>
                    <a:pt x="535" y="659"/>
                  </a:lnTo>
                  <a:lnTo>
                    <a:pt x="528" y="666"/>
                  </a:lnTo>
                  <a:lnTo>
                    <a:pt x="522" y="673"/>
                  </a:lnTo>
                  <a:lnTo>
                    <a:pt x="513" y="680"/>
                  </a:lnTo>
                  <a:lnTo>
                    <a:pt x="506" y="685"/>
                  </a:lnTo>
                  <a:lnTo>
                    <a:pt x="496" y="691"/>
                  </a:lnTo>
                  <a:lnTo>
                    <a:pt x="485" y="695"/>
                  </a:lnTo>
                  <a:close/>
                  <a:moveTo>
                    <a:pt x="428" y="555"/>
                  </a:moveTo>
                  <a:lnTo>
                    <a:pt x="420" y="559"/>
                  </a:lnTo>
                  <a:lnTo>
                    <a:pt x="413" y="565"/>
                  </a:lnTo>
                  <a:lnTo>
                    <a:pt x="407" y="571"/>
                  </a:lnTo>
                  <a:lnTo>
                    <a:pt x="404" y="580"/>
                  </a:lnTo>
                  <a:lnTo>
                    <a:pt x="402" y="589"/>
                  </a:lnTo>
                  <a:lnTo>
                    <a:pt x="403" y="599"/>
                  </a:lnTo>
                  <a:lnTo>
                    <a:pt x="404" y="610"/>
                  </a:lnTo>
                  <a:lnTo>
                    <a:pt x="409" y="621"/>
                  </a:lnTo>
                  <a:lnTo>
                    <a:pt x="414" y="633"/>
                  </a:lnTo>
                  <a:lnTo>
                    <a:pt x="421" y="641"/>
                  </a:lnTo>
                  <a:lnTo>
                    <a:pt x="427" y="649"/>
                  </a:lnTo>
                  <a:lnTo>
                    <a:pt x="435" y="654"/>
                  </a:lnTo>
                  <a:lnTo>
                    <a:pt x="442" y="658"/>
                  </a:lnTo>
                  <a:lnTo>
                    <a:pt x="451" y="659"/>
                  </a:lnTo>
                  <a:lnTo>
                    <a:pt x="460" y="658"/>
                  </a:lnTo>
                  <a:lnTo>
                    <a:pt x="470" y="654"/>
                  </a:lnTo>
                  <a:lnTo>
                    <a:pt x="478" y="650"/>
                  </a:lnTo>
                  <a:lnTo>
                    <a:pt x="486" y="644"/>
                  </a:lnTo>
                  <a:lnTo>
                    <a:pt x="491" y="638"/>
                  </a:lnTo>
                  <a:lnTo>
                    <a:pt x="493" y="629"/>
                  </a:lnTo>
                  <a:lnTo>
                    <a:pt x="495" y="620"/>
                  </a:lnTo>
                  <a:lnTo>
                    <a:pt x="493" y="610"/>
                  </a:lnTo>
                  <a:lnTo>
                    <a:pt x="491" y="599"/>
                  </a:lnTo>
                  <a:lnTo>
                    <a:pt x="487" y="588"/>
                  </a:lnTo>
                  <a:lnTo>
                    <a:pt x="482" y="576"/>
                  </a:lnTo>
                  <a:lnTo>
                    <a:pt x="476" y="566"/>
                  </a:lnTo>
                  <a:lnTo>
                    <a:pt x="470" y="560"/>
                  </a:lnTo>
                  <a:lnTo>
                    <a:pt x="462" y="555"/>
                  </a:lnTo>
                  <a:lnTo>
                    <a:pt x="455" y="551"/>
                  </a:lnTo>
                  <a:lnTo>
                    <a:pt x="446" y="550"/>
                  </a:lnTo>
                  <a:lnTo>
                    <a:pt x="437" y="551"/>
                  </a:lnTo>
                  <a:lnTo>
                    <a:pt x="428" y="555"/>
                  </a:lnTo>
                  <a:close/>
                  <a:moveTo>
                    <a:pt x="770" y="547"/>
                  </a:moveTo>
                  <a:lnTo>
                    <a:pt x="719" y="575"/>
                  </a:lnTo>
                  <a:lnTo>
                    <a:pt x="670" y="484"/>
                  </a:lnTo>
                  <a:lnTo>
                    <a:pt x="665" y="475"/>
                  </a:lnTo>
                  <a:lnTo>
                    <a:pt x="659" y="467"/>
                  </a:lnTo>
                  <a:lnTo>
                    <a:pt x="654" y="462"/>
                  </a:lnTo>
                  <a:lnTo>
                    <a:pt x="647" y="459"/>
                  </a:lnTo>
                  <a:lnTo>
                    <a:pt x="641" y="456"/>
                  </a:lnTo>
                  <a:lnTo>
                    <a:pt x="635" y="456"/>
                  </a:lnTo>
                  <a:lnTo>
                    <a:pt x="629" y="457"/>
                  </a:lnTo>
                  <a:lnTo>
                    <a:pt x="621" y="460"/>
                  </a:lnTo>
                  <a:lnTo>
                    <a:pt x="616" y="464"/>
                  </a:lnTo>
                  <a:lnTo>
                    <a:pt x="611" y="469"/>
                  </a:lnTo>
                  <a:lnTo>
                    <a:pt x="607" y="475"/>
                  </a:lnTo>
                  <a:lnTo>
                    <a:pt x="605" y="481"/>
                  </a:lnTo>
                  <a:lnTo>
                    <a:pt x="605" y="489"/>
                  </a:lnTo>
                  <a:lnTo>
                    <a:pt x="605" y="496"/>
                  </a:lnTo>
                  <a:lnTo>
                    <a:pt x="607" y="505"/>
                  </a:lnTo>
                  <a:lnTo>
                    <a:pt x="611" y="512"/>
                  </a:lnTo>
                  <a:lnTo>
                    <a:pt x="661" y="606"/>
                  </a:lnTo>
                  <a:lnTo>
                    <a:pt x="611" y="634"/>
                  </a:lnTo>
                  <a:lnTo>
                    <a:pt x="522" y="469"/>
                  </a:lnTo>
                  <a:lnTo>
                    <a:pt x="572" y="441"/>
                  </a:lnTo>
                  <a:lnTo>
                    <a:pt x="586" y="467"/>
                  </a:lnTo>
                  <a:lnTo>
                    <a:pt x="587" y="467"/>
                  </a:lnTo>
                  <a:lnTo>
                    <a:pt x="589" y="457"/>
                  </a:lnTo>
                  <a:lnTo>
                    <a:pt x="590" y="449"/>
                  </a:lnTo>
                  <a:lnTo>
                    <a:pt x="594" y="440"/>
                  </a:lnTo>
                  <a:lnTo>
                    <a:pt x="597" y="432"/>
                  </a:lnTo>
                  <a:lnTo>
                    <a:pt x="602" y="425"/>
                  </a:lnTo>
                  <a:lnTo>
                    <a:pt x="609" y="419"/>
                  </a:lnTo>
                  <a:lnTo>
                    <a:pt x="616" y="414"/>
                  </a:lnTo>
                  <a:lnTo>
                    <a:pt x="624" y="409"/>
                  </a:lnTo>
                  <a:lnTo>
                    <a:pt x="631" y="405"/>
                  </a:lnTo>
                  <a:lnTo>
                    <a:pt x="637" y="402"/>
                  </a:lnTo>
                  <a:lnTo>
                    <a:pt x="644" y="401"/>
                  </a:lnTo>
                  <a:lnTo>
                    <a:pt x="650" y="400"/>
                  </a:lnTo>
                  <a:lnTo>
                    <a:pt x="656" y="400"/>
                  </a:lnTo>
                  <a:lnTo>
                    <a:pt x="662" y="400"/>
                  </a:lnTo>
                  <a:lnTo>
                    <a:pt x="669" y="401"/>
                  </a:lnTo>
                  <a:lnTo>
                    <a:pt x="674" y="404"/>
                  </a:lnTo>
                  <a:lnTo>
                    <a:pt x="680" y="406"/>
                  </a:lnTo>
                  <a:lnTo>
                    <a:pt x="685" y="410"/>
                  </a:lnTo>
                  <a:lnTo>
                    <a:pt x="691" y="414"/>
                  </a:lnTo>
                  <a:lnTo>
                    <a:pt x="696" y="419"/>
                  </a:lnTo>
                  <a:lnTo>
                    <a:pt x="706" y="431"/>
                  </a:lnTo>
                  <a:lnTo>
                    <a:pt x="715" y="446"/>
                  </a:lnTo>
                  <a:lnTo>
                    <a:pt x="770" y="547"/>
                  </a:lnTo>
                  <a:close/>
                  <a:moveTo>
                    <a:pt x="714" y="323"/>
                  </a:moveTo>
                  <a:lnTo>
                    <a:pt x="708" y="326"/>
                  </a:lnTo>
                  <a:lnTo>
                    <a:pt x="701" y="328"/>
                  </a:lnTo>
                  <a:lnTo>
                    <a:pt x="695" y="330"/>
                  </a:lnTo>
                  <a:lnTo>
                    <a:pt x="689" y="328"/>
                  </a:lnTo>
                  <a:lnTo>
                    <a:pt x="683" y="327"/>
                  </a:lnTo>
                  <a:lnTo>
                    <a:pt x="678" y="325"/>
                  </a:lnTo>
                  <a:lnTo>
                    <a:pt x="674" y="321"/>
                  </a:lnTo>
                  <a:lnTo>
                    <a:pt x="670" y="316"/>
                  </a:lnTo>
                  <a:lnTo>
                    <a:pt x="666" y="311"/>
                  </a:lnTo>
                  <a:lnTo>
                    <a:pt x="665" y="305"/>
                  </a:lnTo>
                  <a:lnTo>
                    <a:pt x="665" y="300"/>
                  </a:lnTo>
                  <a:lnTo>
                    <a:pt x="666" y="293"/>
                  </a:lnTo>
                  <a:lnTo>
                    <a:pt x="667" y="287"/>
                  </a:lnTo>
                  <a:lnTo>
                    <a:pt x="671" y="282"/>
                  </a:lnTo>
                  <a:lnTo>
                    <a:pt x="676" y="277"/>
                  </a:lnTo>
                  <a:lnTo>
                    <a:pt x="681" y="273"/>
                  </a:lnTo>
                  <a:lnTo>
                    <a:pt x="688" y="270"/>
                  </a:lnTo>
                  <a:lnTo>
                    <a:pt x="694" y="267"/>
                  </a:lnTo>
                  <a:lnTo>
                    <a:pt x="700" y="267"/>
                  </a:lnTo>
                  <a:lnTo>
                    <a:pt x="706" y="267"/>
                  </a:lnTo>
                  <a:lnTo>
                    <a:pt x="711" y="268"/>
                  </a:lnTo>
                  <a:lnTo>
                    <a:pt x="716" y="271"/>
                  </a:lnTo>
                  <a:lnTo>
                    <a:pt x="721" y="275"/>
                  </a:lnTo>
                  <a:lnTo>
                    <a:pt x="725" y="280"/>
                  </a:lnTo>
                  <a:lnTo>
                    <a:pt x="729" y="286"/>
                  </a:lnTo>
                  <a:lnTo>
                    <a:pt x="730" y="291"/>
                  </a:lnTo>
                  <a:lnTo>
                    <a:pt x="730" y="297"/>
                  </a:lnTo>
                  <a:lnTo>
                    <a:pt x="729" y="303"/>
                  </a:lnTo>
                  <a:lnTo>
                    <a:pt x="728" y="308"/>
                  </a:lnTo>
                  <a:lnTo>
                    <a:pt x="724" y="315"/>
                  </a:lnTo>
                  <a:lnTo>
                    <a:pt x="719" y="318"/>
                  </a:lnTo>
                  <a:lnTo>
                    <a:pt x="714" y="323"/>
                  </a:lnTo>
                  <a:close/>
                  <a:moveTo>
                    <a:pt x="857" y="490"/>
                  </a:moveTo>
                  <a:lnTo>
                    <a:pt x="808" y="521"/>
                  </a:lnTo>
                  <a:lnTo>
                    <a:pt x="705" y="363"/>
                  </a:lnTo>
                  <a:lnTo>
                    <a:pt x="754" y="332"/>
                  </a:lnTo>
                  <a:lnTo>
                    <a:pt x="857" y="490"/>
                  </a:lnTo>
                  <a:close/>
                  <a:moveTo>
                    <a:pt x="984" y="391"/>
                  </a:moveTo>
                  <a:lnTo>
                    <a:pt x="981" y="397"/>
                  </a:lnTo>
                  <a:lnTo>
                    <a:pt x="974" y="405"/>
                  </a:lnTo>
                  <a:lnTo>
                    <a:pt x="967" y="412"/>
                  </a:lnTo>
                  <a:lnTo>
                    <a:pt x="958" y="420"/>
                  </a:lnTo>
                  <a:lnTo>
                    <a:pt x="946" y="427"/>
                  </a:lnTo>
                  <a:lnTo>
                    <a:pt x="934" y="432"/>
                  </a:lnTo>
                  <a:lnTo>
                    <a:pt x="928" y="435"/>
                  </a:lnTo>
                  <a:lnTo>
                    <a:pt x="923" y="435"/>
                  </a:lnTo>
                  <a:lnTo>
                    <a:pt x="917" y="435"/>
                  </a:lnTo>
                  <a:lnTo>
                    <a:pt x="912" y="435"/>
                  </a:lnTo>
                  <a:lnTo>
                    <a:pt x="907" y="434"/>
                  </a:lnTo>
                  <a:lnTo>
                    <a:pt x="900" y="432"/>
                  </a:lnTo>
                  <a:lnTo>
                    <a:pt x="895" y="430"/>
                  </a:lnTo>
                  <a:lnTo>
                    <a:pt x="890" y="426"/>
                  </a:lnTo>
                  <a:lnTo>
                    <a:pt x="880" y="417"/>
                  </a:lnTo>
                  <a:lnTo>
                    <a:pt x="870" y="406"/>
                  </a:lnTo>
                  <a:lnTo>
                    <a:pt x="819" y="338"/>
                  </a:lnTo>
                  <a:lnTo>
                    <a:pt x="794" y="356"/>
                  </a:lnTo>
                  <a:lnTo>
                    <a:pt x="769" y="322"/>
                  </a:lnTo>
                  <a:lnTo>
                    <a:pt x="793" y="305"/>
                  </a:lnTo>
                  <a:lnTo>
                    <a:pt x="768" y="272"/>
                  </a:lnTo>
                  <a:lnTo>
                    <a:pt x="804" y="225"/>
                  </a:lnTo>
                  <a:lnTo>
                    <a:pt x="839" y="270"/>
                  </a:lnTo>
                  <a:lnTo>
                    <a:pt x="872" y="243"/>
                  </a:lnTo>
                  <a:lnTo>
                    <a:pt x="898" y="277"/>
                  </a:lnTo>
                  <a:lnTo>
                    <a:pt x="864" y="303"/>
                  </a:lnTo>
                  <a:lnTo>
                    <a:pt x="910" y="363"/>
                  </a:lnTo>
                  <a:lnTo>
                    <a:pt x="914" y="368"/>
                  </a:lnTo>
                  <a:lnTo>
                    <a:pt x="919" y="372"/>
                  </a:lnTo>
                  <a:lnTo>
                    <a:pt x="924" y="376"/>
                  </a:lnTo>
                  <a:lnTo>
                    <a:pt x="928" y="377"/>
                  </a:lnTo>
                  <a:lnTo>
                    <a:pt x="933" y="377"/>
                  </a:lnTo>
                  <a:lnTo>
                    <a:pt x="938" y="377"/>
                  </a:lnTo>
                  <a:lnTo>
                    <a:pt x="942" y="376"/>
                  </a:lnTo>
                  <a:lnTo>
                    <a:pt x="947" y="372"/>
                  </a:lnTo>
                  <a:lnTo>
                    <a:pt x="951" y="370"/>
                  </a:lnTo>
                  <a:lnTo>
                    <a:pt x="953" y="366"/>
                  </a:lnTo>
                  <a:lnTo>
                    <a:pt x="956" y="361"/>
                  </a:lnTo>
                  <a:lnTo>
                    <a:pt x="958" y="357"/>
                  </a:lnTo>
                  <a:lnTo>
                    <a:pt x="984" y="391"/>
                  </a:lnTo>
                  <a:close/>
                  <a:moveTo>
                    <a:pt x="1081" y="317"/>
                  </a:moveTo>
                  <a:lnTo>
                    <a:pt x="1072" y="325"/>
                  </a:lnTo>
                  <a:lnTo>
                    <a:pt x="1063" y="331"/>
                  </a:lnTo>
                  <a:lnTo>
                    <a:pt x="1055" y="337"/>
                  </a:lnTo>
                  <a:lnTo>
                    <a:pt x="1045" y="341"/>
                  </a:lnTo>
                  <a:lnTo>
                    <a:pt x="1036" y="345"/>
                  </a:lnTo>
                  <a:lnTo>
                    <a:pt x="1027" y="347"/>
                  </a:lnTo>
                  <a:lnTo>
                    <a:pt x="1018" y="348"/>
                  </a:lnTo>
                  <a:lnTo>
                    <a:pt x="1008" y="348"/>
                  </a:lnTo>
                  <a:lnTo>
                    <a:pt x="999" y="347"/>
                  </a:lnTo>
                  <a:lnTo>
                    <a:pt x="989" y="346"/>
                  </a:lnTo>
                  <a:lnTo>
                    <a:pt x="981" y="343"/>
                  </a:lnTo>
                  <a:lnTo>
                    <a:pt x="973" y="338"/>
                  </a:lnTo>
                  <a:lnTo>
                    <a:pt x="964" y="335"/>
                  </a:lnTo>
                  <a:lnTo>
                    <a:pt x="956" y="328"/>
                  </a:lnTo>
                  <a:lnTo>
                    <a:pt x="948" y="322"/>
                  </a:lnTo>
                  <a:lnTo>
                    <a:pt x="941" y="313"/>
                  </a:lnTo>
                  <a:lnTo>
                    <a:pt x="933" y="306"/>
                  </a:lnTo>
                  <a:lnTo>
                    <a:pt x="927" y="297"/>
                  </a:lnTo>
                  <a:lnTo>
                    <a:pt x="922" y="288"/>
                  </a:lnTo>
                  <a:lnTo>
                    <a:pt x="917" y="278"/>
                  </a:lnTo>
                  <a:lnTo>
                    <a:pt x="914" y="270"/>
                  </a:lnTo>
                  <a:lnTo>
                    <a:pt x="912" y="261"/>
                  </a:lnTo>
                  <a:lnTo>
                    <a:pt x="912" y="251"/>
                  </a:lnTo>
                  <a:lnTo>
                    <a:pt x="912" y="242"/>
                  </a:lnTo>
                  <a:lnTo>
                    <a:pt x="913" y="232"/>
                  </a:lnTo>
                  <a:lnTo>
                    <a:pt x="914" y="223"/>
                  </a:lnTo>
                  <a:lnTo>
                    <a:pt x="918" y="213"/>
                  </a:lnTo>
                  <a:lnTo>
                    <a:pt x="922" y="204"/>
                  </a:lnTo>
                  <a:lnTo>
                    <a:pt x="927" y="196"/>
                  </a:lnTo>
                  <a:lnTo>
                    <a:pt x="933" y="188"/>
                  </a:lnTo>
                  <a:lnTo>
                    <a:pt x="941" y="179"/>
                  </a:lnTo>
                  <a:lnTo>
                    <a:pt x="949" y="172"/>
                  </a:lnTo>
                  <a:lnTo>
                    <a:pt x="958" y="164"/>
                  </a:lnTo>
                  <a:lnTo>
                    <a:pt x="966" y="158"/>
                  </a:lnTo>
                  <a:lnTo>
                    <a:pt x="976" y="152"/>
                  </a:lnTo>
                  <a:lnTo>
                    <a:pt x="984" y="148"/>
                  </a:lnTo>
                  <a:lnTo>
                    <a:pt x="993" y="144"/>
                  </a:lnTo>
                  <a:lnTo>
                    <a:pt x="1002" y="142"/>
                  </a:lnTo>
                  <a:lnTo>
                    <a:pt x="1011" y="141"/>
                  </a:lnTo>
                  <a:lnTo>
                    <a:pt x="1021" y="141"/>
                  </a:lnTo>
                  <a:lnTo>
                    <a:pt x="1029" y="142"/>
                  </a:lnTo>
                  <a:lnTo>
                    <a:pt x="1038" y="143"/>
                  </a:lnTo>
                  <a:lnTo>
                    <a:pt x="1047" y="146"/>
                  </a:lnTo>
                  <a:lnTo>
                    <a:pt x="1056" y="149"/>
                  </a:lnTo>
                  <a:lnTo>
                    <a:pt x="1065" y="154"/>
                  </a:lnTo>
                  <a:lnTo>
                    <a:pt x="1072" y="161"/>
                  </a:lnTo>
                  <a:lnTo>
                    <a:pt x="1080" y="167"/>
                  </a:lnTo>
                  <a:lnTo>
                    <a:pt x="1087" y="174"/>
                  </a:lnTo>
                  <a:lnTo>
                    <a:pt x="1095" y="183"/>
                  </a:lnTo>
                  <a:lnTo>
                    <a:pt x="1101" y="192"/>
                  </a:lnTo>
                  <a:lnTo>
                    <a:pt x="1106" y="201"/>
                  </a:lnTo>
                  <a:lnTo>
                    <a:pt x="1111" y="209"/>
                  </a:lnTo>
                  <a:lnTo>
                    <a:pt x="1113" y="218"/>
                  </a:lnTo>
                  <a:lnTo>
                    <a:pt x="1116" y="228"/>
                  </a:lnTo>
                  <a:lnTo>
                    <a:pt x="1117" y="237"/>
                  </a:lnTo>
                  <a:lnTo>
                    <a:pt x="1117" y="247"/>
                  </a:lnTo>
                  <a:lnTo>
                    <a:pt x="1116" y="256"/>
                  </a:lnTo>
                  <a:lnTo>
                    <a:pt x="1115" y="266"/>
                  </a:lnTo>
                  <a:lnTo>
                    <a:pt x="1111" y="275"/>
                  </a:lnTo>
                  <a:lnTo>
                    <a:pt x="1107" y="283"/>
                  </a:lnTo>
                  <a:lnTo>
                    <a:pt x="1102" y="292"/>
                  </a:lnTo>
                  <a:lnTo>
                    <a:pt x="1096" y="301"/>
                  </a:lnTo>
                  <a:lnTo>
                    <a:pt x="1088" y="310"/>
                  </a:lnTo>
                  <a:lnTo>
                    <a:pt x="1081" y="317"/>
                  </a:lnTo>
                  <a:close/>
                  <a:moveTo>
                    <a:pt x="978" y="204"/>
                  </a:moveTo>
                  <a:lnTo>
                    <a:pt x="972" y="212"/>
                  </a:lnTo>
                  <a:lnTo>
                    <a:pt x="967" y="220"/>
                  </a:lnTo>
                  <a:lnTo>
                    <a:pt x="964" y="228"/>
                  </a:lnTo>
                  <a:lnTo>
                    <a:pt x="964" y="237"/>
                  </a:lnTo>
                  <a:lnTo>
                    <a:pt x="966" y="246"/>
                  </a:lnTo>
                  <a:lnTo>
                    <a:pt x="969" y="255"/>
                  </a:lnTo>
                  <a:lnTo>
                    <a:pt x="976" y="265"/>
                  </a:lnTo>
                  <a:lnTo>
                    <a:pt x="983" y="273"/>
                  </a:lnTo>
                  <a:lnTo>
                    <a:pt x="992" y="282"/>
                  </a:lnTo>
                  <a:lnTo>
                    <a:pt x="1001" y="290"/>
                  </a:lnTo>
                  <a:lnTo>
                    <a:pt x="1009" y="293"/>
                  </a:lnTo>
                  <a:lnTo>
                    <a:pt x="1018" y="296"/>
                  </a:lnTo>
                  <a:lnTo>
                    <a:pt x="1027" y="296"/>
                  </a:lnTo>
                  <a:lnTo>
                    <a:pt x="1036" y="295"/>
                  </a:lnTo>
                  <a:lnTo>
                    <a:pt x="1043" y="290"/>
                  </a:lnTo>
                  <a:lnTo>
                    <a:pt x="1052" y="283"/>
                  </a:lnTo>
                  <a:lnTo>
                    <a:pt x="1058" y="277"/>
                  </a:lnTo>
                  <a:lnTo>
                    <a:pt x="1062" y="268"/>
                  </a:lnTo>
                  <a:lnTo>
                    <a:pt x="1065" y="261"/>
                  </a:lnTo>
                  <a:lnTo>
                    <a:pt x="1065" y="252"/>
                  </a:lnTo>
                  <a:lnTo>
                    <a:pt x="1063" y="243"/>
                  </a:lnTo>
                  <a:lnTo>
                    <a:pt x="1060" y="235"/>
                  </a:lnTo>
                  <a:lnTo>
                    <a:pt x="1053" y="225"/>
                  </a:lnTo>
                  <a:lnTo>
                    <a:pt x="1045" y="215"/>
                  </a:lnTo>
                  <a:lnTo>
                    <a:pt x="1036" y="206"/>
                  </a:lnTo>
                  <a:lnTo>
                    <a:pt x="1027" y="199"/>
                  </a:lnTo>
                  <a:lnTo>
                    <a:pt x="1018" y="196"/>
                  </a:lnTo>
                  <a:lnTo>
                    <a:pt x="1011" y="193"/>
                  </a:lnTo>
                  <a:lnTo>
                    <a:pt x="1002" y="193"/>
                  </a:lnTo>
                  <a:lnTo>
                    <a:pt x="994" y="194"/>
                  </a:lnTo>
                  <a:lnTo>
                    <a:pt x="986" y="198"/>
                  </a:lnTo>
                  <a:lnTo>
                    <a:pt x="978" y="204"/>
                  </a:lnTo>
                  <a:close/>
                  <a:moveTo>
                    <a:pt x="1160" y="37"/>
                  </a:moveTo>
                  <a:lnTo>
                    <a:pt x="1155" y="39"/>
                  </a:lnTo>
                  <a:lnTo>
                    <a:pt x="1150" y="42"/>
                  </a:lnTo>
                  <a:lnTo>
                    <a:pt x="1145" y="46"/>
                  </a:lnTo>
                  <a:lnTo>
                    <a:pt x="1140" y="51"/>
                  </a:lnTo>
                  <a:lnTo>
                    <a:pt x="1135" y="58"/>
                  </a:lnTo>
                  <a:lnTo>
                    <a:pt x="1131" y="66"/>
                  </a:lnTo>
                  <a:lnTo>
                    <a:pt x="1130" y="73"/>
                  </a:lnTo>
                  <a:lnTo>
                    <a:pt x="1130" y="82"/>
                  </a:lnTo>
                  <a:lnTo>
                    <a:pt x="1132" y="91"/>
                  </a:lnTo>
                  <a:lnTo>
                    <a:pt x="1137" y="98"/>
                  </a:lnTo>
                  <a:lnTo>
                    <a:pt x="1143" y="107"/>
                  </a:lnTo>
                  <a:lnTo>
                    <a:pt x="1151" y="114"/>
                  </a:lnTo>
                  <a:lnTo>
                    <a:pt x="1217" y="174"/>
                  </a:lnTo>
                  <a:lnTo>
                    <a:pt x="1179" y="218"/>
                  </a:lnTo>
                  <a:lnTo>
                    <a:pt x="1039" y="92"/>
                  </a:lnTo>
                  <a:lnTo>
                    <a:pt x="1078" y="49"/>
                  </a:lnTo>
                  <a:lnTo>
                    <a:pt x="1103" y="73"/>
                  </a:lnTo>
                  <a:lnTo>
                    <a:pt x="1105" y="72"/>
                  </a:lnTo>
                  <a:lnTo>
                    <a:pt x="1101" y="63"/>
                  </a:lnTo>
                  <a:lnTo>
                    <a:pt x="1097" y="54"/>
                  </a:lnTo>
                  <a:lnTo>
                    <a:pt x="1096" y="47"/>
                  </a:lnTo>
                  <a:lnTo>
                    <a:pt x="1096" y="38"/>
                  </a:lnTo>
                  <a:lnTo>
                    <a:pt x="1097" y="30"/>
                  </a:lnTo>
                  <a:lnTo>
                    <a:pt x="1100" y="24"/>
                  </a:lnTo>
                  <a:lnTo>
                    <a:pt x="1103" y="17"/>
                  </a:lnTo>
                  <a:lnTo>
                    <a:pt x="1110" y="9"/>
                  </a:lnTo>
                  <a:lnTo>
                    <a:pt x="1115" y="4"/>
                  </a:lnTo>
                  <a:lnTo>
                    <a:pt x="1121" y="0"/>
                  </a:lnTo>
                  <a:lnTo>
                    <a:pt x="1160" y="3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95942" y="2948802"/>
              <a:ext cx="1017020" cy="5096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spc="2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Continuous integration </a:t>
              </a:r>
            </a:p>
            <a:p>
              <a:pPr algn="ctr"/>
              <a:r>
                <a:rPr lang="en-US" sz="1100" b="1" spc="2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and testing</a:t>
              </a:r>
              <a:endParaRPr lang="en-US" sz="1100" dirty="0">
                <a:latin typeface="Segoe UI 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014305" y="2948802"/>
              <a:ext cx="1177860" cy="5096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spc="2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Continuous delivery and</a:t>
              </a:r>
            </a:p>
            <a:p>
              <a:pPr algn="ctr"/>
              <a:r>
                <a:rPr lang="en-US" sz="1100" b="1" spc="2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deployment</a:t>
              </a:r>
              <a:endParaRPr lang="en-US" sz="1100" dirty="0">
                <a:latin typeface="Segoe UI 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147285" y="3017470"/>
              <a:ext cx="1017020" cy="36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spc="2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Continuous operations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668233" y="1708991"/>
              <a:ext cx="2308784" cy="2334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spc="2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Continuous assessment</a:t>
              </a:r>
              <a:endParaRPr lang="en-US" sz="1100" dirty="0">
                <a:solidFill>
                  <a:schemeClr val="bg1"/>
                </a:solidFill>
                <a:latin typeface="Segoe UI 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46575" y="4648925"/>
              <a:ext cx="2308784" cy="2334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spc="2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Continuous assessment</a:t>
              </a:r>
              <a:endParaRPr lang="en-US" sz="1100" dirty="0">
                <a:solidFill>
                  <a:schemeClr val="bg1"/>
                </a:solidFill>
                <a:latin typeface="Segoe UI 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9765993">
              <a:off x="2651512" y="3688259"/>
              <a:ext cx="45692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>
                  <a:solidFill>
                    <a:schemeClr val="bg1"/>
                  </a:solidFill>
                  <a:latin typeface="+mn-lt"/>
                </a:rPr>
                <a:t>Test</a:t>
              </a:r>
              <a:endParaRPr lang="en-US" sz="13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9778122">
              <a:off x="4647377" y="3679969"/>
              <a:ext cx="6358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+mn-lt"/>
                </a:rPr>
                <a:t>Deploy</a:t>
              </a:r>
              <a:endParaRPr lang="en-US" sz="12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8670" y="5029200"/>
            <a:ext cx="7806660" cy="1559960"/>
            <a:chOff x="988145" y="5120395"/>
            <a:chExt cx="7806660" cy="1559960"/>
          </a:xfrm>
        </p:grpSpPr>
        <p:sp>
          <p:nvSpPr>
            <p:cNvPr id="3" name="Rectangle 2"/>
            <p:cNvSpPr/>
            <p:nvPr/>
          </p:nvSpPr>
          <p:spPr>
            <a:xfrm>
              <a:off x="988145" y="5486400"/>
              <a:ext cx="7806660" cy="1193955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285750" indent="-285750" defTabSz="8890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Faster release of apps with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automation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of integrated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build,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 and deployment process</a:t>
              </a:r>
            </a:p>
            <a:p>
              <a:pPr marL="285750" indent="-285750" defTabSz="8890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Increase developer and operational efficiency by managing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infrastructure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 code</a:t>
              </a:r>
            </a:p>
            <a:p>
              <a:pPr marL="285750" indent="-285750" defTabSz="8890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Improve customer experience with immediate feedback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and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continuous </a:t>
              </a: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improvement</a:t>
              </a:r>
            </a:p>
            <a:p>
              <a:pPr marL="285750" indent="-285750" defTabSz="8890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Better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quality through solid integrated test practices</a:t>
              </a:r>
            </a:p>
          </p:txBody>
        </p:sp>
        <p:sp>
          <p:nvSpPr>
            <p:cNvPr id="32" name="Round Same Side Corner Rectangle 31"/>
            <p:cNvSpPr/>
            <p:nvPr/>
          </p:nvSpPr>
          <p:spPr>
            <a:xfrm>
              <a:off x="988145" y="5120395"/>
              <a:ext cx="7806660" cy="356480"/>
            </a:xfrm>
            <a:prstGeom prst="round2SameRect">
              <a:avLst/>
            </a:prstGeom>
            <a:solidFill>
              <a:srgbClr val="4BACC6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</a:pPr>
              <a:r>
                <a:rPr lang="en-US" sz="1600" b="1" dirty="0" smtClean="0"/>
                <a:t>Key </a:t>
              </a:r>
              <a:r>
                <a:rPr lang="en-US" sz="1600" b="1" dirty="0"/>
                <a:t>Benefits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489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112" y="804672"/>
            <a:ext cx="7371588" cy="566610"/>
          </a:xfrm>
        </p:spPr>
        <p:txBody>
          <a:bodyPr/>
          <a:lstStyle/>
          <a:p>
            <a:r>
              <a:rPr lang="en-US" dirty="0"/>
              <a:t>What is DevOps 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816032" y="2212159"/>
            <a:ext cx="3946968" cy="3298045"/>
            <a:chOff x="585793" y="2309431"/>
            <a:chExt cx="3946968" cy="3298045"/>
          </a:xfrm>
        </p:grpSpPr>
        <p:sp>
          <p:nvSpPr>
            <p:cNvPr id="30" name="Rectangle 5"/>
            <p:cNvSpPr>
              <a:spLocks noChangeArrowheads="1"/>
            </p:cNvSpPr>
            <p:nvPr/>
          </p:nvSpPr>
          <p:spPr bwMode="auto">
            <a:xfrm>
              <a:off x="786268" y="2309431"/>
              <a:ext cx="3547950" cy="329804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585793" y="3007432"/>
              <a:ext cx="196409" cy="22571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4335033" y="3007432"/>
              <a:ext cx="197727" cy="22571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585793" y="2557653"/>
              <a:ext cx="3946968" cy="570911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28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1528839" y="2670676"/>
              <a:ext cx="206280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/>
              <a:r>
                <a:rPr lang="en-US" altLang="en-US" sz="1600" dirty="0">
                  <a:solidFill>
                    <a:srgbClr val="FFFFFF"/>
                  </a:solidFill>
                  <a:latin typeface="+mn-lt"/>
                </a:rPr>
                <a:t>DevOps is a work </a:t>
              </a:r>
              <a:r>
                <a:rPr lang="en-US" altLang="en-US" sz="1600" dirty="0" smtClean="0">
                  <a:solidFill>
                    <a:srgbClr val="FFFFFF"/>
                  </a:solidFill>
                  <a:latin typeface="+mn-lt"/>
                </a:rPr>
                <a:t>culture</a:t>
              </a:r>
              <a:endParaRPr lang="en-US" altLang="en-US" sz="1600" dirty="0">
                <a:solidFill>
                  <a:srgbClr val="FFFFFF"/>
                </a:solidFill>
                <a:latin typeface="+mn-lt"/>
              </a:endParaRPr>
            </a:p>
          </p:txBody>
        </p:sp>
        <p:sp>
          <p:nvSpPr>
            <p:cNvPr id="37" name="Freeform 9"/>
            <p:cNvSpPr>
              <a:spLocks/>
            </p:cNvSpPr>
            <p:nvPr/>
          </p:nvSpPr>
          <p:spPr bwMode="auto">
            <a:xfrm>
              <a:off x="585793" y="3733895"/>
              <a:ext cx="196409" cy="22571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1"/>
            <p:cNvSpPr>
              <a:spLocks/>
            </p:cNvSpPr>
            <p:nvPr/>
          </p:nvSpPr>
          <p:spPr bwMode="auto">
            <a:xfrm>
              <a:off x="4335033" y="3733895"/>
              <a:ext cx="197727" cy="22571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585793" y="3284117"/>
              <a:ext cx="3946968" cy="570911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Rectangle 20"/>
            <p:cNvSpPr>
              <a:spLocks noChangeArrowheads="1"/>
            </p:cNvSpPr>
            <p:nvPr/>
          </p:nvSpPr>
          <p:spPr bwMode="auto">
            <a:xfrm>
              <a:off x="868498" y="3399031"/>
              <a:ext cx="338349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en-US" sz="1600" dirty="0">
                  <a:solidFill>
                    <a:srgbClr val="FFFFFF"/>
                  </a:solidFill>
                  <a:latin typeface="+mn-lt"/>
                  <a:cs typeface="Arial" pitchFamily="34" charset="0"/>
                </a:rPr>
                <a:t>Collaboration between Dev &amp; Ops teams</a:t>
              </a:r>
            </a:p>
          </p:txBody>
        </p:sp>
        <p:sp>
          <p:nvSpPr>
            <p:cNvPr id="42" name="Freeform 15"/>
            <p:cNvSpPr>
              <a:spLocks/>
            </p:cNvSpPr>
            <p:nvPr/>
          </p:nvSpPr>
          <p:spPr bwMode="auto">
            <a:xfrm>
              <a:off x="585793" y="5185167"/>
              <a:ext cx="196409" cy="22571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17"/>
            <p:cNvSpPr>
              <a:spLocks/>
            </p:cNvSpPr>
            <p:nvPr/>
          </p:nvSpPr>
          <p:spPr bwMode="auto">
            <a:xfrm>
              <a:off x="4335033" y="5185167"/>
              <a:ext cx="197727" cy="22571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16"/>
            <p:cNvSpPr>
              <a:spLocks/>
            </p:cNvSpPr>
            <p:nvPr/>
          </p:nvSpPr>
          <p:spPr bwMode="auto">
            <a:xfrm>
              <a:off x="585793" y="4735389"/>
              <a:ext cx="3946968" cy="572566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Rectangle 21"/>
            <p:cNvSpPr>
              <a:spLocks noChangeArrowheads="1"/>
            </p:cNvSpPr>
            <p:nvPr/>
          </p:nvSpPr>
          <p:spPr bwMode="auto">
            <a:xfrm>
              <a:off x="1618832" y="4828734"/>
              <a:ext cx="188282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en-US" sz="1600" dirty="0">
                  <a:solidFill>
                    <a:srgbClr val="FFFFFF"/>
                  </a:solidFill>
                  <a:latin typeface="+mn-lt"/>
                  <a:cs typeface="Arial" pitchFamily="34" charset="0"/>
                </a:rPr>
                <a:t>Manual -&gt; Automation</a:t>
              </a:r>
            </a:p>
          </p:txBody>
        </p:sp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585793" y="4458622"/>
              <a:ext cx="196409" cy="22753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14"/>
            <p:cNvSpPr>
              <a:spLocks/>
            </p:cNvSpPr>
            <p:nvPr/>
          </p:nvSpPr>
          <p:spPr bwMode="auto">
            <a:xfrm>
              <a:off x="4335033" y="4458622"/>
              <a:ext cx="197727" cy="22753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13"/>
            <p:cNvSpPr>
              <a:spLocks/>
            </p:cNvSpPr>
            <p:nvPr/>
          </p:nvSpPr>
          <p:spPr bwMode="auto">
            <a:xfrm>
              <a:off x="585793" y="4008925"/>
              <a:ext cx="3946968" cy="572566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28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80351" y="4113503"/>
              <a:ext cx="295978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rgbClr val="FFFFFF"/>
                  </a:solidFill>
                  <a:latin typeface="+mn-lt"/>
                  <a:cs typeface="Arial" pitchFamily="34" charset="0"/>
                </a:defRPr>
              </a:lvl1pPr>
              <a:lvl2pPr>
                <a:defRPr>
                  <a:latin typeface="Arial" pitchFamily="34" charset="0"/>
                  <a:cs typeface="Arial" pitchFamily="34" charset="0"/>
                </a:defRPr>
              </a:lvl2pPr>
              <a:lvl3pPr>
                <a:defRPr>
                  <a:latin typeface="Arial" pitchFamily="34" charset="0"/>
                  <a:cs typeface="Arial" pitchFamily="34" charset="0"/>
                </a:defRPr>
              </a:lvl3pPr>
              <a:lvl4pPr>
                <a:defRPr>
                  <a:latin typeface="Arial" pitchFamily="34" charset="0"/>
                  <a:cs typeface="Arial" pitchFamily="34" charset="0"/>
                </a:defRPr>
              </a:lvl4pPr>
              <a:lvl5pPr>
                <a:defRPr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dirty="0"/>
                <a:t>Shift from Waterfall -&gt; Agile -&gt; Lean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20713" y="2093087"/>
            <a:ext cx="3827437" cy="3536188"/>
            <a:chOff x="5164163" y="2190359"/>
            <a:chExt cx="3827437" cy="3536188"/>
          </a:xfrm>
        </p:grpSpPr>
        <p:sp>
          <p:nvSpPr>
            <p:cNvPr id="4" name="Oval 3"/>
            <p:cNvSpPr/>
            <p:nvPr/>
          </p:nvSpPr>
          <p:spPr>
            <a:xfrm>
              <a:off x="6148424" y="2190359"/>
              <a:ext cx="1841516" cy="1841516"/>
            </a:xfrm>
            <a:prstGeom prst="ellipse">
              <a:avLst/>
            </a:prstGeom>
            <a:solidFill>
              <a:srgbClr val="5F5BAE"/>
            </a:solidFill>
            <a:ln w="6350">
              <a:solidFill>
                <a:srgbClr val="2B2983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16764" y="2640701"/>
              <a:ext cx="1504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Development 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131026" y="2987965"/>
              <a:ext cx="1876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+mj-lt"/>
                </a:rPr>
                <a:t>(Software Engineering)</a:t>
              </a:r>
              <a:endParaRPr lang="en-US" sz="1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5164163" y="3885031"/>
              <a:ext cx="1841516" cy="1841516"/>
            </a:xfrm>
            <a:prstGeom prst="ellipse">
              <a:avLst/>
            </a:prstGeom>
            <a:solidFill>
              <a:srgbClr val="4BACC6"/>
            </a:solidFill>
            <a:ln w="6350">
              <a:solidFill>
                <a:srgbClr val="2B7589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359941" y="4621123"/>
              <a:ext cx="1221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</a:rPr>
                <a:t>Operations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7132686" y="3885031"/>
              <a:ext cx="1841516" cy="1841516"/>
            </a:xfrm>
            <a:prstGeom prst="ellipse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115288" y="4493658"/>
              <a:ext cx="1876312" cy="624263"/>
              <a:chOff x="7115288" y="4335373"/>
              <a:chExt cx="1876312" cy="624263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7816841" y="4335373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+mj-lt"/>
                  </a:rPr>
                  <a:t>QA</a:t>
                </a:r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7115288" y="4682637"/>
                <a:ext cx="18763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  <a:latin typeface="+mj-lt"/>
                  </a:rPr>
                  <a:t>(Quality Assurance)</a:t>
                </a:r>
                <a:endParaRPr lang="en-US" sz="12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71" name="Oval 70"/>
            <p:cNvSpPr/>
            <p:nvPr/>
          </p:nvSpPr>
          <p:spPr>
            <a:xfrm>
              <a:off x="6310989" y="3486010"/>
              <a:ext cx="1516386" cy="151638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72" name="Oval 71"/>
            <p:cNvSpPr/>
            <p:nvPr/>
          </p:nvSpPr>
          <p:spPr>
            <a:xfrm>
              <a:off x="6442164" y="3617185"/>
              <a:ext cx="1254036" cy="1254036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564556" y="4044148"/>
              <a:ext cx="1009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2F4A75"/>
                  </a:solidFill>
                  <a:latin typeface="+mj-lt"/>
                </a:rPr>
                <a:t>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31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33600" y="1690655"/>
            <a:ext cx="4876800" cy="1501330"/>
            <a:chOff x="2133600" y="1690655"/>
            <a:chExt cx="4876800" cy="1501330"/>
          </a:xfrm>
        </p:grpSpPr>
        <p:sp>
          <p:nvSpPr>
            <p:cNvPr id="26" name="Rounded Rectangle 25"/>
            <p:cNvSpPr/>
            <p:nvPr/>
          </p:nvSpPr>
          <p:spPr>
            <a:xfrm>
              <a:off x="2133600" y="1690655"/>
              <a:ext cx="4876800" cy="1501330"/>
            </a:xfrm>
            <a:prstGeom prst="roundRect">
              <a:avLst>
                <a:gd name="adj" fmla="val 50000"/>
              </a:avLst>
            </a:prstGeom>
            <a:solidFill>
              <a:srgbClr val="DEDEEE"/>
            </a:solidFill>
            <a:ln>
              <a:noFill/>
            </a:ln>
            <a:effectLst>
              <a:innerShdw blurRad="190500" dist="88900" dir="13500000">
                <a:prstClr val="black">
                  <a:alpha val="3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2333625" y="1846960"/>
              <a:ext cx="1188720" cy="118872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190500" dist="1143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24300" y="2195099"/>
              <a:ext cx="2818638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just"/>
              <a:r>
                <a:rPr lang="en-US" sz="1600" b="1" dirty="0">
                  <a:solidFill>
                    <a:srgbClr val="404040"/>
                  </a:solidFill>
                  <a:latin typeface="Calibri" pitchFamily="34" charset="0"/>
                  <a:cs typeface="Arial" pitchFamily="34" charset="0"/>
                </a:rPr>
                <a:t>Test, deploy &amp; release take </a:t>
              </a:r>
              <a:r>
                <a:rPr lang="en-US" sz="1600" b="1" dirty="0" smtClean="0">
                  <a:solidFill>
                    <a:srgbClr val="404040"/>
                  </a:solidFill>
                  <a:latin typeface="Calibri" pitchFamily="34" charset="0"/>
                  <a:cs typeface="Arial" pitchFamily="34" charset="0"/>
                </a:rPr>
                <a:t>more </a:t>
              </a:r>
              <a:r>
                <a:rPr lang="en-US" sz="1600" b="1" dirty="0">
                  <a:solidFill>
                    <a:srgbClr val="404040"/>
                  </a:solidFill>
                  <a:latin typeface="Calibri" pitchFamily="34" charset="0"/>
                  <a:cs typeface="Arial" pitchFamily="34" charset="0"/>
                </a:rPr>
                <a:t>time than design and build</a:t>
              </a:r>
            </a:p>
          </p:txBody>
        </p:sp>
        <p:pic>
          <p:nvPicPr>
            <p:cNvPr id="36" name="Picture 3" descr="D:\Projects_2015\Elearning_Showcase\ALM_DevOps\Output\23082016\Time.wmf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388" y="2183884"/>
              <a:ext cx="447675" cy="514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133600" y="3350130"/>
            <a:ext cx="4876800" cy="1501330"/>
            <a:chOff x="2133600" y="3350130"/>
            <a:chExt cx="4876800" cy="1501330"/>
          </a:xfrm>
        </p:grpSpPr>
        <p:sp>
          <p:nvSpPr>
            <p:cNvPr id="29" name="Rounded Rectangle 28"/>
            <p:cNvSpPr/>
            <p:nvPr/>
          </p:nvSpPr>
          <p:spPr>
            <a:xfrm>
              <a:off x="2133600" y="3350130"/>
              <a:ext cx="4876800" cy="1501330"/>
            </a:xfrm>
            <a:prstGeom prst="roundRect">
              <a:avLst>
                <a:gd name="adj" fmla="val 50000"/>
              </a:avLst>
            </a:prstGeom>
            <a:solidFill>
              <a:srgbClr val="CAEDFE"/>
            </a:solidFill>
            <a:ln>
              <a:noFill/>
            </a:ln>
            <a:effectLst>
              <a:innerShdw blurRad="190500" dist="88900" dir="13500000">
                <a:prstClr val="black">
                  <a:alpha val="3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2333625" y="3506435"/>
              <a:ext cx="1188720" cy="118872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190500" dist="1143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24300" y="3854574"/>
              <a:ext cx="2818638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b="1" dirty="0">
                  <a:solidFill>
                    <a:srgbClr val="404040"/>
                  </a:solidFill>
                  <a:latin typeface="Calibri" pitchFamily="34" charset="0"/>
                  <a:cs typeface="Arial" pitchFamily="34" charset="0"/>
                </a:rPr>
                <a:t>Production incidents due to human errors in manual </a:t>
              </a:r>
              <a:r>
                <a:rPr lang="en-US" sz="1600" b="1" dirty="0" smtClean="0">
                  <a:solidFill>
                    <a:srgbClr val="404040"/>
                  </a:solidFill>
                  <a:latin typeface="Calibri" pitchFamily="34" charset="0"/>
                  <a:cs typeface="Arial" pitchFamily="34" charset="0"/>
                </a:rPr>
                <a:t>release</a:t>
              </a:r>
              <a:endParaRPr lang="en-US" sz="1600" b="1" dirty="0">
                <a:solidFill>
                  <a:srgbClr val="404040"/>
                </a:solidFill>
                <a:latin typeface="Calibri" pitchFamily="34" charset="0"/>
                <a:cs typeface="Arial" pitchFamily="34" charset="0"/>
              </a:endParaRPr>
            </a:p>
          </p:txBody>
        </p:sp>
        <p:pic>
          <p:nvPicPr>
            <p:cNvPr id="37" name="Picture 8" descr="D:\Projects_2015\Elearning_Showcase\ALM_DevOps\Output\23082016\Alert.wmf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2441" y="3862602"/>
              <a:ext cx="571089" cy="476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2133600" y="5029962"/>
            <a:ext cx="4876800" cy="1501330"/>
            <a:chOff x="2133600" y="5029962"/>
            <a:chExt cx="4876800" cy="1501330"/>
          </a:xfrm>
        </p:grpSpPr>
        <p:sp>
          <p:nvSpPr>
            <p:cNvPr id="32" name="Rounded Rectangle 31"/>
            <p:cNvSpPr/>
            <p:nvPr/>
          </p:nvSpPr>
          <p:spPr>
            <a:xfrm>
              <a:off x="2133600" y="5029962"/>
              <a:ext cx="4876800" cy="1501330"/>
            </a:xfrm>
            <a:prstGeom prst="roundRect">
              <a:avLst>
                <a:gd name="adj" fmla="val 50000"/>
              </a:avLst>
            </a:prstGeom>
            <a:solidFill>
              <a:srgbClr val="DBEEF4"/>
            </a:solidFill>
            <a:ln>
              <a:noFill/>
            </a:ln>
            <a:effectLst>
              <a:innerShdw blurRad="190500" dist="88900" dir="13500000">
                <a:prstClr val="black">
                  <a:alpha val="3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2333625" y="5186267"/>
              <a:ext cx="1188720" cy="118872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190500" dist="1143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24300" y="5534406"/>
              <a:ext cx="2818638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b="1" dirty="0">
                  <a:solidFill>
                    <a:srgbClr val="404040"/>
                  </a:solidFill>
                  <a:latin typeface="Calibri" pitchFamily="34" charset="0"/>
                  <a:cs typeface="Arial" pitchFamily="34" charset="0"/>
                </a:rPr>
                <a:t>Development and Operations not in alignment</a:t>
              </a:r>
            </a:p>
          </p:txBody>
        </p:sp>
        <p:pic>
          <p:nvPicPr>
            <p:cNvPr id="38" name="Picture 9" descr="D:\Projects_2015\Elearning_Showcase\ALM_DevOps\Output\23082016\Businessman.wmf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600" y="5410200"/>
              <a:ext cx="666770" cy="740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829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1131889" y="2069465"/>
            <a:ext cx="5847860" cy="468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 Areas for Dev and Ops Teams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34441" y="1819275"/>
            <a:ext cx="6766560" cy="4419600"/>
            <a:chOff x="1234441" y="1819275"/>
            <a:chExt cx="6766560" cy="4419600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1452563" y="1819275"/>
              <a:ext cx="6335077" cy="44196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1234635" y="4466171"/>
              <a:ext cx="216050" cy="206852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1234441" y="4016609"/>
              <a:ext cx="6766560" cy="566928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28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7777492" y="4466171"/>
              <a:ext cx="217500" cy="206852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2669808" y="4105120"/>
              <a:ext cx="387106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300"/>
                </a:spcAft>
                <a:buClr>
                  <a:schemeClr val="tx1">
                    <a:lumMod val="75000"/>
                    <a:lumOff val="25000"/>
                  </a:schemeClr>
                </a:buClr>
              </a:pPr>
              <a:r>
                <a:rPr lang="en-US" sz="1600" dirty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Manual process of provisioning </a:t>
              </a:r>
              <a:r>
                <a:rPr lang="en-US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Environments</a:t>
              </a:r>
              <a:endParaRPr lang="en-US" sz="1600" dirty="0">
                <a:solidFill>
                  <a:srgbClr val="FFFFFF"/>
                </a:solidFill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32" name="Freeform 12"/>
            <p:cNvSpPr>
              <a:spLocks/>
            </p:cNvSpPr>
            <p:nvPr/>
          </p:nvSpPr>
          <p:spPr bwMode="auto">
            <a:xfrm>
              <a:off x="1234635" y="3780371"/>
              <a:ext cx="216050" cy="206852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3"/>
            <p:cNvSpPr>
              <a:spLocks/>
            </p:cNvSpPr>
            <p:nvPr/>
          </p:nvSpPr>
          <p:spPr bwMode="auto">
            <a:xfrm>
              <a:off x="1234441" y="3330809"/>
              <a:ext cx="6766560" cy="566928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4"/>
            <p:cNvSpPr>
              <a:spLocks/>
            </p:cNvSpPr>
            <p:nvPr/>
          </p:nvSpPr>
          <p:spPr bwMode="auto">
            <a:xfrm>
              <a:off x="7777492" y="3780371"/>
              <a:ext cx="217500" cy="206852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Rectangle 20"/>
            <p:cNvSpPr>
              <a:spLocks noChangeArrowheads="1"/>
            </p:cNvSpPr>
            <p:nvPr/>
          </p:nvSpPr>
          <p:spPr bwMode="auto">
            <a:xfrm>
              <a:off x="2709499" y="3444879"/>
              <a:ext cx="379167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300"/>
                </a:spcAft>
                <a:buClr>
                  <a:schemeClr val="tx1">
                    <a:lumMod val="75000"/>
                    <a:lumOff val="25000"/>
                  </a:schemeClr>
                </a:buClr>
              </a:pPr>
              <a:r>
                <a:rPr lang="en-US" sz="1600" dirty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Manual builds, deployment &amp; release process</a:t>
              </a:r>
            </a:p>
          </p:txBody>
        </p:sp>
        <p:sp>
          <p:nvSpPr>
            <p:cNvPr id="44" name="Freeform 12"/>
            <p:cNvSpPr>
              <a:spLocks/>
            </p:cNvSpPr>
            <p:nvPr/>
          </p:nvSpPr>
          <p:spPr bwMode="auto">
            <a:xfrm>
              <a:off x="1234635" y="3104096"/>
              <a:ext cx="216050" cy="206852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13"/>
            <p:cNvSpPr>
              <a:spLocks/>
            </p:cNvSpPr>
            <p:nvPr/>
          </p:nvSpPr>
          <p:spPr bwMode="auto">
            <a:xfrm>
              <a:off x="1234441" y="2654534"/>
              <a:ext cx="6766560" cy="566928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28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4"/>
            <p:cNvSpPr>
              <a:spLocks/>
            </p:cNvSpPr>
            <p:nvPr/>
          </p:nvSpPr>
          <p:spPr bwMode="auto">
            <a:xfrm>
              <a:off x="7777492" y="3104096"/>
              <a:ext cx="217500" cy="206852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Rectangle 20"/>
            <p:cNvSpPr>
              <a:spLocks noChangeArrowheads="1"/>
            </p:cNvSpPr>
            <p:nvPr/>
          </p:nvSpPr>
          <p:spPr bwMode="auto">
            <a:xfrm>
              <a:off x="2171701" y="2743045"/>
              <a:ext cx="486727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300"/>
                </a:spcAft>
                <a:buClr>
                  <a:schemeClr val="tx1">
                    <a:lumMod val="75000"/>
                    <a:lumOff val="25000"/>
                  </a:schemeClr>
                </a:buClr>
              </a:pPr>
              <a:r>
                <a:rPr lang="en-US" sz="1600" dirty="0" smtClean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Overall Poor quality of development &amp; operations</a:t>
              </a:r>
              <a:endParaRPr lang="en-US" sz="1600" dirty="0">
                <a:solidFill>
                  <a:srgbClr val="FFFFFF"/>
                </a:solidFill>
                <a:latin typeface="Calibri" pitchFamily="34" charset="0"/>
                <a:cs typeface="Arial" pitchFamily="34" charset="0"/>
              </a:endParaRPr>
            </a:p>
          </p:txBody>
        </p:sp>
        <p:sp>
          <p:nvSpPr>
            <p:cNvPr id="48" name="Freeform 12"/>
            <p:cNvSpPr>
              <a:spLocks/>
            </p:cNvSpPr>
            <p:nvPr/>
          </p:nvSpPr>
          <p:spPr bwMode="auto">
            <a:xfrm>
              <a:off x="1234635" y="2418296"/>
              <a:ext cx="216050" cy="206852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13"/>
            <p:cNvSpPr>
              <a:spLocks/>
            </p:cNvSpPr>
            <p:nvPr/>
          </p:nvSpPr>
          <p:spPr bwMode="auto">
            <a:xfrm>
              <a:off x="1234441" y="1968734"/>
              <a:ext cx="6766560" cy="566928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14"/>
            <p:cNvSpPr>
              <a:spLocks/>
            </p:cNvSpPr>
            <p:nvPr/>
          </p:nvSpPr>
          <p:spPr bwMode="auto">
            <a:xfrm>
              <a:off x="7777492" y="2418296"/>
              <a:ext cx="217500" cy="206852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Rectangle 20"/>
            <p:cNvSpPr>
              <a:spLocks noChangeArrowheads="1"/>
            </p:cNvSpPr>
            <p:nvPr/>
          </p:nvSpPr>
          <p:spPr bwMode="auto">
            <a:xfrm>
              <a:off x="2304274" y="2057245"/>
              <a:ext cx="460212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>
                <a:spcAft>
                  <a:spcPts val="300"/>
                </a:spcAft>
                <a:buClr>
                  <a:schemeClr val="tx1">
                    <a:lumMod val="75000"/>
                    <a:lumOff val="25000"/>
                  </a:schemeClr>
                </a:buClr>
                <a:defRPr/>
              </a:pPr>
              <a:r>
                <a:rPr lang="en-US" sz="1600" dirty="0">
                  <a:solidFill>
                    <a:srgbClr val="FFFFFF"/>
                  </a:solidFill>
                  <a:latin typeface="Calibri" pitchFamily="34" charset="0"/>
                </a:rPr>
                <a:t>Dev, QA and </a:t>
              </a:r>
              <a:r>
                <a:rPr lang="en-US" sz="1600" dirty="0" smtClean="0">
                  <a:solidFill>
                    <a:srgbClr val="FFFFFF"/>
                  </a:solidFill>
                  <a:latin typeface="Calibri" pitchFamily="34" charset="0"/>
                </a:rPr>
                <a:t>Ops teams work in different environments</a:t>
              </a:r>
              <a:endParaRPr lang="en-US" sz="1600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234441" y="5406497"/>
              <a:ext cx="6766560" cy="656414"/>
              <a:chOff x="1234441" y="5263622"/>
              <a:chExt cx="6766560" cy="656414"/>
            </a:xfrm>
          </p:grpSpPr>
          <p:sp>
            <p:nvSpPr>
              <p:cNvPr id="61" name="Freeform 12"/>
              <p:cNvSpPr>
                <a:spLocks/>
              </p:cNvSpPr>
              <p:nvPr/>
            </p:nvSpPr>
            <p:spPr bwMode="auto">
              <a:xfrm>
                <a:off x="1234635" y="5713184"/>
                <a:ext cx="216050" cy="206852"/>
              </a:xfrm>
              <a:custGeom>
                <a:avLst/>
                <a:gdLst>
                  <a:gd name="T0" fmla="*/ 9 w 82"/>
                  <a:gd name="T1" fmla="*/ 18 h 68"/>
                  <a:gd name="T2" fmla="*/ 1 w 82"/>
                  <a:gd name="T3" fmla="*/ 36 h 68"/>
                  <a:gd name="T4" fmla="*/ 41 w 82"/>
                  <a:gd name="T5" fmla="*/ 62 h 68"/>
                  <a:gd name="T6" fmla="*/ 70 w 82"/>
                  <a:gd name="T7" fmla="*/ 67 h 68"/>
                  <a:gd name="T8" fmla="*/ 82 w 82"/>
                  <a:gd name="T9" fmla="*/ 68 h 68"/>
                  <a:gd name="T10" fmla="*/ 82 w 82"/>
                  <a:gd name="T11" fmla="*/ 0 h 68"/>
                  <a:gd name="T12" fmla="*/ 9 w 82"/>
                  <a:gd name="T13" fmla="*/ 1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68">
                    <a:moveTo>
                      <a:pt x="9" y="18"/>
                    </a:moveTo>
                    <a:cubicBezTo>
                      <a:pt x="3" y="24"/>
                      <a:pt x="0" y="30"/>
                      <a:pt x="1" y="36"/>
                    </a:cubicBezTo>
                    <a:cubicBezTo>
                      <a:pt x="1" y="46"/>
                      <a:pt x="14" y="55"/>
                      <a:pt x="41" y="62"/>
                    </a:cubicBezTo>
                    <a:cubicBezTo>
                      <a:pt x="50" y="64"/>
                      <a:pt x="59" y="65"/>
                      <a:pt x="70" y="67"/>
                    </a:cubicBezTo>
                    <a:cubicBezTo>
                      <a:pt x="82" y="68"/>
                      <a:pt x="82" y="68"/>
                      <a:pt x="82" y="68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46" y="0"/>
                      <a:pt x="22" y="6"/>
                      <a:pt x="9" y="18"/>
                    </a:cubicBezTo>
                    <a:close/>
                  </a:path>
                </a:pathLst>
              </a:custGeom>
              <a:solidFill>
                <a:srgbClr val="345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13"/>
              <p:cNvSpPr>
                <a:spLocks/>
              </p:cNvSpPr>
              <p:nvPr/>
            </p:nvSpPr>
            <p:spPr bwMode="auto">
              <a:xfrm>
                <a:off x="1234441" y="5263622"/>
                <a:ext cx="6766560" cy="566928"/>
              </a:xfrm>
              <a:custGeom>
                <a:avLst/>
                <a:gdLst>
                  <a:gd name="T0" fmla="*/ 2173 w 2207"/>
                  <a:gd name="T1" fmla="*/ 9 h 189"/>
                  <a:gd name="T2" fmla="*/ 2207 w 2207"/>
                  <a:gd name="T3" fmla="*/ 38 h 189"/>
                  <a:gd name="T4" fmla="*/ 2207 w 2207"/>
                  <a:gd name="T5" fmla="*/ 189 h 189"/>
                  <a:gd name="T6" fmla="*/ 2173 w 2207"/>
                  <a:gd name="T7" fmla="*/ 161 h 189"/>
                  <a:gd name="T8" fmla="*/ 2118 w 2207"/>
                  <a:gd name="T9" fmla="*/ 153 h 189"/>
                  <a:gd name="T10" fmla="*/ 89 w 2207"/>
                  <a:gd name="T11" fmla="*/ 153 h 189"/>
                  <a:gd name="T12" fmla="*/ 34 w 2207"/>
                  <a:gd name="T13" fmla="*/ 161 h 189"/>
                  <a:gd name="T14" fmla="*/ 0 w 2207"/>
                  <a:gd name="T15" fmla="*/ 189 h 189"/>
                  <a:gd name="T16" fmla="*/ 0 w 2207"/>
                  <a:gd name="T17" fmla="*/ 38 h 189"/>
                  <a:gd name="T18" fmla="*/ 34 w 2207"/>
                  <a:gd name="T19" fmla="*/ 9 h 189"/>
                  <a:gd name="T20" fmla="*/ 89 w 2207"/>
                  <a:gd name="T21" fmla="*/ 0 h 189"/>
                  <a:gd name="T22" fmla="*/ 2118 w 2207"/>
                  <a:gd name="T23" fmla="*/ 0 h 189"/>
                  <a:gd name="T24" fmla="*/ 2173 w 2207"/>
                  <a:gd name="T25" fmla="*/ 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7" h="189">
                    <a:moveTo>
                      <a:pt x="2173" y="9"/>
                    </a:moveTo>
                    <a:cubicBezTo>
                      <a:pt x="2196" y="16"/>
                      <a:pt x="2207" y="26"/>
                      <a:pt x="2207" y="38"/>
                    </a:cubicBezTo>
                    <a:cubicBezTo>
                      <a:pt x="2207" y="189"/>
                      <a:pt x="2207" y="189"/>
                      <a:pt x="2207" y="189"/>
                    </a:cubicBezTo>
                    <a:cubicBezTo>
                      <a:pt x="2207" y="178"/>
                      <a:pt x="2195" y="168"/>
                      <a:pt x="2173" y="161"/>
                    </a:cubicBezTo>
                    <a:cubicBezTo>
                      <a:pt x="2155" y="156"/>
                      <a:pt x="2137" y="153"/>
                      <a:pt x="2118" y="153"/>
                    </a:cubicBezTo>
                    <a:cubicBezTo>
                      <a:pt x="89" y="153"/>
                      <a:pt x="89" y="153"/>
                      <a:pt x="89" y="153"/>
                    </a:cubicBezTo>
                    <a:cubicBezTo>
                      <a:pt x="70" y="153"/>
                      <a:pt x="52" y="156"/>
                      <a:pt x="34" y="161"/>
                    </a:cubicBezTo>
                    <a:cubicBezTo>
                      <a:pt x="12" y="168"/>
                      <a:pt x="1" y="178"/>
                      <a:pt x="0" y="189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26"/>
                      <a:pt x="11" y="16"/>
                      <a:pt x="34" y="9"/>
                    </a:cubicBezTo>
                    <a:cubicBezTo>
                      <a:pt x="52" y="3"/>
                      <a:pt x="70" y="0"/>
                      <a:pt x="89" y="0"/>
                    </a:cubicBezTo>
                    <a:cubicBezTo>
                      <a:pt x="2118" y="0"/>
                      <a:pt x="2118" y="0"/>
                      <a:pt x="2118" y="0"/>
                    </a:cubicBezTo>
                    <a:cubicBezTo>
                      <a:pt x="2137" y="0"/>
                      <a:pt x="2155" y="3"/>
                      <a:pt x="2173" y="9"/>
                    </a:cubicBezTo>
                    <a:close/>
                  </a:path>
                </a:pathLst>
              </a:custGeom>
              <a:solidFill>
                <a:srgbClr val="5285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14"/>
              <p:cNvSpPr>
                <a:spLocks/>
              </p:cNvSpPr>
              <p:nvPr/>
            </p:nvSpPr>
            <p:spPr bwMode="auto">
              <a:xfrm>
                <a:off x="7777492" y="5713184"/>
                <a:ext cx="217500" cy="206852"/>
              </a:xfrm>
              <a:custGeom>
                <a:avLst/>
                <a:gdLst>
                  <a:gd name="T0" fmla="*/ 73 w 82"/>
                  <a:gd name="T1" fmla="*/ 18 h 68"/>
                  <a:gd name="T2" fmla="*/ 81 w 82"/>
                  <a:gd name="T3" fmla="*/ 36 h 68"/>
                  <a:gd name="T4" fmla="*/ 40 w 82"/>
                  <a:gd name="T5" fmla="*/ 62 h 68"/>
                  <a:gd name="T6" fmla="*/ 12 w 82"/>
                  <a:gd name="T7" fmla="*/ 67 h 68"/>
                  <a:gd name="T8" fmla="*/ 0 w 82"/>
                  <a:gd name="T9" fmla="*/ 68 h 68"/>
                  <a:gd name="T10" fmla="*/ 0 w 82"/>
                  <a:gd name="T11" fmla="*/ 0 h 68"/>
                  <a:gd name="T12" fmla="*/ 73 w 82"/>
                  <a:gd name="T13" fmla="*/ 1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68">
                    <a:moveTo>
                      <a:pt x="73" y="18"/>
                    </a:moveTo>
                    <a:cubicBezTo>
                      <a:pt x="79" y="24"/>
                      <a:pt x="82" y="30"/>
                      <a:pt x="81" y="36"/>
                    </a:cubicBezTo>
                    <a:cubicBezTo>
                      <a:pt x="81" y="46"/>
                      <a:pt x="67" y="55"/>
                      <a:pt x="40" y="62"/>
                    </a:cubicBezTo>
                    <a:cubicBezTo>
                      <a:pt x="32" y="64"/>
                      <a:pt x="23" y="65"/>
                      <a:pt x="12" y="6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60" y="6"/>
                      <a:pt x="73" y="18"/>
                    </a:cubicBezTo>
                    <a:close/>
                  </a:path>
                </a:pathLst>
              </a:custGeom>
              <a:solidFill>
                <a:srgbClr val="345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Rectangle 20"/>
              <p:cNvSpPr>
                <a:spLocks noChangeArrowheads="1"/>
              </p:cNvSpPr>
              <p:nvPr/>
            </p:nvSpPr>
            <p:spPr bwMode="auto">
              <a:xfrm>
                <a:off x="3898991" y="5352133"/>
                <a:ext cx="141269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Aft>
                    <a:spcPts val="300"/>
                  </a:spcAft>
                  <a:buClr>
                    <a:schemeClr val="tx1">
                      <a:lumMod val="75000"/>
                      <a:lumOff val="25000"/>
                    </a:schemeClr>
                  </a:buClr>
                </a:pPr>
                <a:r>
                  <a:rPr lang="en-US" sz="1600" dirty="0">
                    <a:solidFill>
                      <a:srgbClr val="FFFFFF"/>
                    </a:solidFill>
                    <a:latin typeface="Calibri" pitchFamily="34" charset="0"/>
                    <a:cs typeface="Arial" pitchFamily="34" charset="0"/>
                  </a:rPr>
                  <a:t>Downtime issues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1234441" y="4714875"/>
              <a:ext cx="6766560" cy="671761"/>
              <a:chOff x="1234441" y="4572000"/>
              <a:chExt cx="6766560" cy="671761"/>
            </a:xfrm>
          </p:grpSpPr>
          <p:sp>
            <p:nvSpPr>
              <p:cNvPr id="65" name="Freeform 12"/>
              <p:cNvSpPr>
                <a:spLocks/>
              </p:cNvSpPr>
              <p:nvPr/>
            </p:nvSpPr>
            <p:spPr bwMode="auto">
              <a:xfrm>
                <a:off x="1234635" y="5036909"/>
                <a:ext cx="216050" cy="206852"/>
              </a:xfrm>
              <a:custGeom>
                <a:avLst/>
                <a:gdLst>
                  <a:gd name="T0" fmla="*/ 9 w 82"/>
                  <a:gd name="T1" fmla="*/ 18 h 68"/>
                  <a:gd name="T2" fmla="*/ 1 w 82"/>
                  <a:gd name="T3" fmla="*/ 36 h 68"/>
                  <a:gd name="T4" fmla="*/ 41 w 82"/>
                  <a:gd name="T5" fmla="*/ 62 h 68"/>
                  <a:gd name="T6" fmla="*/ 70 w 82"/>
                  <a:gd name="T7" fmla="*/ 67 h 68"/>
                  <a:gd name="T8" fmla="*/ 82 w 82"/>
                  <a:gd name="T9" fmla="*/ 68 h 68"/>
                  <a:gd name="T10" fmla="*/ 82 w 82"/>
                  <a:gd name="T11" fmla="*/ 0 h 68"/>
                  <a:gd name="T12" fmla="*/ 9 w 82"/>
                  <a:gd name="T13" fmla="*/ 1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68">
                    <a:moveTo>
                      <a:pt x="9" y="18"/>
                    </a:moveTo>
                    <a:cubicBezTo>
                      <a:pt x="3" y="24"/>
                      <a:pt x="0" y="30"/>
                      <a:pt x="1" y="36"/>
                    </a:cubicBezTo>
                    <a:cubicBezTo>
                      <a:pt x="1" y="46"/>
                      <a:pt x="14" y="55"/>
                      <a:pt x="41" y="62"/>
                    </a:cubicBezTo>
                    <a:cubicBezTo>
                      <a:pt x="50" y="64"/>
                      <a:pt x="59" y="65"/>
                      <a:pt x="70" y="67"/>
                    </a:cubicBezTo>
                    <a:cubicBezTo>
                      <a:pt x="82" y="68"/>
                      <a:pt x="82" y="68"/>
                      <a:pt x="82" y="68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46" y="0"/>
                      <a:pt x="22" y="6"/>
                      <a:pt x="9" y="18"/>
                    </a:cubicBezTo>
                    <a:close/>
                  </a:path>
                </a:pathLst>
              </a:custGeom>
              <a:solidFill>
                <a:srgbClr val="2F77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14"/>
              <p:cNvSpPr>
                <a:spLocks/>
              </p:cNvSpPr>
              <p:nvPr/>
            </p:nvSpPr>
            <p:spPr bwMode="auto">
              <a:xfrm>
                <a:off x="7777492" y="5036909"/>
                <a:ext cx="217500" cy="206852"/>
              </a:xfrm>
              <a:custGeom>
                <a:avLst/>
                <a:gdLst>
                  <a:gd name="T0" fmla="*/ 73 w 82"/>
                  <a:gd name="T1" fmla="*/ 18 h 68"/>
                  <a:gd name="T2" fmla="*/ 81 w 82"/>
                  <a:gd name="T3" fmla="*/ 36 h 68"/>
                  <a:gd name="T4" fmla="*/ 40 w 82"/>
                  <a:gd name="T5" fmla="*/ 62 h 68"/>
                  <a:gd name="T6" fmla="*/ 12 w 82"/>
                  <a:gd name="T7" fmla="*/ 67 h 68"/>
                  <a:gd name="T8" fmla="*/ 0 w 82"/>
                  <a:gd name="T9" fmla="*/ 68 h 68"/>
                  <a:gd name="T10" fmla="*/ 0 w 82"/>
                  <a:gd name="T11" fmla="*/ 0 h 68"/>
                  <a:gd name="T12" fmla="*/ 73 w 82"/>
                  <a:gd name="T13" fmla="*/ 1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68">
                    <a:moveTo>
                      <a:pt x="73" y="18"/>
                    </a:moveTo>
                    <a:cubicBezTo>
                      <a:pt x="79" y="24"/>
                      <a:pt x="82" y="30"/>
                      <a:pt x="81" y="36"/>
                    </a:cubicBezTo>
                    <a:cubicBezTo>
                      <a:pt x="81" y="46"/>
                      <a:pt x="67" y="55"/>
                      <a:pt x="40" y="62"/>
                    </a:cubicBezTo>
                    <a:cubicBezTo>
                      <a:pt x="32" y="64"/>
                      <a:pt x="23" y="65"/>
                      <a:pt x="12" y="6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0"/>
                      <a:pt x="60" y="6"/>
                      <a:pt x="73" y="18"/>
                    </a:cubicBezTo>
                    <a:close/>
                  </a:path>
                </a:pathLst>
              </a:custGeom>
              <a:solidFill>
                <a:srgbClr val="2F77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13"/>
              <p:cNvSpPr>
                <a:spLocks/>
              </p:cNvSpPr>
              <p:nvPr/>
            </p:nvSpPr>
            <p:spPr bwMode="auto">
              <a:xfrm>
                <a:off x="1234441" y="4572000"/>
                <a:ext cx="6766560" cy="566928"/>
              </a:xfrm>
              <a:custGeom>
                <a:avLst/>
                <a:gdLst>
                  <a:gd name="T0" fmla="*/ 2173 w 2207"/>
                  <a:gd name="T1" fmla="*/ 9 h 189"/>
                  <a:gd name="T2" fmla="*/ 2207 w 2207"/>
                  <a:gd name="T3" fmla="*/ 38 h 189"/>
                  <a:gd name="T4" fmla="*/ 2207 w 2207"/>
                  <a:gd name="T5" fmla="*/ 189 h 189"/>
                  <a:gd name="T6" fmla="*/ 2173 w 2207"/>
                  <a:gd name="T7" fmla="*/ 161 h 189"/>
                  <a:gd name="T8" fmla="*/ 2118 w 2207"/>
                  <a:gd name="T9" fmla="*/ 153 h 189"/>
                  <a:gd name="T10" fmla="*/ 89 w 2207"/>
                  <a:gd name="T11" fmla="*/ 153 h 189"/>
                  <a:gd name="T12" fmla="*/ 34 w 2207"/>
                  <a:gd name="T13" fmla="*/ 161 h 189"/>
                  <a:gd name="T14" fmla="*/ 0 w 2207"/>
                  <a:gd name="T15" fmla="*/ 189 h 189"/>
                  <a:gd name="T16" fmla="*/ 0 w 2207"/>
                  <a:gd name="T17" fmla="*/ 38 h 189"/>
                  <a:gd name="T18" fmla="*/ 34 w 2207"/>
                  <a:gd name="T19" fmla="*/ 9 h 189"/>
                  <a:gd name="T20" fmla="*/ 89 w 2207"/>
                  <a:gd name="T21" fmla="*/ 0 h 189"/>
                  <a:gd name="T22" fmla="*/ 2118 w 2207"/>
                  <a:gd name="T23" fmla="*/ 0 h 189"/>
                  <a:gd name="T24" fmla="*/ 2173 w 2207"/>
                  <a:gd name="T25" fmla="*/ 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07" h="189">
                    <a:moveTo>
                      <a:pt x="2173" y="9"/>
                    </a:moveTo>
                    <a:cubicBezTo>
                      <a:pt x="2196" y="16"/>
                      <a:pt x="2207" y="26"/>
                      <a:pt x="2207" y="38"/>
                    </a:cubicBezTo>
                    <a:cubicBezTo>
                      <a:pt x="2207" y="189"/>
                      <a:pt x="2207" y="189"/>
                      <a:pt x="2207" y="189"/>
                    </a:cubicBezTo>
                    <a:cubicBezTo>
                      <a:pt x="2207" y="178"/>
                      <a:pt x="2195" y="168"/>
                      <a:pt x="2173" y="161"/>
                    </a:cubicBezTo>
                    <a:cubicBezTo>
                      <a:pt x="2155" y="156"/>
                      <a:pt x="2137" y="153"/>
                      <a:pt x="2118" y="153"/>
                    </a:cubicBezTo>
                    <a:cubicBezTo>
                      <a:pt x="89" y="153"/>
                      <a:pt x="89" y="153"/>
                      <a:pt x="89" y="153"/>
                    </a:cubicBezTo>
                    <a:cubicBezTo>
                      <a:pt x="70" y="153"/>
                      <a:pt x="52" y="156"/>
                      <a:pt x="34" y="161"/>
                    </a:cubicBezTo>
                    <a:cubicBezTo>
                      <a:pt x="12" y="168"/>
                      <a:pt x="1" y="178"/>
                      <a:pt x="0" y="189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26"/>
                      <a:pt x="11" y="16"/>
                      <a:pt x="34" y="9"/>
                    </a:cubicBezTo>
                    <a:cubicBezTo>
                      <a:pt x="52" y="3"/>
                      <a:pt x="70" y="0"/>
                      <a:pt x="89" y="0"/>
                    </a:cubicBezTo>
                    <a:cubicBezTo>
                      <a:pt x="2118" y="0"/>
                      <a:pt x="2118" y="0"/>
                      <a:pt x="2118" y="0"/>
                    </a:cubicBezTo>
                    <a:cubicBezTo>
                      <a:pt x="2137" y="0"/>
                      <a:pt x="2155" y="3"/>
                      <a:pt x="2173" y="9"/>
                    </a:cubicBezTo>
                    <a:close/>
                  </a:path>
                </a:pathLst>
              </a:cu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Rectangle 20"/>
              <p:cNvSpPr>
                <a:spLocks noChangeArrowheads="1"/>
              </p:cNvSpPr>
              <p:nvPr/>
            </p:nvSpPr>
            <p:spPr bwMode="auto">
              <a:xfrm>
                <a:off x="3060716" y="4660511"/>
                <a:ext cx="308924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Aft>
                    <a:spcPts val="300"/>
                  </a:spcAft>
                  <a:buClr>
                    <a:schemeClr val="tx1">
                      <a:lumMod val="75000"/>
                      <a:lumOff val="25000"/>
                    </a:schemeClr>
                  </a:buClr>
                </a:pPr>
                <a:r>
                  <a:rPr lang="en-US" sz="1600" dirty="0">
                    <a:solidFill>
                      <a:srgbClr val="FFFFFF"/>
                    </a:solidFill>
                    <a:latin typeface="Calibri" pitchFamily="34" charset="0"/>
                    <a:cs typeface="Arial" pitchFamily="34" charset="0"/>
                  </a:rPr>
                  <a:t>T</a:t>
                </a:r>
                <a:r>
                  <a:rPr lang="en-US" sz="1600" dirty="0" smtClean="0">
                    <a:solidFill>
                      <a:srgbClr val="FFFFFF"/>
                    </a:solidFill>
                    <a:latin typeface="Calibri" pitchFamily="34" charset="0"/>
                    <a:cs typeface="Arial" pitchFamily="34" charset="0"/>
                  </a:rPr>
                  <a:t>o </a:t>
                </a:r>
                <a:r>
                  <a:rPr lang="en-US" sz="1600" dirty="0">
                    <a:solidFill>
                      <a:srgbClr val="FFFFFF"/>
                    </a:solidFill>
                    <a:latin typeface="Calibri" pitchFamily="34" charset="0"/>
                    <a:cs typeface="Arial" pitchFamily="34" charset="0"/>
                  </a:rPr>
                  <a:t>Snapshot &amp; version Environments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785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112" y="804672"/>
            <a:ext cx="7371588" cy="566610"/>
          </a:xfrm>
        </p:spPr>
        <p:txBody>
          <a:bodyPr/>
          <a:lstStyle/>
          <a:p>
            <a:r>
              <a:rPr lang="en-US" dirty="0"/>
              <a:t>Business value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15821" y="2370301"/>
            <a:ext cx="3470710" cy="3470710"/>
            <a:chOff x="815821" y="2370301"/>
            <a:chExt cx="3470710" cy="3470710"/>
          </a:xfrm>
        </p:grpSpPr>
        <p:sp>
          <p:nvSpPr>
            <p:cNvPr id="14" name="Rectangle 13"/>
            <p:cNvSpPr/>
            <p:nvPr/>
          </p:nvSpPr>
          <p:spPr>
            <a:xfrm>
              <a:off x="815821" y="2370301"/>
              <a:ext cx="3470710" cy="3470710"/>
            </a:xfrm>
            <a:prstGeom prst="rect">
              <a:avLst/>
            </a:prstGeom>
            <a:solidFill>
              <a:srgbClr val="4BACC6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69848" y="2624328"/>
              <a:ext cx="2962656" cy="2608534"/>
            </a:xfrm>
            <a:prstGeom prst="rect">
              <a:avLst/>
            </a:prstGeom>
            <a:gradFill flip="none" rotWithShape="1">
              <a:gsLst>
                <a:gs pos="0">
                  <a:srgbClr val="CBD6D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1270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19275" y="2892452"/>
              <a:ext cx="2718436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119063" indent="-119063">
                <a:buFont typeface="Arial" panose="020B0604020202020204" pitchFamily="34" charset="0"/>
                <a:buChar char="•"/>
                <a:defRPr sz="1400">
                  <a:latin typeface="Calibri" pitchFamily="34" charset="0"/>
                  <a:cs typeface="Arial" pitchFamily="34" charset="0"/>
                </a:defRPr>
              </a:lvl1pPr>
            </a:lstStyle>
            <a:p>
              <a:r>
                <a:rPr lang="en-US" sz="1600" dirty="0">
                  <a:solidFill>
                    <a:srgbClr val="404040"/>
                  </a:solidFill>
                </a:rPr>
                <a:t>Customer feedback</a:t>
              </a:r>
            </a:p>
            <a:p>
              <a:r>
                <a:rPr lang="en-US" sz="1600" dirty="0">
                  <a:solidFill>
                    <a:srgbClr val="404040"/>
                  </a:solidFill>
                </a:rPr>
                <a:t>Quality of deliverables</a:t>
              </a:r>
            </a:p>
            <a:p>
              <a:r>
                <a:rPr lang="en-US" sz="1600" dirty="0">
                  <a:solidFill>
                    <a:srgbClr val="404040"/>
                  </a:solidFill>
                </a:rPr>
                <a:t>Operational efficiency </a:t>
              </a:r>
            </a:p>
            <a:p>
              <a:r>
                <a:rPr lang="en-US" sz="1600" dirty="0">
                  <a:solidFill>
                    <a:srgbClr val="404040"/>
                  </a:solidFill>
                </a:rPr>
                <a:t>Consistency &amp; Scalability </a:t>
              </a:r>
              <a:r>
                <a:rPr lang="en-US" sz="1600" dirty="0" smtClean="0">
                  <a:solidFill>
                    <a:srgbClr val="404040"/>
                  </a:solidFill>
                </a:rPr>
                <a:t/>
              </a:r>
              <a:br>
                <a:rPr lang="en-US" sz="1600" dirty="0" smtClean="0">
                  <a:solidFill>
                    <a:srgbClr val="404040"/>
                  </a:solidFill>
                </a:rPr>
              </a:br>
              <a:r>
                <a:rPr lang="en-US" sz="1600" dirty="0" smtClean="0">
                  <a:solidFill>
                    <a:srgbClr val="404040"/>
                  </a:solidFill>
                </a:rPr>
                <a:t>(</a:t>
              </a:r>
              <a:r>
                <a:rPr lang="en-US" sz="1600" dirty="0">
                  <a:solidFill>
                    <a:srgbClr val="404040"/>
                  </a:solidFill>
                </a:rPr>
                <a:t>w.r.t. Deployment)</a:t>
              </a:r>
            </a:p>
            <a:p>
              <a:r>
                <a:rPr lang="en-US" sz="1600" dirty="0">
                  <a:solidFill>
                    <a:srgbClr val="404040"/>
                  </a:solidFill>
                </a:rPr>
                <a:t>Business revenue</a:t>
              </a:r>
            </a:p>
          </p:txBody>
        </p:sp>
        <p:sp>
          <p:nvSpPr>
            <p:cNvPr id="17" name="Down Arrow 16"/>
            <p:cNvSpPr/>
            <p:nvPr/>
          </p:nvSpPr>
          <p:spPr>
            <a:xfrm rot="10800000">
              <a:off x="1175291" y="4766518"/>
              <a:ext cx="600034" cy="598516"/>
            </a:xfrm>
            <a:prstGeom prst="downArrow">
              <a:avLst/>
            </a:prstGeom>
            <a:solidFill>
              <a:srgbClr val="4BACC6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857469" y="2370301"/>
            <a:ext cx="3470710" cy="3470710"/>
            <a:chOff x="4857469" y="2370301"/>
            <a:chExt cx="3470710" cy="3470710"/>
          </a:xfrm>
        </p:grpSpPr>
        <p:sp>
          <p:nvSpPr>
            <p:cNvPr id="25" name="Rectangle 24"/>
            <p:cNvSpPr/>
            <p:nvPr/>
          </p:nvSpPr>
          <p:spPr>
            <a:xfrm>
              <a:off x="4857469" y="2370301"/>
              <a:ext cx="3470710" cy="3470710"/>
            </a:xfrm>
            <a:prstGeom prst="rect">
              <a:avLst/>
            </a:prstGeom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111496" y="2624328"/>
              <a:ext cx="2962656" cy="2608534"/>
            </a:xfrm>
            <a:prstGeom prst="rect">
              <a:avLst/>
            </a:prstGeom>
            <a:gradFill flip="none" rotWithShape="1">
              <a:gsLst>
                <a:gs pos="0">
                  <a:srgbClr val="CBD6DB"/>
                </a:gs>
                <a:gs pos="100000">
                  <a:schemeClr val="bg1"/>
                </a:gs>
              </a:gsLst>
              <a:lin ang="27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1270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60923" y="2892452"/>
              <a:ext cx="2718436" cy="1969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119063" indent="-119063">
                <a:buFont typeface="Arial" panose="020B0604020202020204" pitchFamily="34" charset="0"/>
                <a:buChar char="•"/>
                <a:defRPr sz="1600">
                  <a:solidFill>
                    <a:srgbClr val="404040"/>
                  </a:solidFill>
                  <a:latin typeface="Calibri" pitchFamily="34" charset="0"/>
                  <a:cs typeface="Arial" pitchFamily="34" charset="0"/>
                </a:defRPr>
              </a:lvl1pPr>
            </a:lstStyle>
            <a:p>
              <a:r>
                <a:rPr lang="en-US" dirty="0"/>
                <a:t>Human-errors &amp; dependency</a:t>
              </a:r>
            </a:p>
            <a:p>
              <a:r>
                <a:rPr lang="en-US" dirty="0"/>
                <a:t>Time for infrastructure setup, </a:t>
              </a:r>
              <a:r>
                <a:rPr lang="en-US" dirty="0" smtClean="0"/>
                <a:t>&amp; </a:t>
              </a:r>
              <a:r>
                <a:rPr lang="en-US" dirty="0"/>
                <a:t>maintenance</a:t>
              </a:r>
            </a:p>
            <a:p>
              <a:r>
                <a:rPr lang="en-US" dirty="0"/>
                <a:t>Time to application deployment</a:t>
              </a:r>
            </a:p>
            <a:p>
              <a:r>
                <a:rPr lang="en-US" dirty="0"/>
                <a:t>Time to market</a:t>
              </a:r>
            </a:p>
            <a:p>
              <a:r>
                <a:rPr lang="en-US" dirty="0"/>
                <a:t>Mean-time-to-resolution (MTTR) of </a:t>
              </a:r>
              <a:r>
                <a:rPr lang="en-US" dirty="0" smtClean="0"/>
                <a:t>production issues</a:t>
              </a:r>
              <a:endParaRPr lang="en-US" dirty="0"/>
            </a:p>
          </p:txBody>
        </p:sp>
        <p:sp>
          <p:nvSpPr>
            <p:cNvPr id="29" name="Down Arrow 28"/>
            <p:cNvSpPr/>
            <p:nvPr/>
          </p:nvSpPr>
          <p:spPr>
            <a:xfrm>
              <a:off x="7366538" y="5093208"/>
              <a:ext cx="600034" cy="658368"/>
            </a:xfrm>
            <a:prstGeom prst="downArrow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4854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071968"/>
              </p:ext>
            </p:extLst>
          </p:nvPr>
        </p:nvGraphicFramePr>
        <p:xfrm>
          <a:off x="637540" y="1942244"/>
          <a:ext cx="7868920" cy="386151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889587"/>
                <a:gridCol w="3979333"/>
              </a:tblGrid>
              <a:tr h="500874">
                <a:tc>
                  <a:txBody>
                    <a:bodyPr/>
                    <a:lstStyle/>
                    <a:p>
                      <a:pPr marL="82296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" pitchFamily="34" charset="0"/>
                        </a:rPr>
                        <a:t>All Environment Same, Easy to Snapshot of Environments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2296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Automate everything (in pipelines)</a:t>
                      </a:r>
                    </a:p>
                  </a:txBody>
                  <a:tcPr anchor="ctr"/>
                </a:tc>
              </a:tr>
              <a:tr h="500874">
                <a:tc>
                  <a:txBody>
                    <a:bodyPr/>
                    <a:lstStyle/>
                    <a:p>
                      <a:pPr marL="82296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Faster to create/manage Environments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2296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Lower cost of Resource , storage &amp; CPU by using Containers</a:t>
                      </a:r>
                    </a:p>
                  </a:txBody>
                  <a:tcPr anchor="ctr"/>
                </a:tc>
              </a:tr>
              <a:tr h="500874">
                <a:tc>
                  <a:txBody>
                    <a:bodyPr/>
                    <a:lstStyle/>
                    <a:p>
                      <a:pPr marL="82296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Faster &amp; more releases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2296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Cohesive teams with shared objectives</a:t>
                      </a:r>
                    </a:p>
                  </a:txBody>
                  <a:tcPr anchor="ctr"/>
                </a:tc>
              </a:tr>
              <a:tr h="500874">
                <a:tc>
                  <a:txBody>
                    <a:bodyPr/>
                    <a:lstStyle/>
                    <a:p>
                      <a:pPr marL="822960" lvl="1" algn="l" defTabSz="914400" rtl="0" eaLnBrk="1" latinLnBrk="0" hangingPunct="1"/>
                      <a:r>
                        <a:rPr 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Easy to build, test and deploy Apps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22960" lvl="1" algn="l" defTabSz="914400" rtl="0" eaLnBrk="1" latinLnBrk="0" hangingPunct="1"/>
                      <a:r>
                        <a:rPr 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Zero downtime due to Auto rollback </a:t>
                      </a:r>
                    </a:p>
                  </a:txBody>
                  <a:tcPr anchor="ctr"/>
                </a:tc>
              </a:tr>
              <a:tr h="500874">
                <a:tc>
                  <a:txBody>
                    <a:bodyPr/>
                    <a:lstStyle/>
                    <a:p>
                      <a:pPr marL="822960" lvl="1" algn="l" defTabSz="914400" rtl="0" eaLnBrk="1" latinLnBrk="0" hangingPunct="1"/>
                      <a:r>
                        <a:rPr 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Strong source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22960" lvl="1" algn="l" defTabSz="914400" rtl="0" eaLnBrk="1" latinLnBrk="0" hangingPunct="1"/>
                      <a:r>
                        <a:rPr 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Lean principles and continuous delivery of value</a:t>
                      </a:r>
                    </a:p>
                  </a:txBody>
                  <a:tcPr anchor="ctr"/>
                </a:tc>
              </a:tr>
              <a:tr h="652641">
                <a:tc>
                  <a:txBody>
                    <a:bodyPr/>
                    <a:lstStyle/>
                    <a:p>
                      <a:pPr marL="822960" lvl="1" algn="l" defTabSz="914400" rtl="0" eaLnBrk="1" latinLnBrk="0" hangingPunct="1"/>
                      <a:r>
                        <a:rPr 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Zero manual build and deploy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22960" lvl="1" algn="l" defTabSz="914400" rtl="0" eaLnBrk="1" latinLnBrk="0" hangingPunct="1"/>
                      <a:r>
                        <a:rPr 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Embrace failure, recover automatically, degrade gracefully</a:t>
                      </a:r>
                    </a:p>
                  </a:txBody>
                  <a:tcPr anchor="ctr"/>
                </a:tc>
              </a:tr>
              <a:tr h="652641">
                <a:tc>
                  <a:txBody>
                    <a:bodyPr/>
                    <a:lstStyle/>
                    <a:p>
                      <a:pPr marL="822960" lvl="1" algn="l" defTabSz="914400" rtl="0" eaLnBrk="1" latinLnBrk="0" hangingPunct="1"/>
                      <a:r>
                        <a:rPr 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Test early and often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82296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Elastic supply of cloud resources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Addition</a:t>
            </a: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-2776538" y="-930275"/>
            <a:ext cx="531483" cy="45719"/>
          </a:xfrm>
          <a:custGeom>
            <a:avLst/>
            <a:gdLst>
              <a:gd name="T0" fmla="*/ 16 w 372"/>
              <a:gd name="T1" fmla="*/ 32 h 32"/>
              <a:gd name="T2" fmla="*/ 356 w 372"/>
              <a:gd name="T3" fmla="*/ 32 h 32"/>
              <a:gd name="T4" fmla="*/ 356 w 372"/>
              <a:gd name="T5" fmla="*/ 32 h 32"/>
              <a:gd name="T6" fmla="*/ 362 w 372"/>
              <a:gd name="T7" fmla="*/ 30 h 32"/>
              <a:gd name="T8" fmla="*/ 368 w 372"/>
              <a:gd name="T9" fmla="*/ 26 h 32"/>
              <a:gd name="T10" fmla="*/ 370 w 372"/>
              <a:gd name="T11" fmla="*/ 22 h 32"/>
              <a:gd name="T12" fmla="*/ 372 w 372"/>
              <a:gd name="T13" fmla="*/ 16 h 32"/>
              <a:gd name="T14" fmla="*/ 372 w 372"/>
              <a:gd name="T15" fmla="*/ 16 h 32"/>
              <a:gd name="T16" fmla="*/ 370 w 372"/>
              <a:gd name="T17" fmla="*/ 10 h 32"/>
              <a:gd name="T18" fmla="*/ 368 w 372"/>
              <a:gd name="T19" fmla="*/ 4 h 32"/>
              <a:gd name="T20" fmla="*/ 362 w 372"/>
              <a:gd name="T21" fmla="*/ 0 h 32"/>
              <a:gd name="T22" fmla="*/ 356 w 372"/>
              <a:gd name="T23" fmla="*/ 0 h 32"/>
              <a:gd name="T24" fmla="*/ 16 w 372"/>
              <a:gd name="T25" fmla="*/ 0 h 32"/>
              <a:gd name="T26" fmla="*/ 16 w 372"/>
              <a:gd name="T27" fmla="*/ 0 h 32"/>
              <a:gd name="T28" fmla="*/ 10 w 372"/>
              <a:gd name="T29" fmla="*/ 0 h 32"/>
              <a:gd name="T30" fmla="*/ 4 w 372"/>
              <a:gd name="T31" fmla="*/ 4 h 32"/>
              <a:gd name="T32" fmla="*/ 0 w 372"/>
              <a:gd name="T33" fmla="*/ 10 h 32"/>
              <a:gd name="T34" fmla="*/ 0 w 372"/>
              <a:gd name="T35" fmla="*/ 16 h 32"/>
              <a:gd name="T36" fmla="*/ 0 w 372"/>
              <a:gd name="T37" fmla="*/ 16 h 32"/>
              <a:gd name="T38" fmla="*/ 0 w 372"/>
              <a:gd name="T39" fmla="*/ 22 h 32"/>
              <a:gd name="T40" fmla="*/ 4 w 372"/>
              <a:gd name="T41" fmla="*/ 26 h 32"/>
              <a:gd name="T42" fmla="*/ 10 w 372"/>
              <a:gd name="T43" fmla="*/ 30 h 32"/>
              <a:gd name="T44" fmla="*/ 16 w 372"/>
              <a:gd name="T45" fmla="*/ 32 h 32"/>
              <a:gd name="T46" fmla="*/ 16 w 372"/>
              <a:gd name="T4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2" h="32">
                <a:moveTo>
                  <a:pt x="16" y="32"/>
                </a:moveTo>
                <a:lnTo>
                  <a:pt x="356" y="32"/>
                </a:lnTo>
                <a:lnTo>
                  <a:pt x="356" y="32"/>
                </a:lnTo>
                <a:lnTo>
                  <a:pt x="362" y="30"/>
                </a:lnTo>
                <a:lnTo>
                  <a:pt x="368" y="26"/>
                </a:lnTo>
                <a:lnTo>
                  <a:pt x="370" y="22"/>
                </a:lnTo>
                <a:lnTo>
                  <a:pt x="372" y="16"/>
                </a:lnTo>
                <a:lnTo>
                  <a:pt x="372" y="16"/>
                </a:lnTo>
                <a:lnTo>
                  <a:pt x="370" y="10"/>
                </a:lnTo>
                <a:lnTo>
                  <a:pt x="368" y="4"/>
                </a:lnTo>
                <a:lnTo>
                  <a:pt x="362" y="0"/>
                </a:lnTo>
                <a:lnTo>
                  <a:pt x="356" y="0"/>
                </a:lnTo>
                <a:lnTo>
                  <a:pt x="16" y="0"/>
                </a:lnTo>
                <a:lnTo>
                  <a:pt x="16" y="0"/>
                </a:lnTo>
                <a:lnTo>
                  <a:pt x="10" y="0"/>
                </a:lnTo>
                <a:lnTo>
                  <a:pt x="4" y="4"/>
                </a:lnTo>
                <a:lnTo>
                  <a:pt x="0" y="10"/>
                </a:lnTo>
                <a:lnTo>
                  <a:pt x="0" y="16"/>
                </a:lnTo>
                <a:lnTo>
                  <a:pt x="0" y="16"/>
                </a:lnTo>
                <a:lnTo>
                  <a:pt x="0" y="22"/>
                </a:lnTo>
                <a:lnTo>
                  <a:pt x="4" y="26"/>
                </a:lnTo>
                <a:lnTo>
                  <a:pt x="10" y="30"/>
                </a:lnTo>
                <a:lnTo>
                  <a:pt x="16" y="32"/>
                </a:lnTo>
                <a:lnTo>
                  <a:pt x="16" y="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-2751138" y="-87947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-3259138" y="-679450"/>
            <a:ext cx="531483" cy="45719"/>
          </a:xfrm>
          <a:custGeom>
            <a:avLst/>
            <a:gdLst>
              <a:gd name="T0" fmla="*/ 16 w 372"/>
              <a:gd name="T1" fmla="*/ 32 h 32"/>
              <a:gd name="T2" fmla="*/ 356 w 372"/>
              <a:gd name="T3" fmla="*/ 32 h 32"/>
              <a:gd name="T4" fmla="*/ 356 w 372"/>
              <a:gd name="T5" fmla="*/ 32 h 32"/>
              <a:gd name="T6" fmla="*/ 362 w 372"/>
              <a:gd name="T7" fmla="*/ 30 h 32"/>
              <a:gd name="T8" fmla="*/ 368 w 372"/>
              <a:gd name="T9" fmla="*/ 26 h 32"/>
              <a:gd name="T10" fmla="*/ 370 w 372"/>
              <a:gd name="T11" fmla="*/ 22 h 32"/>
              <a:gd name="T12" fmla="*/ 372 w 372"/>
              <a:gd name="T13" fmla="*/ 16 h 32"/>
              <a:gd name="T14" fmla="*/ 372 w 372"/>
              <a:gd name="T15" fmla="*/ 16 h 32"/>
              <a:gd name="T16" fmla="*/ 370 w 372"/>
              <a:gd name="T17" fmla="*/ 10 h 32"/>
              <a:gd name="T18" fmla="*/ 368 w 372"/>
              <a:gd name="T19" fmla="*/ 4 h 32"/>
              <a:gd name="T20" fmla="*/ 362 w 372"/>
              <a:gd name="T21" fmla="*/ 0 h 32"/>
              <a:gd name="T22" fmla="*/ 356 w 372"/>
              <a:gd name="T23" fmla="*/ 0 h 32"/>
              <a:gd name="T24" fmla="*/ 16 w 372"/>
              <a:gd name="T25" fmla="*/ 0 h 32"/>
              <a:gd name="T26" fmla="*/ 16 w 372"/>
              <a:gd name="T27" fmla="*/ 0 h 32"/>
              <a:gd name="T28" fmla="*/ 10 w 372"/>
              <a:gd name="T29" fmla="*/ 0 h 32"/>
              <a:gd name="T30" fmla="*/ 4 w 372"/>
              <a:gd name="T31" fmla="*/ 4 h 32"/>
              <a:gd name="T32" fmla="*/ 0 w 372"/>
              <a:gd name="T33" fmla="*/ 10 h 32"/>
              <a:gd name="T34" fmla="*/ 0 w 372"/>
              <a:gd name="T35" fmla="*/ 16 h 32"/>
              <a:gd name="T36" fmla="*/ 0 w 372"/>
              <a:gd name="T37" fmla="*/ 16 h 32"/>
              <a:gd name="T38" fmla="*/ 0 w 372"/>
              <a:gd name="T39" fmla="*/ 22 h 32"/>
              <a:gd name="T40" fmla="*/ 4 w 372"/>
              <a:gd name="T41" fmla="*/ 26 h 32"/>
              <a:gd name="T42" fmla="*/ 10 w 372"/>
              <a:gd name="T43" fmla="*/ 30 h 32"/>
              <a:gd name="T44" fmla="*/ 16 w 372"/>
              <a:gd name="T45" fmla="*/ 32 h 32"/>
              <a:gd name="T46" fmla="*/ 16 w 372"/>
              <a:gd name="T4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2" h="32">
                <a:moveTo>
                  <a:pt x="16" y="32"/>
                </a:moveTo>
                <a:lnTo>
                  <a:pt x="356" y="32"/>
                </a:lnTo>
                <a:lnTo>
                  <a:pt x="356" y="32"/>
                </a:lnTo>
                <a:lnTo>
                  <a:pt x="362" y="30"/>
                </a:lnTo>
                <a:lnTo>
                  <a:pt x="368" y="26"/>
                </a:lnTo>
                <a:lnTo>
                  <a:pt x="370" y="22"/>
                </a:lnTo>
                <a:lnTo>
                  <a:pt x="372" y="16"/>
                </a:lnTo>
                <a:lnTo>
                  <a:pt x="372" y="16"/>
                </a:lnTo>
                <a:lnTo>
                  <a:pt x="370" y="10"/>
                </a:lnTo>
                <a:lnTo>
                  <a:pt x="368" y="4"/>
                </a:lnTo>
                <a:lnTo>
                  <a:pt x="362" y="0"/>
                </a:lnTo>
                <a:lnTo>
                  <a:pt x="356" y="0"/>
                </a:lnTo>
                <a:lnTo>
                  <a:pt x="16" y="0"/>
                </a:lnTo>
                <a:lnTo>
                  <a:pt x="16" y="0"/>
                </a:lnTo>
                <a:lnTo>
                  <a:pt x="10" y="0"/>
                </a:lnTo>
                <a:lnTo>
                  <a:pt x="4" y="4"/>
                </a:lnTo>
                <a:lnTo>
                  <a:pt x="0" y="10"/>
                </a:lnTo>
                <a:lnTo>
                  <a:pt x="0" y="16"/>
                </a:lnTo>
                <a:lnTo>
                  <a:pt x="0" y="16"/>
                </a:lnTo>
                <a:lnTo>
                  <a:pt x="0" y="22"/>
                </a:lnTo>
                <a:lnTo>
                  <a:pt x="4" y="26"/>
                </a:lnTo>
                <a:lnTo>
                  <a:pt x="10" y="30"/>
                </a:lnTo>
                <a:lnTo>
                  <a:pt x="16" y="32"/>
                </a:lnTo>
                <a:lnTo>
                  <a:pt x="16" y="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-3233738" y="-62865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Freeform 22"/>
          <p:cNvSpPr>
            <a:spLocks/>
          </p:cNvSpPr>
          <p:nvPr/>
        </p:nvSpPr>
        <p:spPr bwMode="auto">
          <a:xfrm>
            <a:off x="-3087688" y="-390525"/>
            <a:ext cx="531483" cy="45719"/>
          </a:xfrm>
          <a:custGeom>
            <a:avLst/>
            <a:gdLst>
              <a:gd name="T0" fmla="*/ 0 w 372"/>
              <a:gd name="T1" fmla="*/ 16 h 32"/>
              <a:gd name="T2" fmla="*/ 0 w 372"/>
              <a:gd name="T3" fmla="*/ 16 h 32"/>
              <a:gd name="T4" fmla="*/ 0 w 372"/>
              <a:gd name="T5" fmla="*/ 22 h 32"/>
              <a:gd name="T6" fmla="*/ 4 w 372"/>
              <a:gd name="T7" fmla="*/ 28 h 32"/>
              <a:gd name="T8" fmla="*/ 8 w 372"/>
              <a:gd name="T9" fmla="*/ 30 h 32"/>
              <a:gd name="T10" fmla="*/ 16 w 372"/>
              <a:gd name="T11" fmla="*/ 32 h 32"/>
              <a:gd name="T12" fmla="*/ 356 w 372"/>
              <a:gd name="T13" fmla="*/ 32 h 32"/>
              <a:gd name="T14" fmla="*/ 356 w 372"/>
              <a:gd name="T15" fmla="*/ 32 h 32"/>
              <a:gd name="T16" fmla="*/ 362 w 372"/>
              <a:gd name="T17" fmla="*/ 30 h 32"/>
              <a:gd name="T18" fmla="*/ 366 w 372"/>
              <a:gd name="T19" fmla="*/ 28 h 32"/>
              <a:gd name="T20" fmla="*/ 370 w 372"/>
              <a:gd name="T21" fmla="*/ 22 h 32"/>
              <a:gd name="T22" fmla="*/ 372 w 372"/>
              <a:gd name="T23" fmla="*/ 16 h 32"/>
              <a:gd name="T24" fmla="*/ 372 w 372"/>
              <a:gd name="T25" fmla="*/ 16 h 32"/>
              <a:gd name="T26" fmla="*/ 370 w 372"/>
              <a:gd name="T27" fmla="*/ 10 h 32"/>
              <a:gd name="T28" fmla="*/ 366 w 372"/>
              <a:gd name="T29" fmla="*/ 4 h 32"/>
              <a:gd name="T30" fmla="*/ 362 w 372"/>
              <a:gd name="T31" fmla="*/ 2 h 32"/>
              <a:gd name="T32" fmla="*/ 356 w 372"/>
              <a:gd name="T33" fmla="*/ 0 h 32"/>
              <a:gd name="T34" fmla="*/ 16 w 372"/>
              <a:gd name="T35" fmla="*/ 0 h 32"/>
              <a:gd name="T36" fmla="*/ 16 w 372"/>
              <a:gd name="T37" fmla="*/ 0 h 32"/>
              <a:gd name="T38" fmla="*/ 8 w 372"/>
              <a:gd name="T39" fmla="*/ 2 h 32"/>
              <a:gd name="T40" fmla="*/ 4 w 372"/>
              <a:gd name="T41" fmla="*/ 4 h 32"/>
              <a:gd name="T42" fmla="*/ 0 w 372"/>
              <a:gd name="T43" fmla="*/ 10 h 32"/>
              <a:gd name="T44" fmla="*/ 0 w 372"/>
              <a:gd name="T45" fmla="*/ 16 h 32"/>
              <a:gd name="T46" fmla="*/ 0 w 372"/>
              <a:gd name="T47" fmla="*/ 16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72" h="32">
                <a:moveTo>
                  <a:pt x="0" y="16"/>
                </a:moveTo>
                <a:lnTo>
                  <a:pt x="0" y="16"/>
                </a:lnTo>
                <a:lnTo>
                  <a:pt x="0" y="22"/>
                </a:lnTo>
                <a:lnTo>
                  <a:pt x="4" y="28"/>
                </a:lnTo>
                <a:lnTo>
                  <a:pt x="8" y="30"/>
                </a:lnTo>
                <a:lnTo>
                  <a:pt x="16" y="32"/>
                </a:lnTo>
                <a:lnTo>
                  <a:pt x="356" y="32"/>
                </a:lnTo>
                <a:lnTo>
                  <a:pt x="356" y="32"/>
                </a:lnTo>
                <a:lnTo>
                  <a:pt x="362" y="30"/>
                </a:lnTo>
                <a:lnTo>
                  <a:pt x="366" y="28"/>
                </a:lnTo>
                <a:lnTo>
                  <a:pt x="370" y="22"/>
                </a:lnTo>
                <a:lnTo>
                  <a:pt x="372" y="16"/>
                </a:lnTo>
                <a:lnTo>
                  <a:pt x="372" y="16"/>
                </a:lnTo>
                <a:lnTo>
                  <a:pt x="370" y="10"/>
                </a:lnTo>
                <a:lnTo>
                  <a:pt x="366" y="4"/>
                </a:lnTo>
                <a:lnTo>
                  <a:pt x="362" y="2"/>
                </a:lnTo>
                <a:lnTo>
                  <a:pt x="356" y="0"/>
                </a:lnTo>
                <a:lnTo>
                  <a:pt x="16" y="0"/>
                </a:lnTo>
                <a:lnTo>
                  <a:pt x="16" y="0"/>
                </a:lnTo>
                <a:lnTo>
                  <a:pt x="8" y="2"/>
                </a:lnTo>
                <a:lnTo>
                  <a:pt x="4" y="4"/>
                </a:lnTo>
                <a:lnTo>
                  <a:pt x="0" y="10"/>
                </a:lnTo>
                <a:lnTo>
                  <a:pt x="0" y="16"/>
                </a:lnTo>
                <a:lnTo>
                  <a:pt x="0" y="1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>
            <a:off x="-3087688" y="-3651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25"/>
          <p:cNvSpPr>
            <a:spLocks/>
          </p:cNvSpPr>
          <p:nvPr/>
        </p:nvSpPr>
        <p:spPr bwMode="auto">
          <a:xfrm>
            <a:off x="-3290888" y="-66675"/>
            <a:ext cx="482907" cy="45719"/>
          </a:xfrm>
          <a:custGeom>
            <a:avLst/>
            <a:gdLst>
              <a:gd name="T0" fmla="*/ 322 w 338"/>
              <a:gd name="T1" fmla="*/ 0 h 32"/>
              <a:gd name="T2" fmla="*/ 16 w 338"/>
              <a:gd name="T3" fmla="*/ 0 h 32"/>
              <a:gd name="T4" fmla="*/ 16 w 338"/>
              <a:gd name="T5" fmla="*/ 0 h 32"/>
              <a:gd name="T6" fmla="*/ 10 w 338"/>
              <a:gd name="T7" fmla="*/ 2 h 32"/>
              <a:gd name="T8" fmla="*/ 4 w 338"/>
              <a:gd name="T9" fmla="*/ 4 h 32"/>
              <a:gd name="T10" fmla="*/ 2 w 338"/>
              <a:gd name="T11" fmla="*/ 10 h 32"/>
              <a:gd name="T12" fmla="*/ 0 w 338"/>
              <a:gd name="T13" fmla="*/ 16 h 32"/>
              <a:gd name="T14" fmla="*/ 0 w 338"/>
              <a:gd name="T15" fmla="*/ 16 h 32"/>
              <a:gd name="T16" fmla="*/ 2 w 338"/>
              <a:gd name="T17" fmla="*/ 22 h 32"/>
              <a:gd name="T18" fmla="*/ 4 w 338"/>
              <a:gd name="T19" fmla="*/ 28 h 32"/>
              <a:gd name="T20" fmla="*/ 10 w 338"/>
              <a:gd name="T21" fmla="*/ 32 h 32"/>
              <a:gd name="T22" fmla="*/ 16 w 338"/>
              <a:gd name="T23" fmla="*/ 32 h 32"/>
              <a:gd name="T24" fmla="*/ 322 w 338"/>
              <a:gd name="T25" fmla="*/ 32 h 32"/>
              <a:gd name="T26" fmla="*/ 322 w 338"/>
              <a:gd name="T27" fmla="*/ 32 h 32"/>
              <a:gd name="T28" fmla="*/ 328 w 338"/>
              <a:gd name="T29" fmla="*/ 32 h 32"/>
              <a:gd name="T30" fmla="*/ 334 w 338"/>
              <a:gd name="T31" fmla="*/ 28 h 32"/>
              <a:gd name="T32" fmla="*/ 336 w 338"/>
              <a:gd name="T33" fmla="*/ 22 h 32"/>
              <a:gd name="T34" fmla="*/ 338 w 338"/>
              <a:gd name="T35" fmla="*/ 16 h 32"/>
              <a:gd name="T36" fmla="*/ 338 w 338"/>
              <a:gd name="T37" fmla="*/ 16 h 32"/>
              <a:gd name="T38" fmla="*/ 336 w 338"/>
              <a:gd name="T39" fmla="*/ 10 h 32"/>
              <a:gd name="T40" fmla="*/ 334 w 338"/>
              <a:gd name="T41" fmla="*/ 4 h 32"/>
              <a:gd name="T42" fmla="*/ 328 w 338"/>
              <a:gd name="T43" fmla="*/ 2 h 32"/>
              <a:gd name="T44" fmla="*/ 322 w 338"/>
              <a:gd name="T45" fmla="*/ 0 h 32"/>
              <a:gd name="T46" fmla="*/ 322 w 338"/>
              <a:gd name="T47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38" h="32">
                <a:moveTo>
                  <a:pt x="322" y="0"/>
                </a:moveTo>
                <a:lnTo>
                  <a:pt x="16" y="0"/>
                </a:lnTo>
                <a:lnTo>
                  <a:pt x="16" y="0"/>
                </a:lnTo>
                <a:lnTo>
                  <a:pt x="10" y="2"/>
                </a:lnTo>
                <a:lnTo>
                  <a:pt x="4" y="4"/>
                </a:lnTo>
                <a:lnTo>
                  <a:pt x="2" y="10"/>
                </a:lnTo>
                <a:lnTo>
                  <a:pt x="0" y="16"/>
                </a:lnTo>
                <a:lnTo>
                  <a:pt x="0" y="16"/>
                </a:lnTo>
                <a:lnTo>
                  <a:pt x="2" y="22"/>
                </a:lnTo>
                <a:lnTo>
                  <a:pt x="4" y="28"/>
                </a:lnTo>
                <a:lnTo>
                  <a:pt x="10" y="32"/>
                </a:lnTo>
                <a:lnTo>
                  <a:pt x="16" y="32"/>
                </a:lnTo>
                <a:lnTo>
                  <a:pt x="322" y="32"/>
                </a:lnTo>
                <a:lnTo>
                  <a:pt x="322" y="32"/>
                </a:lnTo>
                <a:lnTo>
                  <a:pt x="328" y="32"/>
                </a:lnTo>
                <a:lnTo>
                  <a:pt x="334" y="28"/>
                </a:lnTo>
                <a:lnTo>
                  <a:pt x="336" y="22"/>
                </a:lnTo>
                <a:lnTo>
                  <a:pt x="338" y="16"/>
                </a:lnTo>
                <a:lnTo>
                  <a:pt x="338" y="16"/>
                </a:lnTo>
                <a:lnTo>
                  <a:pt x="336" y="10"/>
                </a:lnTo>
                <a:lnTo>
                  <a:pt x="334" y="4"/>
                </a:lnTo>
                <a:lnTo>
                  <a:pt x="328" y="2"/>
                </a:lnTo>
                <a:lnTo>
                  <a:pt x="322" y="0"/>
                </a:lnTo>
                <a:lnTo>
                  <a:pt x="32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Line 26"/>
          <p:cNvSpPr>
            <a:spLocks noChangeShapeType="1"/>
          </p:cNvSpPr>
          <p:nvPr/>
        </p:nvSpPr>
        <p:spPr bwMode="auto">
          <a:xfrm>
            <a:off x="-2779713" y="-6667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Rectangle 31"/>
          <p:cNvSpPr>
            <a:spLocks noChangeArrowheads="1"/>
          </p:cNvSpPr>
          <p:nvPr/>
        </p:nvSpPr>
        <p:spPr bwMode="auto">
          <a:xfrm>
            <a:off x="-1058862" y="-879475"/>
            <a:ext cx="407276" cy="226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Freeform 35"/>
          <p:cNvSpPr>
            <a:spLocks/>
          </p:cNvSpPr>
          <p:nvPr/>
        </p:nvSpPr>
        <p:spPr bwMode="auto">
          <a:xfrm>
            <a:off x="-401638" y="-701675"/>
            <a:ext cx="45719" cy="45719"/>
          </a:xfrm>
          <a:custGeom>
            <a:avLst/>
            <a:gdLst>
              <a:gd name="T0" fmla="*/ 38 w 76"/>
              <a:gd name="T1" fmla="*/ 76 h 76"/>
              <a:gd name="T2" fmla="*/ 38 w 76"/>
              <a:gd name="T3" fmla="*/ 76 h 76"/>
              <a:gd name="T4" fmla="*/ 32 w 76"/>
              <a:gd name="T5" fmla="*/ 76 h 76"/>
              <a:gd name="T6" fmla="*/ 24 w 76"/>
              <a:gd name="T7" fmla="*/ 74 h 76"/>
              <a:gd name="T8" fmla="*/ 18 w 76"/>
              <a:gd name="T9" fmla="*/ 70 h 76"/>
              <a:gd name="T10" fmla="*/ 12 w 76"/>
              <a:gd name="T11" fmla="*/ 66 h 76"/>
              <a:gd name="T12" fmla="*/ 8 w 76"/>
              <a:gd name="T13" fmla="*/ 60 h 76"/>
              <a:gd name="T14" fmla="*/ 4 w 76"/>
              <a:gd name="T15" fmla="*/ 54 h 76"/>
              <a:gd name="T16" fmla="*/ 2 w 76"/>
              <a:gd name="T17" fmla="*/ 46 h 76"/>
              <a:gd name="T18" fmla="*/ 0 w 76"/>
              <a:gd name="T19" fmla="*/ 38 h 76"/>
              <a:gd name="T20" fmla="*/ 0 w 76"/>
              <a:gd name="T21" fmla="*/ 38 h 76"/>
              <a:gd name="T22" fmla="*/ 2 w 76"/>
              <a:gd name="T23" fmla="*/ 32 h 76"/>
              <a:gd name="T24" fmla="*/ 4 w 76"/>
              <a:gd name="T25" fmla="*/ 24 h 76"/>
              <a:gd name="T26" fmla="*/ 8 w 76"/>
              <a:gd name="T27" fmla="*/ 18 h 76"/>
              <a:gd name="T28" fmla="*/ 12 w 76"/>
              <a:gd name="T29" fmla="*/ 12 h 76"/>
              <a:gd name="T30" fmla="*/ 18 w 76"/>
              <a:gd name="T31" fmla="*/ 8 h 76"/>
              <a:gd name="T32" fmla="*/ 24 w 76"/>
              <a:gd name="T33" fmla="*/ 4 h 76"/>
              <a:gd name="T34" fmla="*/ 32 w 76"/>
              <a:gd name="T35" fmla="*/ 2 h 76"/>
              <a:gd name="T36" fmla="*/ 38 w 76"/>
              <a:gd name="T37" fmla="*/ 0 h 76"/>
              <a:gd name="T38" fmla="*/ 38 w 76"/>
              <a:gd name="T39" fmla="*/ 0 h 76"/>
              <a:gd name="T40" fmla="*/ 46 w 76"/>
              <a:gd name="T41" fmla="*/ 2 h 76"/>
              <a:gd name="T42" fmla="*/ 54 w 76"/>
              <a:gd name="T43" fmla="*/ 4 h 76"/>
              <a:gd name="T44" fmla="*/ 60 w 76"/>
              <a:gd name="T45" fmla="*/ 8 h 76"/>
              <a:gd name="T46" fmla="*/ 66 w 76"/>
              <a:gd name="T47" fmla="*/ 12 h 76"/>
              <a:gd name="T48" fmla="*/ 70 w 76"/>
              <a:gd name="T49" fmla="*/ 18 h 76"/>
              <a:gd name="T50" fmla="*/ 74 w 76"/>
              <a:gd name="T51" fmla="*/ 24 h 76"/>
              <a:gd name="T52" fmla="*/ 76 w 76"/>
              <a:gd name="T53" fmla="*/ 32 h 76"/>
              <a:gd name="T54" fmla="*/ 76 w 76"/>
              <a:gd name="T55" fmla="*/ 38 h 76"/>
              <a:gd name="T56" fmla="*/ 76 w 76"/>
              <a:gd name="T57" fmla="*/ 38 h 76"/>
              <a:gd name="T58" fmla="*/ 76 w 76"/>
              <a:gd name="T59" fmla="*/ 46 h 76"/>
              <a:gd name="T60" fmla="*/ 74 w 76"/>
              <a:gd name="T61" fmla="*/ 54 h 76"/>
              <a:gd name="T62" fmla="*/ 70 w 76"/>
              <a:gd name="T63" fmla="*/ 60 h 76"/>
              <a:gd name="T64" fmla="*/ 66 w 76"/>
              <a:gd name="T65" fmla="*/ 66 h 76"/>
              <a:gd name="T66" fmla="*/ 60 w 76"/>
              <a:gd name="T67" fmla="*/ 70 h 76"/>
              <a:gd name="T68" fmla="*/ 54 w 76"/>
              <a:gd name="T69" fmla="*/ 74 h 76"/>
              <a:gd name="T70" fmla="*/ 46 w 76"/>
              <a:gd name="T71" fmla="*/ 76 h 76"/>
              <a:gd name="T72" fmla="*/ 38 w 76"/>
              <a:gd name="T73" fmla="*/ 76 h 76"/>
              <a:gd name="T74" fmla="*/ 38 w 76"/>
              <a:gd name="T75" fmla="*/ 7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6" h="76">
                <a:moveTo>
                  <a:pt x="38" y="76"/>
                </a:moveTo>
                <a:lnTo>
                  <a:pt x="38" y="76"/>
                </a:lnTo>
                <a:lnTo>
                  <a:pt x="32" y="76"/>
                </a:lnTo>
                <a:lnTo>
                  <a:pt x="24" y="74"/>
                </a:lnTo>
                <a:lnTo>
                  <a:pt x="18" y="70"/>
                </a:lnTo>
                <a:lnTo>
                  <a:pt x="12" y="66"/>
                </a:lnTo>
                <a:lnTo>
                  <a:pt x="8" y="60"/>
                </a:lnTo>
                <a:lnTo>
                  <a:pt x="4" y="54"/>
                </a:lnTo>
                <a:lnTo>
                  <a:pt x="2" y="46"/>
                </a:lnTo>
                <a:lnTo>
                  <a:pt x="0" y="38"/>
                </a:lnTo>
                <a:lnTo>
                  <a:pt x="0" y="38"/>
                </a:lnTo>
                <a:lnTo>
                  <a:pt x="2" y="32"/>
                </a:lnTo>
                <a:lnTo>
                  <a:pt x="4" y="24"/>
                </a:lnTo>
                <a:lnTo>
                  <a:pt x="8" y="18"/>
                </a:lnTo>
                <a:lnTo>
                  <a:pt x="12" y="12"/>
                </a:lnTo>
                <a:lnTo>
                  <a:pt x="18" y="8"/>
                </a:lnTo>
                <a:lnTo>
                  <a:pt x="24" y="4"/>
                </a:lnTo>
                <a:lnTo>
                  <a:pt x="32" y="2"/>
                </a:lnTo>
                <a:lnTo>
                  <a:pt x="38" y="0"/>
                </a:lnTo>
                <a:lnTo>
                  <a:pt x="38" y="0"/>
                </a:lnTo>
                <a:lnTo>
                  <a:pt x="46" y="2"/>
                </a:lnTo>
                <a:lnTo>
                  <a:pt x="54" y="4"/>
                </a:lnTo>
                <a:lnTo>
                  <a:pt x="60" y="8"/>
                </a:lnTo>
                <a:lnTo>
                  <a:pt x="66" y="12"/>
                </a:lnTo>
                <a:lnTo>
                  <a:pt x="70" y="18"/>
                </a:lnTo>
                <a:lnTo>
                  <a:pt x="74" y="24"/>
                </a:lnTo>
                <a:lnTo>
                  <a:pt x="76" y="32"/>
                </a:lnTo>
                <a:lnTo>
                  <a:pt x="76" y="38"/>
                </a:lnTo>
                <a:lnTo>
                  <a:pt x="76" y="38"/>
                </a:lnTo>
                <a:lnTo>
                  <a:pt x="76" y="46"/>
                </a:lnTo>
                <a:lnTo>
                  <a:pt x="74" y="54"/>
                </a:lnTo>
                <a:lnTo>
                  <a:pt x="70" y="60"/>
                </a:lnTo>
                <a:lnTo>
                  <a:pt x="66" y="66"/>
                </a:lnTo>
                <a:lnTo>
                  <a:pt x="60" y="70"/>
                </a:lnTo>
                <a:lnTo>
                  <a:pt x="54" y="74"/>
                </a:lnTo>
                <a:lnTo>
                  <a:pt x="46" y="76"/>
                </a:lnTo>
                <a:lnTo>
                  <a:pt x="38" y="76"/>
                </a:lnTo>
                <a:lnTo>
                  <a:pt x="38" y="7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" name="Line 36"/>
          <p:cNvSpPr>
            <a:spLocks noChangeShapeType="1"/>
          </p:cNvSpPr>
          <p:nvPr/>
        </p:nvSpPr>
        <p:spPr bwMode="auto">
          <a:xfrm>
            <a:off x="-341313" y="-5810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7" name="Freeform 38"/>
          <p:cNvSpPr>
            <a:spLocks/>
          </p:cNvSpPr>
          <p:nvPr/>
        </p:nvSpPr>
        <p:spPr bwMode="auto">
          <a:xfrm>
            <a:off x="-700088" y="-520700"/>
            <a:ext cx="79571" cy="79571"/>
          </a:xfrm>
          <a:custGeom>
            <a:avLst/>
            <a:gdLst>
              <a:gd name="T0" fmla="*/ 128 w 152"/>
              <a:gd name="T1" fmla="*/ 46 h 152"/>
              <a:gd name="T2" fmla="*/ 140 w 152"/>
              <a:gd name="T3" fmla="*/ 32 h 152"/>
              <a:gd name="T4" fmla="*/ 118 w 152"/>
              <a:gd name="T5" fmla="*/ 12 h 152"/>
              <a:gd name="T6" fmla="*/ 106 w 152"/>
              <a:gd name="T7" fmla="*/ 24 h 152"/>
              <a:gd name="T8" fmla="*/ 106 w 152"/>
              <a:gd name="T9" fmla="*/ 24 h 152"/>
              <a:gd name="T10" fmla="*/ 98 w 152"/>
              <a:gd name="T11" fmla="*/ 20 h 152"/>
              <a:gd name="T12" fmla="*/ 90 w 152"/>
              <a:gd name="T13" fmla="*/ 18 h 152"/>
              <a:gd name="T14" fmla="*/ 90 w 152"/>
              <a:gd name="T15" fmla="*/ 0 h 152"/>
              <a:gd name="T16" fmla="*/ 60 w 152"/>
              <a:gd name="T17" fmla="*/ 0 h 152"/>
              <a:gd name="T18" fmla="*/ 60 w 152"/>
              <a:gd name="T19" fmla="*/ 18 h 152"/>
              <a:gd name="T20" fmla="*/ 60 w 152"/>
              <a:gd name="T21" fmla="*/ 18 h 152"/>
              <a:gd name="T22" fmla="*/ 52 w 152"/>
              <a:gd name="T23" fmla="*/ 20 h 152"/>
              <a:gd name="T24" fmla="*/ 46 w 152"/>
              <a:gd name="T25" fmla="*/ 24 h 152"/>
              <a:gd name="T26" fmla="*/ 32 w 152"/>
              <a:gd name="T27" fmla="*/ 12 h 152"/>
              <a:gd name="T28" fmla="*/ 12 w 152"/>
              <a:gd name="T29" fmla="*/ 32 h 152"/>
              <a:gd name="T30" fmla="*/ 24 w 152"/>
              <a:gd name="T31" fmla="*/ 46 h 152"/>
              <a:gd name="T32" fmla="*/ 24 w 152"/>
              <a:gd name="T33" fmla="*/ 46 h 152"/>
              <a:gd name="T34" fmla="*/ 20 w 152"/>
              <a:gd name="T35" fmla="*/ 52 h 152"/>
              <a:gd name="T36" fmla="*/ 18 w 152"/>
              <a:gd name="T37" fmla="*/ 60 h 152"/>
              <a:gd name="T38" fmla="*/ 0 w 152"/>
              <a:gd name="T39" fmla="*/ 60 h 152"/>
              <a:gd name="T40" fmla="*/ 0 w 152"/>
              <a:gd name="T41" fmla="*/ 90 h 152"/>
              <a:gd name="T42" fmla="*/ 18 w 152"/>
              <a:gd name="T43" fmla="*/ 90 h 152"/>
              <a:gd name="T44" fmla="*/ 18 w 152"/>
              <a:gd name="T45" fmla="*/ 90 h 152"/>
              <a:gd name="T46" fmla="*/ 20 w 152"/>
              <a:gd name="T47" fmla="*/ 98 h 152"/>
              <a:gd name="T48" fmla="*/ 24 w 152"/>
              <a:gd name="T49" fmla="*/ 106 h 152"/>
              <a:gd name="T50" fmla="*/ 12 w 152"/>
              <a:gd name="T51" fmla="*/ 118 h 152"/>
              <a:gd name="T52" fmla="*/ 32 w 152"/>
              <a:gd name="T53" fmla="*/ 140 h 152"/>
              <a:gd name="T54" fmla="*/ 46 w 152"/>
              <a:gd name="T55" fmla="*/ 128 h 152"/>
              <a:gd name="T56" fmla="*/ 46 w 152"/>
              <a:gd name="T57" fmla="*/ 128 h 152"/>
              <a:gd name="T58" fmla="*/ 52 w 152"/>
              <a:gd name="T59" fmla="*/ 132 h 152"/>
              <a:gd name="T60" fmla="*/ 60 w 152"/>
              <a:gd name="T61" fmla="*/ 134 h 152"/>
              <a:gd name="T62" fmla="*/ 60 w 152"/>
              <a:gd name="T63" fmla="*/ 152 h 152"/>
              <a:gd name="T64" fmla="*/ 90 w 152"/>
              <a:gd name="T65" fmla="*/ 152 h 152"/>
              <a:gd name="T66" fmla="*/ 90 w 152"/>
              <a:gd name="T67" fmla="*/ 134 h 152"/>
              <a:gd name="T68" fmla="*/ 90 w 152"/>
              <a:gd name="T69" fmla="*/ 134 h 152"/>
              <a:gd name="T70" fmla="*/ 98 w 152"/>
              <a:gd name="T71" fmla="*/ 132 h 152"/>
              <a:gd name="T72" fmla="*/ 106 w 152"/>
              <a:gd name="T73" fmla="*/ 128 h 152"/>
              <a:gd name="T74" fmla="*/ 118 w 152"/>
              <a:gd name="T75" fmla="*/ 140 h 152"/>
              <a:gd name="T76" fmla="*/ 140 w 152"/>
              <a:gd name="T77" fmla="*/ 118 h 152"/>
              <a:gd name="T78" fmla="*/ 128 w 152"/>
              <a:gd name="T79" fmla="*/ 106 h 152"/>
              <a:gd name="T80" fmla="*/ 128 w 152"/>
              <a:gd name="T81" fmla="*/ 106 h 152"/>
              <a:gd name="T82" fmla="*/ 132 w 152"/>
              <a:gd name="T83" fmla="*/ 98 h 152"/>
              <a:gd name="T84" fmla="*/ 134 w 152"/>
              <a:gd name="T85" fmla="*/ 90 h 152"/>
              <a:gd name="T86" fmla="*/ 152 w 152"/>
              <a:gd name="T87" fmla="*/ 90 h 152"/>
              <a:gd name="T88" fmla="*/ 152 w 152"/>
              <a:gd name="T89" fmla="*/ 60 h 152"/>
              <a:gd name="T90" fmla="*/ 134 w 152"/>
              <a:gd name="T91" fmla="*/ 60 h 152"/>
              <a:gd name="T92" fmla="*/ 134 w 152"/>
              <a:gd name="T93" fmla="*/ 60 h 152"/>
              <a:gd name="T94" fmla="*/ 132 w 152"/>
              <a:gd name="T95" fmla="*/ 52 h 152"/>
              <a:gd name="T96" fmla="*/ 128 w 152"/>
              <a:gd name="T97" fmla="*/ 46 h 152"/>
              <a:gd name="T98" fmla="*/ 128 w 152"/>
              <a:gd name="T99" fmla="*/ 4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52" h="152">
                <a:moveTo>
                  <a:pt x="128" y="46"/>
                </a:moveTo>
                <a:lnTo>
                  <a:pt x="140" y="32"/>
                </a:lnTo>
                <a:lnTo>
                  <a:pt x="118" y="12"/>
                </a:lnTo>
                <a:lnTo>
                  <a:pt x="106" y="24"/>
                </a:lnTo>
                <a:lnTo>
                  <a:pt x="106" y="24"/>
                </a:lnTo>
                <a:lnTo>
                  <a:pt x="98" y="20"/>
                </a:lnTo>
                <a:lnTo>
                  <a:pt x="90" y="18"/>
                </a:lnTo>
                <a:lnTo>
                  <a:pt x="90" y="0"/>
                </a:lnTo>
                <a:lnTo>
                  <a:pt x="60" y="0"/>
                </a:lnTo>
                <a:lnTo>
                  <a:pt x="60" y="18"/>
                </a:lnTo>
                <a:lnTo>
                  <a:pt x="60" y="18"/>
                </a:lnTo>
                <a:lnTo>
                  <a:pt x="52" y="20"/>
                </a:lnTo>
                <a:lnTo>
                  <a:pt x="46" y="24"/>
                </a:lnTo>
                <a:lnTo>
                  <a:pt x="32" y="12"/>
                </a:lnTo>
                <a:lnTo>
                  <a:pt x="12" y="32"/>
                </a:lnTo>
                <a:lnTo>
                  <a:pt x="24" y="46"/>
                </a:lnTo>
                <a:lnTo>
                  <a:pt x="24" y="46"/>
                </a:lnTo>
                <a:lnTo>
                  <a:pt x="20" y="52"/>
                </a:lnTo>
                <a:lnTo>
                  <a:pt x="18" y="60"/>
                </a:lnTo>
                <a:lnTo>
                  <a:pt x="0" y="60"/>
                </a:lnTo>
                <a:lnTo>
                  <a:pt x="0" y="90"/>
                </a:lnTo>
                <a:lnTo>
                  <a:pt x="18" y="90"/>
                </a:lnTo>
                <a:lnTo>
                  <a:pt x="18" y="90"/>
                </a:lnTo>
                <a:lnTo>
                  <a:pt x="20" y="98"/>
                </a:lnTo>
                <a:lnTo>
                  <a:pt x="24" y="106"/>
                </a:lnTo>
                <a:lnTo>
                  <a:pt x="12" y="118"/>
                </a:lnTo>
                <a:lnTo>
                  <a:pt x="32" y="140"/>
                </a:lnTo>
                <a:lnTo>
                  <a:pt x="46" y="128"/>
                </a:lnTo>
                <a:lnTo>
                  <a:pt x="46" y="128"/>
                </a:lnTo>
                <a:lnTo>
                  <a:pt x="52" y="132"/>
                </a:lnTo>
                <a:lnTo>
                  <a:pt x="60" y="134"/>
                </a:lnTo>
                <a:lnTo>
                  <a:pt x="60" y="152"/>
                </a:lnTo>
                <a:lnTo>
                  <a:pt x="90" y="152"/>
                </a:lnTo>
                <a:lnTo>
                  <a:pt x="90" y="134"/>
                </a:lnTo>
                <a:lnTo>
                  <a:pt x="90" y="134"/>
                </a:lnTo>
                <a:lnTo>
                  <a:pt x="98" y="132"/>
                </a:lnTo>
                <a:lnTo>
                  <a:pt x="106" y="128"/>
                </a:lnTo>
                <a:lnTo>
                  <a:pt x="118" y="140"/>
                </a:lnTo>
                <a:lnTo>
                  <a:pt x="140" y="118"/>
                </a:lnTo>
                <a:lnTo>
                  <a:pt x="128" y="106"/>
                </a:lnTo>
                <a:lnTo>
                  <a:pt x="128" y="106"/>
                </a:lnTo>
                <a:lnTo>
                  <a:pt x="132" y="98"/>
                </a:lnTo>
                <a:lnTo>
                  <a:pt x="134" y="90"/>
                </a:lnTo>
                <a:lnTo>
                  <a:pt x="152" y="90"/>
                </a:lnTo>
                <a:lnTo>
                  <a:pt x="152" y="60"/>
                </a:lnTo>
                <a:lnTo>
                  <a:pt x="134" y="60"/>
                </a:lnTo>
                <a:lnTo>
                  <a:pt x="134" y="60"/>
                </a:lnTo>
                <a:lnTo>
                  <a:pt x="132" y="52"/>
                </a:lnTo>
                <a:lnTo>
                  <a:pt x="128" y="46"/>
                </a:lnTo>
                <a:lnTo>
                  <a:pt x="128" y="4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8" name="Freeform 39"/>
          <p:cNvSpPr>
            <a:spLocks/>
          </p:cNvSpPr>
          <p:nvPr/>
        </p:nvSpPr>
        <p:spPr bwMode="auto">
          <a:xfrm>
            <a:off x="-620713" y="-441325"/>
            <a:ext cx="45719" cy="45719"/>
          </a:xfrm>
          <a:custGeom>
            <a:avLst/>
            <a:gdLst>
              <a:gd name="T0" fmla="*/ 26 w 50"/>
              <a:gd name="T1" fmla="*/ 50 h 50"/>
              <a:gd name="T2" fmla="*/ 26 w 50"/>
              <a:gd name="T3" fmla="*/ 50 h 50"/>
              <a:gd name="T4" fmla="*/ 16 w 50"/>
              <a:gd name="T5" fmla="*/ 48 h 50"/>
              <a:gd name="T6" fmla="*/ 8 w 50"/>
              <a:gd name="T7" fmla="*/ 44 h 50"/>
              <a:gd name="T8" fmla="*/ 2 w 50"/>
              <a:gd name="T9" fmla="*/ 36 h 50"/>
              <a:gd name="T10" fmla="*/ 0 w 50"/>
              <a:gd name="T11" fmla="*/ 26 h 50"/>
              <a:gd name="T12" fmla="*/ 0 w 50"/>
              <a:gd name="T13" fmla="*/ 26 h 50"/>
              <a:gd name="T14" fmla="*/ 2 w 50"/>
              <a:gd name="T15" fmla="*/ 16 h 50"/>
              <a:gd name="T16" fmla="*/ 8 w 50"/>
              <a:gd name="T17" fmla="*/ 8 h 50"/>
              <a:gd name="T18" fmla="*/ 16 w 50"/>
              <a:gd name="T19" fmla="*/ 2 h 50"/>
              <a:gd name="T20" fmla="*/ 26 w 50"/>
              <a:gd name="T21" fmla="*/ 0 h 50"/>
              <a:gd name="T22" fmla="*/ 26 w 50"/>
              <a:gd name="T23" fmla="*/ 0 h 50"/>
              <a:gd name="T24" fmla="*/ 36 w 50"/>
              <a:gd name="T25" fmla="*/ 2 h 50"/>
              <a:gd name="T26" fmla="*/ 44 w 50"/>
              <a:gd name="T27" fmla="*/ 8 h 50"/>
              <a:gd name="T28" fmla="*/ 48 w 50"/>
              <a:gd name="T29" fmla="*/ 16 h 50"/>
              <a:gd name="T30" fmla="*/ 50 w 50"/>
              <a:gd name="T31" fmla="*/ 26 h 50"/>
              <a:gd name="T32" fmla="*/ 50 w 50"/>
              <a:gd name="T33" fmla="*/ 26 h 50"/>
              <a:gd name="T34" fmla="*/ 48 w 50"/>
              <a:gd name="T35" fmla="*/ 36 h 50"/>
              <a:gd name="T36" fmla="*/ 44 w 50"/>
              <a:gd name="T37" fmla="*/ 44 h 50"/>
              <a:gd name="T38" fmla="*/ 36 w 50"/>
              <a:gd name="T39" fmla="*/ 48 h 50"/>
              <a:gd name="T40" fmla="*/ 26 w 50"/>
              <a:gd name="T41" fmla="*/ 50 h 50"/>
              <a:gd name="T42" fmla="*/ 26 w 50"/>
              <a:gd name="T43" fmla="*/ 5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50">
                <a:moveTo>
                  <a:pt x="26" y="50"/>
                </a:moveTo>
                <a:lnTo>
                  <a:pt x="26" y="50"/>
                </a:lnTo>
                <a:lnTo>
                  <a:pt x="16" y="48"/>
                </a:lnTo>
                <a:lnTo>
                  <a:pt x="8" y="44"/>
                </a:lnTo>
                <a:lnTo>
                  <a:pt x="2" y="36"/>
                </a:lnTo>
                <a:lnTo>
                  <a:pt x="0" y="26"/>
                </a:lnTo>
                <a:lnTo>
                  <a:pt x="0" y="26"/>
                </a:lnTo>
                <a:lnTo>
                  <a:pt x="2" y="16"/>
                </a:lnTo>
                <a:lnTo>
                  <a:pt x="8" y="8"/>
                </a:lnTo>
                <a:lnTo>
                  <a:pt x="16" y="2"/>
                </a:lnTo>
                <a:lnTo>
                  <a:pt x="26" y="0"/>
                </a:lnTo>
                <a:lnTo>
                  <a:pt x="26" y="0"/>
                </a:lnTo>
                <a:lnTo>
                  <a:pt x="36" y="2"/>
                </a:lnTo>
                <a:lnTo>
                  <a:pt x="44" y="8"/>
                </a:lnTo>
                <a:lnTo>
                  <a:pt x="48" y="16"/>
                </a:lnTo>
                <a:lnTo>
                  <a:pt x="50" y="26"/>
                </a:lnTo>
                <a:lnTo>
                  <a:pt x="50" y="26"/>
                </a:lnTo>
                <a:lnTo>
                  <a:pt x="48" y="36"/>
                </a:lnTo>
                <a:lnTo>
                  <a:pt x="44" y="44"/>
                </a:lnTo>
                <a:lnTo>
                  <a:pt x="36" y="48"/>
                </a:lnTo>
                <a:lnTo>
                  <a:pt x="26" y="50"/>
                </a:lnTo>
                <a:lnTo>
                  <a:pt x="26" y="5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9" name="Line 40"/>
          <p:cNvSpPr>
            <a:spLocks noChangeShapeType="1"/>
          </p:cNvSpPr>
          <p:nvPr/>
        </p:nvSpPr>
        <p:spPr bwMode="auto">
          <a:xfrm>
            <a:off x="-579438" y="-361950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8" name="Line 84"/>
          <p:cNvSpPr>
            <a:spLocks noChangeShapeType="1"/>
          </p:cNvSpPr>
          <p:nvPr/>
        </p:nvSpPr>
        <p:spPr bwMode="auto">
          <a:xfrm>
            <a:off x="4865535" y="4951999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744502" y="2026991"/>
            <a:ext cx="348283" cy="3616391"/>
            <a:chOff x="4767362" y="1935551"/>
            <a:chExt cx="348283" cy="3616391"/>
          </a:xfrm>
        </p:grpSpPr>
        <p:grpSp>
          <p:nvGrpSpPr>
            <p:cNvPr id="74" name="Group 73"/>
            <p:cNvGrpSpPr/>
            <p:nvPr/>
          </p:nvGrpSpPr>
          <p:grpSpPr>
            <a:xfrm>
              <a:off x="4804761" y="2497068"/>
              <a:ext cx="273484" cy="269588"/>
              <a:chOff x="4957763" y="-879475"/>
              <a:chExt cx="1114425" cy="1098550"/>
            </a:xfrm>
          </p:grpSpPr>
          <p:sp>
            <p:nvSpPr>
              <p:cNvPr id="75" name="Freeform 72"/>
              <p:cNvSpPr>
                <a:spLocks noEditPoints="1"/>
              </p:cNvSpPr>
              <p:nvPr/>
            </p:nvSpPr>
            <p:spPr bwMode="auto">
              <a:xfrm>
                <a:off x="4957763" y="-879475"/>
                <a:ext cx="1114425" cy="1098550"/>
              </a:xfrm>
              <a:custGeom>
                <a:avLst/>
                <a:gdLst>
                  <a:gd name="T0" fmla="*/ 0 w 702"/>
                  <a:gd name="T1" fmla="*/ 0 h 692"/>
                  <a:gd name="T2" fmla="*/ 414 w 702"/>
                  <a:gd name="T3" fmla="*/ 524 h 692"/>
                  <a:gd name="T4" fmla="*/ 556 w 702"/>
                  <a:gd name="T5" fmla="*/ 668 h 692"/>
                  <a:gd name="T6" fmla="*/ 570 w 702"/>
                  <a:gd name="T7" fmla="*/ 678 h 692"/>
                  <a:gd name="T8" fmla="*/ 598 w 702"/>
                  <a:gd name="T9" fmla="*/ 690 h 692"/>
                  <a:gd name="T10" fmla="*/ 630 w 702"/>
                  <a:gd name="T11" fmla="*/ 690 h 692"/>
                  <a:gd name="T12" fmla="*/ 658 w 702"/>
                  <a:gd name="T13" fmla="*/ 678 h 692"/>
                  <a:gd name="T14" fmla="*/ 672 w 702"/>
                  <a:gd name="T15" fmla="*/ 668 h 692"/>
                  <a:gd name="T16" fmla="*/ 690 w 702"/>
                  <a:gd name="T17" fmla="*/ 642 h 692"/>
                  <a:gd name="T18" fmla="*/ 696 w 702"/>
                  <a:gd name="T19" fmla="*/ 610 h 692"/>
                  <a:gd name="T20" fmla="*/ 694 w 702"/>
                  <a:gd name="T21" fmla="*/ 594 h 692"/>
                  <a:gd name="T22" fmla="*/ 682 w 702"/>
                  <a:gd name="T23" fmla="*/ 566 h 692"/>
                  <a:gd name="T24" fmla="*/ 672 w 702"/>
                  <a:gd name="T25" fmla="*/ 554 h 692"/>
                  <a:gd name="T26" fmla="*/ 702 w 702"/>
                  <a:gd name="T27" fmla="*/ 524 h 692"/>
                  <a:gd name="T28" fmla="*/ 646 w 702"/>
                  <a:gd name="T29" fmla="*/ 578 h 692"/>
                  <a:gd name="T30" fmla="*/ 646 w 702"/>
                  <a:gd name="T31" fmla="*/ 578 h 692"/>
                  <a:gd name="T32" fmla="*/ 656 w 702"/>
                  <a:gd name="T33" fmla="*/ 594 h 692"/>
                  <a:gd name="T34" fmla="*/ 660 w 702"/>
                  <a:gd name="T35" fmla="*/ 610 h 692"/>
                  <a:gd name="T36" fmla="*/ 656 w 702"/>
                  <a:gd name="T37" fmla="*/ 628 h 692"/>
                  <a:gd name="T38" fmla="*/ 646 w 702"/>
                  <a:gd name="T39" fmla="*/ 642 h 692"/>
                  <a:gd name="T40" fmla="*/ 638 w 702"/>
                  <a:gd name="T41" fmla="*/ 648 h 692"/>
                  <a:gd name="T42" fmla="*/ 622 w 702"/>
                  <a:gd name="T43" fmla="*/ 656 h 692"/>
                  <a:gd name="T44" fmla="*/ 606 w 702"/>
                  <a:gd name="T45" fmla="*/ 656 h 692"/>
                  <a:gd name="T46" fmla="*/ 588 w 702"/>
                  <a:gd name="T47" fmla="*/ 648 h 692"/>
                  <a:gd name="T48" fmla="*/ 582 w 702"/>
                  <a:gd name="T49" fmla="*/ 644 h 692"/>
                  <a:gd name="T50" fmla="*/ 314 w 702"/>
                  <a:gd name="T51" fmla="*/ 374 h 692"/>
                  <a:gd name="T52" fmla="*/ 156 w 702"/>
                  <a:gd name="T53" fmla="*/ 244 h 692"/>
                  <a:gd name="T54" fmla="*/ 240 w 702"/>
                  <a:gd name="T55" fmla="*/ 298 h 692"/>
                  <a:gd name="T56" fmla="*/ 238 w 702"/>
                  <a:gd name="T57" fmla="*/ 164 h 692"/>
                  <a:gd name="T58" fmla="*/ 380 w 702"/>
                  <a:gd name="T59" fmla="*/ 184 h 692"/>
                  <a:gd name="T60" fmla="*/ 646 w 702"/>
                  <a:gd name="T61" fmla="*/ 578 h 692"/>
                  <a:gd name="T62" fmla="*/ 608 w 702"/>
                  <a:gd name="T63" fmla="*/ 490 h 692"/>
                  <a:gd name="T64" fmla="*/ 566 w 702"/>
                  <a:gd name="T65" fmla="*/ 446 h 692"/>
                  <a:gd name="T66" fmla="*/ 614 w 702"/>
                  <a:gd name="T67" fmla="*/ 78 h 692"/>
                  <a:gd name="T68" fmla="*/ 84 w 702"/>
                  <a:gd name="T69" fmla="*/ 446 h 692"/>
                  <a:gd name="T70" fmla="*/ 334 w 702"/>
                  <a:gd name="T71" fmla="*/ 446 h 692"/>
                  <a:gd name="T72" fmla="*/ 36 w 702"/>
                  <a:gd name="T73" fmla="*/ 490 h 692"/>
                  <a:gd name="T74" fmla="*/ 666 w 702"/>
                  <a:gd name="T75" fmla="*/ 36 h 692"/>
                  <a:gd name="T76" fmla="*/ 666 w 702"/>
                  <a:gd name="T77" fmla="*/ 490 h 692"/>
                  <a:gd name="T78" fmla="*/ 666 w 702"/>
                  <a:gd name="T79" fmla="*/ 49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02" h="692">
                    <a:moveTo>
                      <a:pt x="702" y="0"/>
                    </a:moveTo>
                    <a:lnTo>
                      <a:pt x="0" y="0"/>
                    </a:lnTo>
                    <a:lnTo>
                      <a:pt x="0" y="524"/>
                    </a:lnTo>
                    <a:lnTo>
                      <a:pt x="414" y="524"/>
                    </a:lnTo>
                    <a:lnTo>
                      <a:pt x="414" y="524"/>
                    </a:lnTo>
                    <a:lnTo>
                      <a:pt x="556" y="668"/>
                    </a:lnTo>
                    <a:lnTo>
                      <a:pt x="556" y="668"/>
                    </a:lnTo>
                    <a:lnTo>
                      <a:pt x="570" y="678"/>
                    </a:lnTo>
                    <a:lnTo>
                      <a:pt x="584" y="686"/>
                    </a:lnTo>
                    <a:lnTo>
                      <a:pt x="598" y="690"/>
                    </a:lnTo>
                    <a:lnTo>
                      <a:pt x="614" y="692"/>
                    </a:lnTo>
                    <a:lnTo>
                      <a:pt x="630" y="690"/>
                    </a:lnTo>
                    <a:lnTo>
                      <a:pt x="644" y="686"/>
                    </a:lnTo>
                    <a:lnTo>
                      <a:pt x="658" y="678"/>
                    </a:lnTo>
                    <a:lnTo>
                      <a:pt x="672" y="668"/>
                    </a:lnTo>
                    <a:lnTo>
                      <a:pt x="672" y="668"/>
                    </a:lnTo>
                    <a:lnTo>
                      <a:pt x="682" y="656"/>
                    </a:lnTo>
                    <a:lnTo>
                      <a:pt x="690" y="642"/>
                    </a:lnTo>
                    <a:lnTo>
                      <a:pt x="694" y="626"/>
                    </a:lnTo>
                    <a:lnTo>
                      <a:pt x="696" y="610"/>
                    </a:lnTo>
                    <a:lnTo>
                      <a:pt x="696" y="610"/>
                    </a:lnTo>
                    <a:lnTo>
                      <a:pt x="694" y="594"/>
                    </a:lnTo>
                    <a:lnTo>
                      <a:pt x="690" y="580"/>
                    </a:lnTo>
                    <a:lnTo>
                      <a:pt x="682" y="566"/>
                    </a:lnTo>
                    <a:lnTo>
                      <a:pt x="672" y="554"/>
                    </a:lnTo>
                    <a:lnTo>
                      <a:pt x="672" y="554"/>
                    </a:lnTo>
                    <a:lnTo>
                      <a:pt x="644" y="524"/>
                    </a:lnTo>
                    <a:lnTo>
                      <a:pt x="702" y="524"/>
                    </a:lnTo>
                    <a:lnTo>
                      <a:pt x="702" y="0"/>
                    </a:lnTo>
                    <a:close/>
                    <a:moveTo>
                      <a:pt x="646" y="578"/>
                    </a:moveTo>
                    <a:lnTo>
                      <a:pt x="646" y="578"/>
                    </a:lnTo>
                    <a:lnTo>
                      <a:pt x="646" y="578"/>
                    </a:lnTo>
                    <a:lnTo>
                      <a:pt x="652" y="586"/>
                    </a:lnTo>
                    <a:lnTo>
                      <a:pt x="656" y="594"/>
                    </a:lnTo>
                    <a:lnTo>
                      <a:pt x="658" y="602"/>
                    </a:lnTo>
                    <a:lnTo>
                      <a:pt x="660" y="610"/>
                    </a:lnTo>
                    <a:lnTo>
                      <a:pt x="658" y="620"/>
                    </a:lnTo>
                    <a:lnTo>
                      <a:pt x="656" y="628"/>
                    </a:lnTo>
                    <a:lnTo>
                      <a:pt x="652" y="636"/>
                    </a:lnTo>
                    <a:lnTo>
                      <a:pt x="646" y="642"/>
                    </a:lnTo>
                    <a:lnTo>
                      <a:pt x="646" y="642"/>
                    </a:lnTo>
                    <a:lnTo>
                      <a:pt x="638" y="648"/>
                    </a:lnTo>
                    <a:lnTo>
                      <a:pt x="632" y="652"/>
                    </a:lnTo>
                    <a:lnTo>
                      <a:pt x="622" y="656"/>
                    </a:lnTo>
                    <a:lnTo>
                      <a:pt x="614" y="656"/>
                    </a:lnTo>
                    <a:lnTo>
                      <a:pt x="606" y="656"/>
                    </a:lnTo>
                    <a:lnTo>
                      <a:pt x="596" y="652"/>
                    </a:lnTo>
                    <a:lnTo>
                      <a:pt x="588" y="648"/>
                    </a:lnTo>
                    <a:lnTo>
                      <a:pt x="582" y="642"/>
                    </a:lnTo>
                    <a:lnTo>
                      <a:pt x="582" y="644"/>
                    </a:lnTo>
                    <a:lnTo>
                      <a:pt x="314" y="374"/>
                    </a:lnTo>
                    <a:lnTo>
                      <a:pt x="314" y="374"/>
                    </a:lnTo>
                    <a:lnTo>
                      <a:pt x="192" y="372"/>
                    </a:lnTo>
                    <a:lnTo>
                      <a:pt x="156" y="244"/>
                    </a:lnTo>
                    <a:lnTo>
                      <a:pt x="170" y="230"/>
                    </a:lnTo>
                    <a:lnTo>
                      <a:pt x="240" y="298"/>
                    </a:lnTo>
                    <a:lnTo>
                      <a:pt x="306" y="232"/>
                    </a:lnTo>
                    <a:lnTo>
                      <a:pt x="238" y="164"/>
                    </a:lnTo>
                    <a:lnTo>
                      <a:pt x="252" y="150"/>
                    </a:lnTo>
                    <a:lnTo>
                      <a:pt x="380" y="184"/>
                    </a:lnTo>
                    <a:lnTo>
                      <a:pt x="380" y="310"/>
                    </a:lnTo>
                    <a:lnTo>
                      <a:pt x="646" y="578"/>
                    </a:lnTo>
                    <a:close/>
                    <a:moveTo>
                      <a:pt x="666" y="490"/>
                    </a:moveTo>
                    <a:lnTo>
                      <a:pt x="608" y="490"/>
                    </a:lnTo>
                    <a:lnTo>
                      <a:pt x="608" y="490"/>
                    </a:lnTo>
                    <a:lnTo>
                      <a:pt x="566" y="446"/>
                    </a:lnTo>
                    <a:lnTo>
                      <a:pt x="614" y="446"/>
                    </a:lnTo>
                    <a:lnTo>
                      <a:pt x="614" y="78"/>
                    </a:lnTo>
                    <a:lnTo>
                      <a:pt x="84" y="78"/>
                    </a:lnTo>
                    <a:lnTo>
                      <a:pt x="84" y="446"/>
                    </a:lnTo>
                    <a:lnTo>
                      <a:pt x="334" y="446"/>
                    </a:lnTo>
                    <a:lnTo>
                      <a:pt x="334" y="446"/>
                    </a:lnTo>
                    <a:lnTo>
                      <a:pt x="378" y="490"/>
                    </a:lnTo>
                    <a:lnTo>
                      <a:pt x="36" y="490"/>
                    </a:lnTo>
                    <a:lnTo>
                      <a:pt x="36" y="36"/>
                    </a:lnTo>
                    <a:lnTo>
                      <a:pt x="666" y="36"/>
                    </a:lnTo>
                    <a:lnTo>
                      <a:pt x="666" y="36"/>
                    </a:lnTo>
                    <a:lnTo>
                      <a:pt x="666" y="490"/>
                    </a:lnTo>
                    <a:lnTo>
                      <a:pt x="666" y="490"/>
                    </a:lnTo>
                    <a:close/>
                    <a:moveTo>
                      <a:pt x="666" y="490"/>
                    </a:moveTo>
                    <a:lnTo>
                      <a:pt x="666" y="49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73"/>
              <p:cNvSpPr>
                <a:spLocks/>
              </p:cNvSpPr>
              <p:nvPr/>
            </p:nvSpPr>
            <p:spPr bwMode="auto">
              <a:xfrm>
                <a:off x="4957763" y="-879475"/>
                <a:ext cx="1114425" cy="1098550"/>
              </a:xfrm>
              <a:custGeom>
                <a:avLst/>
                <a:gdLst>
                  <a:gd name="T0" fmla="*/ 702 w 702"/>
                  <a:gd name="T1" fmla="*/ 0 h 692"/>
                  <a:gd name="T2" fmla="*/ 0 w 702"/>
                  <a:gd name="T3" fmla="*/ 0 h 692"/>
                  <a:gd name="T4" fmla="*/ 0 w 702"/>
                  <a:gd name="T5" fmla="*/ 524 h 692"/>
                  <a:gd name="T6" fmla="*/ 414 w 702"/>
                  <a:gd name="T7" fmla="*/ 524 h 692"/>
                  <a:gd name="T8" fmla="*/ 414 w 702"/>
                  <a:gd name="T9" fmla="*/ 524 h 692"/>
                  <a:gd name="T10" fmla="*/ 556 w 702"/>
                  <a:gd name="T11" fmla="*/ 668 h 692"/>
                  <a:gd name="T12" fmla="*/ 556 w 702"/>
                  <a:gd name="T13" fmla="*/ 668 h 692"/>
                  <a:gd name="T14" fmla="*/ 570 w 702"/>
                  <a:gd name="T15" fmla="*/ 678 h 692"/>
                  <a:gd name="T16" fmla="*/ 584 w 702"/>
                  <a:gd name="T17" fmla="*/ 686 h 692"/>
                  <a:gd name="T18" fmla="*/ 598 w 702"/>
                  <a:gd name="T19" fmla="*/ 690 h 692"/>
                  <a:gd name="T20" fmla="*/ 614 w 702"/>
                  <a:gd name="T21" fmla="*/ 692 h 692"/>
                  <a:gd name="T22" fmla="*/ 630 w 702"/>
                  <a:gd name="T23" fmla="*/ 690 h 692"/>
                  <a:gd name="T24" fmla="*/ 644 w 702"/>
                  <a:gd name="T25" fmla="*/ 686 h 692"/>
                  <a:gd name="T26" fmla="*/ 658 w 702"/>
                  <a:gd name="T27" fmla="*/ 678 h 692"/>
                  <a:gd name="T28" fmla="*/ 672 w 702"/>
                  <a:gd name="T29" fmla="*/ 668 h 692"/>
                  <a:gd name="T30" fmla="*/ 672 w 702"/>
                  <a:gd name="T31" fmla="*/ 668 h 692"/>
                  <a:gd name="T32" fmla="*/ 682 w 702"/>
                  <a:gd name="T33" fmla="*/ 656 h 692"/>
                  <a:gd name="T34" fmla="*/ 690 w 702"/>
                  <a:gd name="T35" fmla="*/ 642 h 692"/>
                  <a:gd name="T36" fmla="*/ 694 w 702"/>
                  <a:gd name="T37" fmla="*/ 626 h 692"/>
                  <a:gd name="T38" fmla="*/ 696 w 702"/>
                  <a:gd name="T39" fmla="*/ 610 h 692"/>
                  <a:gd name="T40" fmla="*/ 696 w 702"/>
                  <a:gd name="T41" fmla="*/ 610 h 692"/>
                  <a:gd name="T42" fmla="*/ 694 w 702"/>
                  <a:gd name="T43" fmla="*/ 594 h 692"/>
                  <a:gd name="T44" fmla="*/ 690 w 702"/>
                  <a:gd name="T45" fmla="*/ 580 h 692"/>
                  <a:gd name="T46" fmla="*/ 682 w 702"/>
                  <a:gd name="T47" fmla="*/ 566 h 692"/>
                  <a:gd name="T48" fmla="*/ 672 w 702"/>
                  <a:gd name="T49" fmla="*/ 554 h 692"/>
                  <a:gd name="T50" fmla="*/ 672 w 702"/>
                  <a:gd name="T51" fmla="*/ 554 h 692"/>
                  <a:gd name="T52" fmla="*/ 644 w 702"/>
                  <a:gd name="T53" fmla="*/ 524 h 692"/>
                  <a:gd name="T54" fmla="*/ 702 w 702"/>
                  <a:gd name="T55" fmla="*/ 524 h 692"/>
                  <a:gd name="T56" fmla="*/ 702 w 702"/>
                  <a:gd name="T57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02" h="692">
                    <a:moveTo>
                      <a:pt x="702" y="0"/>
                    </a:moveTo>
                    <a:lnTo>
                      <a:pt x="0" y="0"/>
                    </a:lnTo>
                    <a:lnTo>
                      <a:pt x="0" y="524"/>
                    </a:lnTo>
                    <a:lnTo>
                      <a:pt x="414" y="524"/>
                    </a:lnTo>
                    <a:lnTo>
                      <a:pt x="414" y="524"/>
                    </a:lnTo>
                    <a:lnTo>
                      <a:pt x="556" y="668"/>
                    </a:lnTo>
                    <a:lnTo>
                      <a:pt x="556" y="668"/>
                    </a:lnTo>
                    <a:lnTo>
                      <a:pt x="570" y="678"/>
                    </a:lnTo>
                    <a:lnTo>
                      <a:pt x="584" y="686"/>
                    </a:lnTo>
                    <a:lnTo>
                      <a:pt x="598" y="690"/>
                    </a:lnTo>
                    <a:lnTo>
                      <a:pt x="614" y="692"/>
                    </a:lnTo>
                    <a:lnTo>
                      <a:pt x="630" y="690"/>
                    </a:lnTo>
                    <a:lnTo>
                      <a:pt x="644" y="686"/>
                    </a:lnTo>
                    <a:lnTo>
                      <a:pt x="658" y="678"/>
                    </a:lnTo>
                    <a:lnTo>
                      <a:pt x="672" y="668"/>
                    </a:lnTo>
                    <a:lnTo>
                      <a:pt x="672" y="668"/>
                    </a:lnTo>
                    <a:lnTo>
                      <a:pt x="682" y="656"/>
                    </a:lnTo>
                    <a:lnTo>
                      <a:pt x="690" y="642"/>
                    </a:lnTo>
                    <a:lnTo>
                      <a:pt x="694" y="626"/>
                    </a:lnTo>
                    <a:lnTo>
                      <a:pt x="696" y="610"/>
                    </a:lnTo>
                    <a:lnTo>
                      <a:pt x="696" y="610"/>
                    </a:lnTo>
                    <a:lnTo>
                      <a:pt x="694" y="594"/>
                    </a:lnTo>
                    <a:lnTo>
                      <a:pt x="690" y="580"/>
                    </a:lnTo>
                    <a:lnTo>
                      <a:pt x="682" y="566"/>
                    </a:lnTo>
                    <a:lnTo>
                      <a:pt x="672" y="554"/>
                    </a:lnTo>
                    <a:lnTo>
                      <a:pt x="672" y="554"/>
                    </a:lnTo>
                    <a:lnTo>
                      <a:pt x="644" y="524"/>
                    </a:lnTo>
                    <a:lnTo>
                      <a:pt x="702" y="524"/>
                    </a:lnTo>
                    <a:lnTo>
                      <a:pt x="70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74"/>
              <p:cNvSpPr>
                <a:spLocks/>
              </p:cNvSpPr>
              <p:nvPr/>
            </p:nvSpPr>
            <p:spPr bwMode="auto">
              <a:xfrm>
                <a:off x="5205413" y="-641350"/>
                <a:ext cx="800100" cy="803275"/>
              </a:xfrm>
              <a:custGeom>
                <a:avLst/>
                <a:gdLst>
                  <a:gd name="T0" fmla="*/ 490 w 504"/>
                  <a:gd name="T1" fmla="*/ 428 h 506"/>
                  <a:gd name="T2" fmla="*/ 490 w 504"/>
                  <a:gd name="T3" fmla="*/ 428 h 506"/>
                  <a:gd name="T4" fmla="*/ 490 w 504"/>
                  <a:gd name="T5" fmla="*/ 428 h 506"/>
                  <a:gd name="T6" fmla="*/ 496 w 504"/>
                  <a:gd name="T7" fmla="*/ 436 h 506"/>
                  <a:gd name="T8" fmla="*/ 500 w 504"/>
                  <a:gd name="T9" fmla="*/ 444 h 506"/>
                  <a:gd name="T10" fmla="*/ 502 w 504"/>
                  <a:gd name="T11" fmla="*/ 452 h 506"/>
                  <a:gd name="T12" fmla="*/ 504 w 504"/>
                  <a:gd name="T13" fmla="*/ 460 h 506"/>
                  <a:gd name="T14" fmla="*/ 502 w 504"/>
                  <a:gd name="T15" fmla="*/ 470 h 506"/>
                  <a:gd name="T16" fmla="*/ 500 w 504"/>
                  <a:gd name="T17" fmla="*/ 478 h 506"/>
                  <a:gd name="T18" fmla="*/ 496 w 504"/>
                  <a:gd name="T19" fmla="*/ 486 h 506"/>
                  <a:gd name="T20" fmla="*/ 490 w 504"/>
                  <a:gd name="T21" fmla="*/ 492 h 506"/>
                  <a:gd name="T22" fmla="*/ 490 w 504"/>
                  <a:gd name="T23" fmla="*/ 492 h 506"/>
                  <a:gd name="T24" fmla="*/ 482 w 504"/>
                  <a:gd name="T25" fmla="*/ 498 h 506"/>
                  <a:gd name="T26" fmla="*/ 476 w 504"/>
                  <a:gd name="T27" fmla="*/ 502 h 506"/>
                  <a:gd name="T28" fmla="*/ 466 w 504"/>
                  <a:gd name="T29" fmla="*/ 506 h 506"/>
                  <a:gd name="T30" fmla="*/ 458 w 504"/>
                  <a:gd name="T31" fmla="*/ 506 h 506"/>
                  <a:gd name="T32" fmla="*/ 450 w 504"/>
                  <a:gd name="T33" fmla="*/ 506 h 506"/>
                  <a:gd name="T34" fmla="*/ 440 w 504"/>
                  <a:gd name="T35" fmla="*/ 502 h 506"/>
                  <a:gd name="T36" fmla="*/ 432 w 504"/>
                  <a:gd name="T37" fmla="*/ 498 h 506"/>
                  <a:gd name="T38" fmla="*/ 426 w 504"/>
                  <a:gd name="T39" fmla="*/ 492 h 506"/>
                  <a:gd name="T40" fmla="*/ 426 w 504"/>
                  <a:gd name="T41" fmla="*/ 494 h 506"/>
                  <a:gd name="T42" fmla="*/ 158 w 504"/>
                  <a:gd name="T43" fmla="*/ 224 h 506"/>
                  <a:gd name="T44" fmla="*/ 158 w 504"/>
                  <a:gd name="T45" fmla="*/ 224 h 506"/>
                  <a:gd name="T46" fmla="*/ 36 w 504"/>
                  <a:gd name="T47" fmla="*/ 222 h 506"/>
                  <a:gd name="T48" fmla="*/ 0 w 504"/>
                  <a:gd name="T49" fmla="*/ 94 h 506"/>
                  <a:gd name="T50" fmla="*/ 14 w 504"/>
                  <a:gd name="T51" fmla="*/ 80 h 506"/>
                  <a:gd name="T52" fmla="*/ 84 w 504"/>
                  <a:gd name="T53" fmla="*/ 148 h 506"/>
                  <a:gd name="T54" fmla="*/ 150 w 504"/>
                  <a:gd name="T55" fmla="*/ 82 h 506"/>
                  <a:gd name="T56" fmla="*/ 82 w 504"/>
                  <a:gd name="T57" fmla="*/ 14 h 506"/>
                  <a:gd name="T58" fmla="*/ 96 w 504"/>
                  <a:gd name="T59" fmla="*/ 0 h 506"/>
                  <a:gd name="T60" fmla="*/ 224 w 504"/>
                  <a:gd name="T61" fmla="*/ 34 h 506"/>
                  <a:gd name="T62" fmla="*/ 224 w 504"/>
                  <a:gd name="T63" fmla="*/ 160 h 506"/>
                  <a:gd name="T64" fmla="*/ 490 w 504"/>
                  <a:gd name="T65" fmla="*/ 428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4" h="506">
                    <a:moveTo>
                      <a:pt x="490" y="428"/>
                    </a:moveTo>
                    <a:lnTo>
                      <a:pt x="490" y="428"/>
                    </a:lnTo>
                    <a:lnTo>
                      <a:pt x="490" y="428"/>
                    </a:lnTo>
                    <a:lnTo>
                      <a:pt x="496" y="436"/>
                    </a:lnTo>
                    <a:lnTo>
                      <a:pt x="500" y="444"/>
                    </a:lnTo>
                    <a:lnTo>
                      <a:pt x="502" y="452"/>
                    </a:lnTo>
                    <a:lnTo>
                      <a:pt x="504" y="460"/>
                    </a:lnTo>
                    <a:lnTo>
                      <a:pt x="502" y="470"/>
                    </a:lnTo>
                    <a:lnTo>
                      <a:pt x="500" y="478"/>
                    </a:lnTo>
                    <a:lnTo>
                      <a:pt x="496" y="486"/>
                    </a:lnTo>
                    <a:lnTo>
                      <a:pt x="490" y="492"/>
                    </a:lnTo>
                    <a:lnTo>
                      <a:pt x="490" y="492"/>
                    </a:lnTo>
                    <a:lnTo>
                      <a:pt x="482" y="498"/>
                    </a:lnTo>
                    <a:lnTo>
                      <a:pt x="476" y="502"/>
                    </a:lnTo>
                    <a:lnTo>
                      <a:pt x="466" y="506"/>
                    </a:lnTo>
                    <a:lnTo>
                      <a:pt x="458" y="506"/>
                    </a:lnTo>
                    <a:lnTo>
                      <a:pt x="450" y="506"/>
                    </a:lnTo>
                    <a:lnTo>
                      <a:pt x="440" y="502"/>
                    </a:lnTo>
                    <a:lnTo>
                      <a:pt x="432" y="498"/>
                    </a:lnTo>
                    <a:lnTo>
                      <a:pt x="426" y="492"/>
                    </a:lnTo>
                    <a:lnTo>
                      <a:pt x="426" y="494"/>
                    </a:lnTo>
                    <a:lnTo>
                      <a:pt x="158" y="224"/>
                    </a:lnTo>
                    <a:lnTo>
                      <a:pt x="158" y="224"/>
                    </a:lnTo>
                    <a:lnTo>
                      <a:pt x="36" y="222"/>
                    </a:lnTo>
                    <a:lnTo>
                      <a:pt x="0" y="94"/>
                    </a:lnTo>
                    <a:lnTo>
                      <a:pt x="14" y="80"/>
                    </a:lnTo>
                    <a:lnTo>
                      <a:pt x="84" y="148"/>
                    </a:lnTo>
                    <a:lnTo>
                      <a:pt x="150" y="82"/>
                    </a:lnTo>
                    <a:lnTo>
                      <a:pt x="82" y="14"/>
                    </a:lnTo>
                    <a:lnTo>
                      <a:pt x="96" y="0"/>
                    </a:lnTo>
                    <a:lnTo>
                      <a:pt x="224" y="34"/>
                    </a:lnTo>
                    <a:lnTo>
                      <a:pt x="224" y="160"/>
                    </a:lnTo>
                    <a:lnTo>
                      <a:pt x="490" y="42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5"/>
              <p:cNvSpPr>
                <a:spLocks/>
              </p:cNvSpPr>
              <p:nvPr/>
            </p:nvSpPr>
            <p:spPr bwMode="auto">
              <a:xfrm>
                <a:off x="5014913" y="-822325"/>
                <a:ext cx="1000125" cy="720725"/>
              </a:xfrm>
              <a:custGeom>
                <a:avLst/>
                <a:gdLst>
                  <a:gd name="T0" fmla="*/ 630 w 630"/>
                  <a:gd name="T1" fmla="*/ 454 h 454"/>
                  <a:gd name="T2" fmla="*/ 572 w 630"/>
                  <a:gd name="T3" fmla="*/ 454 h 454"/>
                  <a:gd name="T4" fmla="*/ 572 w 630"/>
                  <a:gd name="T5" fmla="*/ 454 h 454"/>
                  <a:gd name="T6" fmla="*/ 530 w 630"/>
                  <a:gd name="T7" fmla="*/ 410 h 454"/>
                  <a:gd name="T8" fmla="*/ 578 w 630"/>
                  <a:gd name="T9" fmla="*/ 410 h 454"/>
                  <a:gd name="T10" fmla="*/ 578 w 630"/>
                  <a:gd name="T11" fmla="*/ 42 h 454"/>
                  <a:gd name="T12" fmla="*/ 48 w 630"/>
                  <a:gd name="T13" fmla="*/ 42 h 454"/>
                  <a:gd name="T14" fmla="*/ 48 w 630"/>
                  <a:gd name="T15" fmla="*/ 410 h 454"/>
                  <a:gd name="T16" fmla="*/ 298 w 630"/>
                  <a:gd name="T17" fmla="*/ 410 h 454"/>
                  <a:gd name="T18" fmla="*/ 298 w 630"/>
                  <a:gd name="T19" fmla="*/ 410 h 454"/>
                  <a:gd name="T20" fmla="*/ 342 w 630"/>
                  <a:gd name="T21" fmla="*/ 454 h 454"/>
                  <a:gd name="T22" fmla="*/ 0 w 630"/>
                  <a:gd name="T23" fmla="*/ 454 h 454"/>
                  <a:gd name="T24" fmla="*/ 0 w 630"/>
                  <a:gd name="T25" fmla="*/ 0 h 454"/>
                  <a:gd name="T26" fmla="*/ 630 w 630"/>
                  <a:gd name="T27" fmla="*/ 0 h 454"/>
                  <a:gd name="T28" fmla="*/ 630 w 630"/>
                  <a:gd name="T29" fmla="*/ 0 h 454"/>
                  <a:gd name="T30" fmla="*/ 630 w 630"/>
                  <a:gd name="T31" fmla="*/ 454 h 454"/>
                  <a:gd name="T32" fmla="*/ 630 w 630"/>
                  <a:gd name="T33" fmla="*/ 45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0" h="454">
                    <a:moveTo>
                      <a:pt x="630" y="454"/>
                    </a:moveTo>
                    <a:lnTo>
                      <a:pt x="572" y="454"/>
                    </a:lnTo>
                    <a:lnTo>
                      <a:pt x="572" y="454"/>
                    </a:lnTo>
                    <a:lnTo>
                      <a:pt x="530" y="410"/>
                    </a:lnTo>
                    <a:lnTo>
                      <a:pt x="578" y="410"/>
                    </a:lnTo>
                    <a:lnTo>
                      <a:pt x="578" y="42"/>
                    </a:lnTo>
                    <a:lnTo>
                      <a:pt x="48" y="42"/>
                    </a:lnTo>
                    <a:lnTo>
                      <a:pt x="48" y="410"/>
                    </a:lnTo>
                    <a:lnTo>
                      <a:pt x="298" y="410"/>
                    </a:lnTo>
                    <a:lnTo>
                      <a:pt x="298" y="410"/>
                    </a:lnTo>
                    <a:lnTo>
                      <a:pt x="342" y="454"/>
                    </a:lnTo>
                    <a:lnTo>
                      <a:pt x="0" y="454"/>
                    </a:lnTo>
                    <a:lnTo>
                      <a:pt x="0" y="0"/>
                    </a:lnTo>
                    <a:lnTo>
                      <a:pt x="630" y="0"/>
                    </a:lnTo>
                    <a:lnTo>
                      <a:pt x="630" y="0"/>
                    </a:lnTo>
                    <a:lnTo>
                      <a:pt x="630" y="454"/>
                    </a:lnTo>
                    <a:lnTo>
                      <a:pt x="630" y="45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Line 76"/>
              <p:cNvSpPr>
                <a:spLocks noChangeShapeType="1"/>
              </p:cNvSpPr>
              <p:nvPr/>
            </p:nvSpPr>
            <p:spPr bwMode="auto">
              <a:xfrm>
                <a:off x="6015038" y="-10160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7"/>
              <p:cNvSpPr>
                <a:spLocks noEditPoints="1"/>
              </p:cNvSpPr>
              <p:nvPr/>
            </p:nvSpPr>
            <p:spPr bwMode="auto">
              <a:xfrm>
                <a:off x="5900738" y="57150"/>
                <a:ext cx="66675" cy="66675"/>
              </a:xfrm>
              <a:custGeom>
                <a:avLst/>
                <a:gdLst>
                  <a:gd name="T0" fmla="*/ 36 w 42"/>
                  <a:gd name="T1" fmla="*/ 36 h 42"/>
                  <a:gd name="T2" fmla="*/ 36 w 42"/>
                  <a:gd name="T3" fmla="*/ 36 h 42"/>
                  <a:gd name="T4" fmla="*/ 40 w 42"/>
                  <a:gd name="T5" fmla="*/ 28 h 42"/>
                  <a:gd name="T6" fmla="*/ 42 w 42"/>
                  <a:gd name="T7" fmla="*/ 22 h 42"/>
                  <a:gd name="T8" fmla="*/ 40 w 42"/>
                  <a:gd name="T9" fmla="*/ 14 h 42"/>
                  <a:gd name="T10" fmla="*/ 36 w 42"/>
                  <a:gd name="T11" fmla="*/ 6 h 42"/>
                  <a:gd name="T12" fmla="*/ 36 w 42"/>
                  <a:gd name="T13" fmla="*/ 6 h 42"/>
                  <a:gd name="T14" fmla="*/ 28 w 42"/>
                  <a:gd name="T15" fmla="*/ 2 h 42"/>
                  <a:gd name="T16" fmla="*/ 20 w 42"/>
                  <a:gd name="T17" fmla="*/ 0 h 42"/>
                  <a:gd name="T18" fmla="*/ 14 w 42"/>
                  <a:gd name="T19" fmla="*/ 2 h 42"/>
                  <a:gd name="T20" fmla="*/ 6 w 42"/>
                  <a:gd name="T21" fmla="*/ 6 h 42"/>
                  <a:gd name="T22" fmla="*/ 6 w 42"/>
                  <a:gd name="T23" fmla="*/ 6 h 42"/>
                  <a:gd name="T24" fmla="*/ 2 w 42"/>
                  <a:gd name="T25" fmla="*/ 14 h 42"/>
                  <a:gd name="T26" fmla="*/ 0 w 42"/>
                  <a:gd name="T27" fmla="*/ 22 h 42"/>
                  <a:gd name="T28" fmla="*/ 2 w 42"/>
                  <a:gd name="T29" fmla="*/ 28 h 42"/>
                  <a:gd name="T30" fmla="*/ 6 w 42"/>
                  <a:gd name="T31" fmla="*/ 36 h 42"/>
                  <a:gd name="T32" fmla="*/ 6 w 42"/>
                  <a:gd name="T33" fmla="*/ 36 h 42"/>
                  <a:gd name="T34" fmla="*/ 14 w 42"/>
                  <a:gd name="T35" fmla="*/ 40 h 42"/>
                  <a:gd name="T36" fmla="*/ 20 w 42"/>
                  <a:gd name="T37" fmla="*/ 42 h 42"/>
                  <a:gd name="T38" fmla="*/ 28 w 42"/>
                  <a:gd name="T39" fmla="*/ 40 h 42"/>
                  <a:gd name="T40" fmla="*/ 36 w 42"/>
                  <a:gd name="T41" fmla="*/ 36 h 42"/>
                  <a:gd name="T42" fmla="*/ 36 w 42"/>
                  <a:gd name="T43" fmla="*/ 36 h 42"/>
                  <a:gd name="T44" fmla="*/ 36 w 42"/>
                  <a:gd name="T45" fmla="*/ 36 h 42"/>
                  <a:gd name="T46" fmla="*/ 36 w 42"/>
                  <a:gd name="T47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2" h="42">
                    <a:moveTo>
                      <a:pt x="36" y="36"/>
                    </a:moveTo>
                    <a:lnTo>
                      <a:pt x="36" y="36"/>
                    </a:lnTo>
                    <a:lnTo>
                      <a:pt x="40" y="28"/>
                    </a:lnTo>
                    <a:lnTo>
                      <a:pt x="42" y="22"/>
                    </a:lnTo>
                    <a:lnTo>
                      <a:pt x="40" y="14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2" y="28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14" y="40"/>
                    </a:lnTo>
                    <a:lnTo>
                      <a:pt x="20" y="42"/>
                    </a:lnTo>
                    <a:lnTo>
                      <a:pt x="28" y="40"/>
                    </a:lnTo>
                    <a:lnTo>
                      <a:pt x="36" y="36"/>
                    </a:lnTo>
                    <a:lnTo>
                      <a:pt x="36" y="36"/>
                    </a:lnTo>
                    <a:close/>
                    <a:moveTo>
                      <a:pt x="36" y="36"/>
                    </a:moveTo>
                    <a:lnTo>
                      <a:pt x="36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78"/>
              <p:cNvSpPr>
                <a:spLocks/>
              </p:cNvSpPr>
              <p:nvPr/>
            </p:nvSpPr>
            <p:spPr bwMode="auto">
              <a:xfrm>
                <a:off x="5900738" y="57150"/>
                <a:ext cx="66675" cy="66675"/>
              </a:xfrm>
              <a:custGeom>
                <a:avLst/>
                <a:gdLst>
                  <a:gd name="T0" fmla="*/ 36 w 42"/>
                  <a:gd name="T1" fmla="*/ 36 h 42"/>
                  <a:gd name="T2" fmla="*/ 36 w 42"/>
                  <a:gd name="T3" fmla="*/ 36 h 42"/>
                  <a:gd name="T4" fmla="*/ 40 w 42"/>
                  <a:gd name="T5" fmla="*/ 28 h 42"/>
                  <a:gd name="T6" fmla="*/ 42 w 42"/>
                  <a:gd name="T7" fmla="*/ 22 h 42"/>
                  <a:gd name="T8" fmla="*/ 40 w 42"/>
                  <a:gd name="T9" fmla="*/ 14 h 42"/>
                  <a:gd name="T10" fmla="*/ 36 w 42"/>
                  <a:gd name="T11" fmla="*/ 6 h 42"/>
                  <a:gd name="T12" fmla="*/ 36 w 42"/>
                  <a:gd name="T13" fmla="*/ 6 h 42"/>
                  <a:gd name="T14" fmla="*/ 28 w 42"/>
                  <a:gd name="T15" fmla="*/ 2 h 42"/>
                  <a:gd name="T16" fmla="*/ 20 w 42"/>
                  <a:gd name="T17" fmla="*/ 0 h 42"/>
                  <a:gd name="T18" fmla="*/ 14 w 42"/>
                  <a:gd name="T19" fmla="*/ 2 h 42"/>
                  <a:gd name="T20" fmla="*/ 6 w 42"/>
                  <a:gd name="T21" fmla="*/ 6 h 42"/>
                  <a:gd name="T22" fmla="*/ 6 w 42"/>
                  <a:gd name="T23" fmla="*/ 6 h 42"/>
                  <a:gd name="T24" fmla="*/ 2 w 42"/>
                  <a:gd name="T25" fmla="*/ 14 h 42"/>
                  <a:gd name="T26" fmla="*/ 0 w 42"/>
                  <a:gd name="T27" fmla="*/ 22 h 42"/>
                  <a:gd name="T28" fmla="*/ 2 w 42"/>
                  <a:gd name="T29" fmla="*/ 28 h 42"/>
                  <a:gd name="T30" fmla="*/ 6 w 42"/>
                  <a:gd name="T31" fmla="*/ 36 h 42"/>
                  <a:gd name="T32" fmla="*/ 6 w 42"/>
                  <a:gd name="T33" fmla="*/ 36 h 42"/>
                  <a:gd name="T34" fmla="*/ 14 w 42"/>
                  <a:gd name="T35" fmla="*/ 40 h 42"/>
                  <a:gd name="T36" fmla="*/ 20 w 42"/>
                  <a:gd name="T37" fmla="*/ 42 h 42"/>
                  <a:gd name="T38" fmla="*/ 28 w 42"/>
                  <a:gd name="T39" fmla="*/ 40 h 42"/>
                  <a:gd name="T40" fmla="*/ 36 w 42"/>
                  <a:gd name="T41" fmla="*/ 36 h 42"/>
                  <a:gd name="T42" fmla="*/ 36 w 42"/>
                  <a:gd name="T43" fmla="*/ 3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2" h="42">
                    <a:moveTo>
                      <a:pt x="36" y="36"/>
                    </a:moveTo>
                    <a:lnTo>
                      <a:pt x="36" y="36"/>
                    </a:lnTo>
                    <a:lnTo>
                      <a:pt x="40" y="28"/>
                    </a:lnTo>
                    <a:lnTo>
                      <a:pt x="42" y="22"/>
                    </a:lnTo>
                    <a:lnTo>
                      <a:pt x="40" y="14"/>
                    </a:lnTo>
                    <a:lnTo>
                      <a:pt x="36" y="6"/>
                    </a:lnTo>
                    <a:lnTo>
                      <a:pt x="36" y="6"/>
                    </a:lnTo>
                    <a:lnTo>
                      <a:pt x="28" y="2"/>
                    </a:lnTo>
                    <a:lnTo>
                      <a:pt x="20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2" y="28"/>
                    </a:lnTo>
                    <a:lnTo>
                      <a:pt x="6" y="36"/>
                    </a:lnTo>
                    <a:lnTo>
                      <a:pt x="6" y="36"/>
                    </a:lnTo>
                    <a:lnTo>
                      <a:pt x="14" y="40"/>
                    </a:lnTo>
                    <a:lnTo>
                      <a:pt x="20" y="42"/>
                    </a:lnTo>
                    <a:lnTo>
                      <a:pt x="28" y="40"/>
                    </a:lnTo>
                    <a:lnTo>
                      <a:pt x="36" y="36"/>
                    </a:lnTo>
                    <a:lnTo>
                      <a:pt x="36" y="3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Line 79"/>
              <p:cNvSpPr>
                <a:spLocks noChangeShapeType="1"/>
              </p:cNvSpPr>
              <p:nvPr/>
            </p:nvSpPr>
            <p:spPr bwMode="auto">
              <a:xfrm>
                <a:off x="5957888" y="11430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pic>
          <p:nvPicPr>
            <p:cNvPr id="83" name="Picture 80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399" y="3485782"/>
              <a:ext cx="306209" cy="310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81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7362" y="4576405"/>
              <a:ext cx="348283" cy="308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85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893" y="5236384"/>
              <a:ext cx="313220" cy="315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0" name="Group 89"/>
            <p:cNvGrpSpPr/>
            <p:nvPr/>
          </p:nvGrpSpPr>
          <p:grpSpPr>
            <a:xfrm>
              <a:off x="4800087" y="3991472"/>
              <a:ext cx="282833" cy="301533"/>
              <a:chOff x="246062" y="3857625"/>
              <a:chExt cx="1152526" cy="1228725"/>
            </a:xfrm>
          </p:grpSpPr>
          <p:sp>
            <p:nvSpPr>
              <p:cNvPr id="91" name="Freeform 86"/>
              <p:cNvSpPr>
                <a:spLocks noEditPoints="1"/>
              </p:cNvSpPr>
              <p:nvPr/>
            </p:nvSpPr>
            <p:spPr bwMode="auto">
              <a:xfrm>
                <a:off x="246062" y="3857625"/>
                <a:ext cx="1152525" cy="1228725"/>
              </a:xfrm>
              <a:custGeom>
                <a:avLst/>
                <a:gdLst>
                  <a:gd name="T0" fmla="*/ 726 w 726"/>
                  <a:gd name="T1" fmla="*/ 462 h 774"/>
                  <a:gd name="T2" fmla="*/ 726 w 726"/>
                  <a:gd name="T3" fmla="*/ 266 h 774"/>
                  <a:gd name="T4" fmla="*/ 618 w 726"/>
                  <a:gd name="T5" fmla="*/ 266 h 774"/>
                  <a:gd name="T6" fmla="*/ 618 w 726"/>
                  <a:gd name="T7" fmla="*/ 224 h 774"/>
                  <a:gd name="T8" fmla="*/ 426 w 726"/>
                  <a:gd name="T9" fmla="*/ 224 h 774"/>
                  <a:gd name="T10" fmla="*/ 426 w 726"/>
                  <a:gd name="T11" fmla="*/ 338 h 774"/>
                  <a:gd name="T12" fmla="*/ 154 w 726"/>
                  <a:gd name="T13" fmla="*/ 338 h 774"/>
                  <a:gd name="T14" fmla="*/ 154 w 726"/>
                  <a:gd name="T15" fmla="*/ 238 h 774"/>
                  <a:gd name="T16" fmla="*/ 302 w 726"/>
                  <a:gd name="T17" fmla="*/ 238 h 774"/>
                  <a:gd name="T18" fmla="*/ 302 w 726"/>
                  <a:gd name="T19" fmla="*/ 42 h 774"/>
                  <a:gd name="T20" fmla="*/ 194 w 726"/>
                  <a:gd name="T21" fmla="*/ 42 h 774"/>
                  <a:gd name="T22" fmla="*/ 194 w 726"/>
                  <a:gd name="T23" fmla="*/ 0 h 774"/>
                  <a:gd name="T24" fmla="*/ 0 w 726"/>
                  <a:gd name="T25" fmla="*/ 0 h 774"/>
                  <a:gd name="T26" fmla="*/ 0 w 726"/>
                  <a:gd name="T27" fmla="*/ 238 h 774"/>
                  <a:gd name="T28" fmla="*/ 112 w 726"/>
                  <a:gd name="T29" fmla="*/ 238 h 774"/>
                  <a:gd name="T30" fmla="*/ 112 w 726"/>
                  <a:gd name="T31" fmla="*/ 676 h 774"/>
                  <a:gd name="T32" fmla="*/ 426 w 726"/>
                  <a:gd name="T33" fmla="*/ 676 h 774"/>
                  <a:gd name="T34" fmla="*/ 426 w 726"/>
                  <a:gd name="T35" fmla="*/ 774 h 774"/>
                  <a:gd name="T36" fmla="*/ 726 w 726"/>
                  <a:gd name="T37" fmla="*/ 774 h 774"/>
                  <a:gd name="T38" fmla="*/ 726 w 726"/>
                  <a:gd name="T39" fmla="*/ 576 h 774"/>
                  <a:gd name="T40" fmla="*/ 618 w 726"/>
                  <a:gd name="T41" fmla="*/ 576 h 774"/>
                  <a:gd name="T42" fmla="*/ 618 w 726"/>
                  <a:gd name="T43" fmla="*/ 536 h 774"/>
                  <a:gd name="T44" fmla="*/ 426 w 726"/>
                  <a:gd name="T45" fmla="*/ 536 h 774"/>
                  <a:gd name="T46" fmla="*/ 426 w 726"/>
                  <a:gd name="T47" fmla="*/ 636 h 774"/>
                  <a:gd name="T48" fmla="*/ 154 w 726"/>
                  <a:gd name="T49" fmla="*/ 636 h 774"/>
                  <a:gd name="T50" fmla="*/ 154 w 726"/>
                  <a:gd name="T51" fmla="*/ 380 h 774"/>
                  <a:gd name="T52" fmla="*/ 426 w 726"/>
                  <a:gd name="T53" fmla="*/ 380 h 774"/>
                  <a:gd name="T54" fmla="*/ 426 w 726"/>
                  <a:gd name="T55" fmla="*/ 462 h 774"/>
                  <a:gd name="T56" fmla="*/ 726 w 726"/>
                  <a:gd name="T57" fmla="*/ 462 h 774"/>
                  <a:gd name="T58" fmla="*/ 726 w 726"/>
                  <a:gd name="T59" fmla="*/ 462 h 774"/>
                  <a:gd name="T60" fmla="*/ 726 w 726"/>
                  <a:gd name="T61" fmla="*/ 462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6" h="774">
                    <a:moveTo>
                      <a:pt x="726" y="462"/>
                    </a:moveTo>
                    <a:lnTo>
                      <a:pt x="726" y="266"/>
                    </a:lnTo>
                    <a:lnTo>
                      <a:pt x="618" y="266"/>
                    </a:lnTo>
                    <a:lnTo>
                      <a:pt x="618" y="224"/>
                    </a:lnTo>
                    <a:lnTo>
                      <a:pt x="426" y="224"/>
                    </a:lnTo>
                    <a:lnTo>
                      <a:pt x="426" y="338"/>
                    </a:lnTo>
                    <a:lnTo>
                      <a:pt x="154" y="338"/>
                    </a:lnTo>
                    <a:lnTo>
                      <a:pt x="154" y="238"/>
                    </a:lnTo>
                    <a:lnTo>
                      <a:pt x="302" y="238"/>
                    </a:lnTo>
                    <a:lnTo>
                      <a:pt x="302" y="42"/>
                    </a:lnTo>
                    <a:lnTo>
                      <a:pt x="194" y="42"/>
                    </a:lnTo>
                    <a:lnTo>
                      <a:pt x="194" y="0"/>
                    </a:lnTo>
                    <a:lnTo>
                      <a:pt x="0" y="0"/>
                    </a:lnTo>
                    <a:lnTo>
                      <a:pt x="0" y="238"/>
                    </a:lnTo>
                    <a:lnTo>
                      <a:pt x="112" y="238"/>
                    </a:lnTo>
                    <a:lnTo>
                      <a:pt x="112" y="676"/>
                    </a:lnTo>
                    <a:lnTo>
                      <a:pt x="426" y="676"/>
                    </a:lnTo>
                    <a:lnTo>
                      <a:pt x="426" y="774"/>
                    </a:lnTo>
                    <a:lnTo>
                      <a:pt x="726" y="774"/>
                    </a:lnTo>
                    <a:lnTo>
                      <a:pt x="726" y="576"/>
                    </a:lnTo>
                    <a:lnTo>
                      <a:pt x="618" y="576"/>
                    </a:lnTo>
                    <a:lnTo>
                      <a:pt x="618" y="536"/>
                    </a:lnTo>
                    <a:lnTo>
                      <a:pt x="426" y="536"/>
                    </a:lnTo>
                    <a:lnTo>
                      <a:pt x="426" y="636"/>
                    </a:lnTo>
                    <a:lnTo>
                      <a:pt x="154" y="636"/>
                    </a:lnTo>
                    <a:lnTo>
                      <a:pt x="154" y="380"/>
                    </a:lnTo>
                    <a:lnTo>
                      <a:pt x="426" y="380"/>
                    </a:lnTo>
                    <a:lnTo>
                      <a:pt x="426" y="462"/>
                    </a:lnTo>
                    <a:lnTo>
                      <a:pt x="726" y="462"/>
                    </a:lnTo>
                    <a:close/>
                    <a:moveTo>
                      <a:pt x="726" y="462"/>
                    </a:moveTo>
                    <a:lnTo>
                      <a:pt x="726" y="4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7"/>
              <p:cNvSpPr>
                <a:spLocks/>
              </p:cNvSpPr>
              <p:nvPr/>
            </p:nvSpPr>
            <p:spPr bwMode="auto">
              <a:xfrm>
                <a:off x="246062" y="3857625"/>
                <a:ext cx="1152525" cy="1228725"/>
              </a:xfrm>
              <a:custGeom>
                <a:avLst/>
                <a:gdLst>
                  <a:gd name="T0" fmla="*/ 726 w 726"/>
                  <a:gd name="T1" fmla="*/ 462 h 774"/>
                  <a:gd name="T2" fmla="*/ 726 w 726"/>
                  <a:gd name="T3" fmla="*/ 266 h 774"/>
                  <a:gd name="T4" fmla="*/ 618 w 726"/>
                  <a:gd name="T5" fmla="*/ 266 h 774"/>
                  <a:gd name="T6" fmla="*/ 618 w 726"/>
                  <a:gd name="T7" fmla="*/ 224 h 774"/>
                  <a:gd name="T8" fmla="*/ 426 w 726"/>
                  <a:gd name="T9" fmla="*/ 224 h 774"/>
                  <a:gd name="T10" fmla="*/ 426 w 726"/>
                  <a:gd name="T11" fmla="*/ 338 h 774"/>
                  <a:gd name="T12" fmla="*/ 154 w 726"/>
                  <a:gd name="T13" fmla="*/ 338 h 774"/>
                  <a:gd name="T14" fmla="*/ 154 w 726"/>
                  <a:gd name="T15" fmla="*/ 238 h 774"/>
                  <a:gd name="T16" fmla="*/ 302 w 726"/>
                  <a:gd name="T17" fmla="*/ 238 h 774"/>
                  <a:gd name="T18" fmla="*/ 302 w 726"/>
                  <a:gd name="T19" fmla="*/ 42 h 774"/>
                  <a:gd name="T20" fmla="*/ 194 w 726"/>
                  <a:gd name="T21" fmla="*/ 42 h 774"/>
                  <a:gd name="T22" fmla="*/ 194 w 726"/>
                  <a:gd name="T23" fmla="*/ 0 h 774"/>
                  <a:gd name="T24" fmla="*/ 0 w 726"/>
                  <a:gd name="T25" fmla="*/ 0 h 774"/>
                  <a:gd name="T26" fmla="*/ 0 w 726"/>
                  <a:gd name="T27" fmla="*/ 238 h 774"/>
                  <a:gd name="T28" fmla="*/ 112 w 726"/>
                  <a:gd name="T29" fmla="*/ 238 h 774"/>
                  <a:gd name="T30" fmla="*/ 112 w 726"/>
                  <a:gd name="T31" fmla="*/ 676 h 774"/>
                  <a:gd name="T32" fmla="*/ 426 w 726"/>
                  <a:gd name="T33" fmla="*/ 676 h 774"/>
                  <a:gd name="T34" fmla="*/ 426 w 726"/>
                  <a:gd name="T35" fmla="*/ 774 h 774"/>
                  <a:gd name="T36" fmla="*/ 726 w 726"/>
                  <a:gd name="T37" fmla="*/ 774 h 774"/>
                  <a:gd name="T38" fmla="*/ 726 w 726"/>
                  <a:gd name="T39" fmla="*/ 576 h 774"/>
                  <a:gd name="T40" fmla="*/ 618 w 726"/>
                  <a:gd name="T41" fmla="*/ 576 h 774"/>
                  <a:gd name="T42" fmla="*/ 618 w 726"/>
                  <a:gd name="T43" fmla="*/ 536 h 774"/>
                  <a:gd name="T44" fmla="*/ 426 w 726"/>
                  <a:gd name="T45" fmla="*/ 536 h 774"/>
                  <a:gd name="T46" fmla="*/ 426 w 726"/>
                  <a:gd name="T47" fmla="*/ 636 h 774"/>
                  <a:gd name="T48" fmla="*/ 154 w 726"/>
                  <a:gd name="T49" fmla="*/ 636 h 774"/>
                  <a:gd name="T50" fmla="*/ 154 w 726"/>
                  <a:gd name="T51" fmla="*/ 380 h 774"/>
                  <a:gd name="T52" fmla="*/ 426 w 726"/>
                  <a:gd name="T53" fmla="*/ 380 h 774"/>
                  <a:gd name="T54" fmla="*/ 426 w 726"/>
                  <a:gd name="T55" fmla="*/ 462 h 774"/>
                  <a:gd name="T56" fmla="*/ 726 w 726"/>
                  <a:gd name="T57" fmla="*/ 462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26" h="774">
                    <a:moveTo>
                      <a:pt x="726" y="462"/>
                    </a:moveTo>
                    <a:lnTo>
                      <a:pt x="726" y="266"/>
                    </a:lnTo>
                    <a:lnTo>
                      <a:pt x="618" y="266"/>
                    </a:lnTo>
                    <a:lnTo>
                      <a:pt x="618" y="224"/>
                    </a:lnTo>
                    <a:lnTo>
                      <a:pt x="426" y="224"/>
                    </a:lnTo>
                    <a:lnTo>
                      <a:pt x="426" y="338"/>
                    </a:lnTo>
                    <a:lnTo>
                      <a:pt x="154" y="338"/>
                    </a:lnTo>
                    <a:lnTo>
                      <a:pt x="154" y="238"/>
                    </a:lnTo>
                    <a:lnTo>
                      <a:pt x="302" y="238"/>
                    </a:lnTo>
                    <a:lnTo>
                      <a:pt x="302" y="42"/>
                    </a:lnTo>
                    <a:lnTo>
                      <a:pt x="194" y="42"/>
                    </a:lnTo>
                    <a:lnTo>
                      <a:pt x="194" y="0"/>
                    </a:lnTo>
                    <a:lnTo>
                      <a:pt x="0" y="0"/>
                    </a:lnTo>
                    <a:lnTo>
                      <a:pt x="0" y="238"/>
                    </a:lnTo>
                    <a:lnTo>
                      <a:pt x="112" y="238"/>
                    </a:lnTo>
                    <a:lnTo>
                      <a:pt x="112" y="676"/>
                    </a:lnTo>
                    <a:lnTo>
                      <a:pt x="426" y="676"/>
                    </a:lnTo>
                    <a:lnTo>
                      <a:pt x="426" y="774"/>
                    </a:lnTo>
                    <a:lnTo>
                      <a:pt x="726" y="774"/>
                    </a:lnTo>
                    <a:lnTo>
                      <a:pt x="726" y="576"/>
                    </a:lnTo>
                    <a:lnTo>
                      <a:pt x="618" y="576"/>
                    </a:lnTo>
                    <a:lnTo>
                      <a:pt x="618" y="536"/>
                    </a:lnTo>
                    <a:lnTo>
                      <a:pt x="426" y="536"/>
                    </a:lnTo>
                    <a:lnTo>
                      <a:pt x="426" y="636"/>
                    </a:lnTo>
                    <a:lnTo>
                      <a:pt x="154" y="636"/>
                    </a:lnTo>
                    <a:lnTo>
                      <a:pt x="154" y="380"/>
                    </a:lnTo>
                    <a:lnTo>
                      <a:pt x="426" y="380"/>
                    </a:lnTo>
                    <a:lnTo>
                      <a:pt x="426" y="462"/>
                    </a:lnTo>
                    <a:lnTo>
                      <a:pt x="726" y="46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Line 88"/>
              <p:cNvSpPr>
                <a:spLocks noChangeShapeType="1"/>
              </p:cNvSpPr>
              <p:nvPr/>
            </p:nvSpPr>
            <p:spPr bwMode="auto">
              <a:xfrm>
                <a:off x="1398588" y="459105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4776322" y="2986121"/>
              <a:ext cx="330362" cy="290625"/>
              <a:chOff x="-1941513" y="2047875"/>
              <a:chExt cx="1346200" cy="1184275"/>
            </a:xfrm>
          </p:grpSpPr>
          <p:sp>
            <p:nvSpPr>
              <p:cNvPr id="95" name="Freeform 89"/>
              <p:cNvSpPr>
                <a:spLocks/>
              </p:cNvSpPr>
              <p:nvPr/>
            </p:nvSpPr>
            <p:spPr bwMode="auto">
              <a:xfrm>
                <a:off x="-1795463" y="2498725"/>
                <a:ext cx="1066800" cy="260350"/>
              </a:xfrm>
              <a:custGeom>
                <a:avLst/>
                <a:gdLst>
                  <a:gd name="T0" fmla="*/ 672 w 672"/>
                  <a:gd name="T1" fmla="*/ 0 h 164"/>
                  <a:gd name="T2" fmla="*/ 672 w 672"/>
                  <a:gd name="T3" fmla="*/ 160 h 164"/>
                  <a:gd name="T4" fmla="*/ 646 w 672"/>
                  <a:gd name="T5" fmla="*/ 160 h 164"/>
                  <a:gd name="T6" fmla="*/ 646 w 672"/>
                  <a:gd name="T7" fmla="*/ 26 h 164"/>
                  <a:gd name="T8" fmla="*/ 356 w 672"/>
                  <a:gd name="T9" fmla="*/ 26 h 164"/>
                  <a:gd name="T10" fmla="*/ 356 w 672"/>
                  <a:gd name="T11" fmla="*/ 152 h 164"/>
                  <a:gd name="T12" fmla="*/ 330 w 672"/>
                  <a:gd name="T13" fmla="*/ 152 h 164"/>
                  <a:gd name="T14" fmla="*/ 330 w 672"/>
                  <a:gd name="T15" fmla="*/ 26 h 164"/>
                  <a:gd name="T16" fmla="*/ 26 w 672"/>
                  <a:gd name="T17" fmla="*/ 26 h 164"/>
                  <a:gd name="T18" fmla="*/ 26 w 672"/>
                  <a:gd name="T19" fmla="*/ 164 h 164"/>
                  <a:gd name="T20" fmla="*/ 0 w 672"/>
                  <a:gd name="T21" fmla="*/ 164 h 164"/>
                  <a:gd name="T22" fmla="*/ 0 w 672"/>
                  <a:gd name="T23" fmla="*/ 0 h 164"/>
                  <a:gd name="T24" fmla="*/ 672 w 672"/>
                  <a:gd name="T25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2" h="164">
                    <a:moveTo>
                      <a:pt x="672" y="0"/>
                    </a:moveTo>
                    <a:lnTo>
                      <a:pt x="672" y="160"/>
                    </a:lnTo>
                    <a:lnTo>
                      <a:pt x="646" y="160"/>
                    </a:lnTo>
                    <a:lnTo>
                      <a:pt x="646" y="26"/>
                    </a:lnTo>
                    <a:lnTo>
                      <a:pt x="356" y="26"/>
                    </a:lnTo>
                    <a:lnTo>
                      <a:pt x="356" y="152"/>
                    </a:lnTo>
                    <a:lnTo>
                      <a:pt x="330" y="152"/>
                    </a:lnTo>
                    <a:lnTo>
                      <a:pt x="330" y="26"/>
                    </a:lnTo>
                    <a:lnTo>
                      <a:pt x="26" y="26"/>
                    </a:lnTo>
                    <a:lnTo>
                      <a:pt x="26" y="164"/>
                    </a:lnTo>
                    <a:lnTo>
                      <a:pt x="0" y="164"/>
                    </a:lnTo>
                    <a:lnTo>
                      <a:pt x="0" y="0"/>
                    </a:lnTo>
                    <a:lnTo>
                      <a:pt x="672" y="0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90"/>
              <p:cNvSpPr>
                <a:spLocks/>
              </p:cNvSpPr>
              <p:nvPr/>
            </p:nvSpPr>
            <p:spPr bwMode="auto">
              <a:xfrm>
                <a:off x="-1795463" y="2498725"/>
                <a:ext cx="1066800" cy="260350"/>
              </a:xfrm>
              <a:custGeom>
                <a:avLst/>
                <a:gdLst>
                  <a:gd name="T0" fmla="*/ 672 w 672"/>
                  <a:gd name="T1" fmla="*/ 0 h 164"/>
                  <a:gd name="T2" fmla="*/ 672 w 672"/>
                  <a:gd name="T3" fmla="*/ 160 h 164"/>
                  <a:gd name="T4" fmla="*/ 646 w 672"/>
                  <a:gd name="T5" fmla="*/ 160 h 164"/>
                  <a:gd name="T6" fmla="*/ 646 w 672"/>
                  <a:gd name="T7" fmla="*/ 26 h 164"/>
                  <a:gd name="T8" fmla="*/ 356 w 672"/>
                  <a:gd name="T9" fmla="*/ 26 h 164"/>
                  <a:gd name="T10" fmla="*/ 356 w 672"/>
                  <a:gd name="T11" fmla="*/ 152 h 164"/>
                  <a:gd name="T12" fmla="*/ 330 w 672"/>
                  <a:gd name="T13" fmla="*/ 152 h 164"/>
                  <a:gd name="T14" fmla="*/ 330 w 672"/>
                  <a:gd name="T15" fmla="*/ 26 h 164"/>
                  <a:gd name="T16" fmla="*/ 26 w 672"/>
                  <a:gd name="T17" fmla="*/ 26 h 164"/>
                  <a:gd name="T18" fmla="*/ 26 w 672"/>
                  <a:gd name="T19" fmla="*/ 164 h 164"/>
                  <a:gd name="T20" fmla="*/ 0 w 672"/>
                  <a:gd name="T21" fmla="*/ 164 h 164"/>
                  <a:gd name="T22" fmla="*/ 0 w 672"/>
                  <a:gd name="T2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72" h="164">
                    <a:moveTo>
                      <a:pt x="672" y="0"/>
                    </a:moveTo>
                    <a:lnTo>
                      <a:pt x="672" y="160"/>
                    </a:lnTo>
                    <a:lnTo>
                      <a:pt x="646" y="160"/>
                    </a:lnTo>
                    <a:lnTo>
                      <a:pt x="646" y="26"/>
                    </a:lnTo>
                    <a:lnTo>
                      <a:pt x="356" y="26"/>
                    </a:lnTo>
                    <a:lnTo>
                      <a:pt x="356" y="152"/>
                    </a:lnTo>
                    <a:lnTo>
                      <a:pt x="330" y="152"/>
                    </a:lnTo>
                    <a:lnTo>
                      <a:pt x="330" y="26"/>
                    </a:lnTo>
                    <a:lnTo>
                      <a:pt x="26" y="26"/>
                    </a:lnTo>
                    <a:lnTo>
                      <a:pt x="26" y="164"/>
                    </a:lnTo>
                    <a:lnTo>
                      <a:pt x="0" y="16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91"/>
              <p:cNvSpPr>
                <a:spLocks/>
              </p:cNvSpPr>
              <p:nvPr/>
            </p:nvSpPr>
            <p:spPr bwMode="auto">
              <a:xfrm>
                <a:off x="-1836738" y="2768600"/>
                <a:ext cx="149225" cy="146050"/>
              </a:xfrm>
              <a:custGeom>
                <a:avLst/>
                <a:gdLst>
                  <a:gd name="T0" fmla="*/ 48 w 94"/>
                  <a:gd name="T1" fmla="*/ 92 h 92"/>
                  <a:gd name="T2" fmla="*/ 48 w 94"/>
                  <a:gd name="T3" fmla="*/ 92 h 92"/>
                  <a:gd name="T4" fmla="*/ 56 w 94"/>
                  <a:gd name="T5" fmla="*/ 92 h 92"/>
                  <a:gd name="T6" fmla="*/ 66 w 94"/>
                  <a:gd name="T7" fmla="*/ 90 h 92"/>
                  <a:gd name="T8" fmla="*/ 74 w 94"/>
                  <a:gd name="T9" fmla="*/ 84 h 92"/>
                  <a:gd name="T10" fmla="*/ 80 w 94"/>
                  <a:gd name="T11" fmla="*/ 80 h 92"/>
                  <a:gd name="T12" fmla="*/ 86 w 94"/>
                  <a:gd name="T13" fmla="*/ 72 h 92"/>
                  <a:gd name="T14" fmla="*/ 90 w 94"/>
                  <a:gd name="T15" fmla="*/ 64 h 92"/>
                  <a:gd name="T16" fmla="*/ 92 w 94"/>
                  <a:gd name="T17" fmla="*/ 56 h 92"/>
                  <a:gd name="T18" fmla="*/ 94 w 94"/>
                  <a:gd name="T19" fmla="*/ 46 h 92"/>
                  <a:gd name="T20" fmla="*/ 94 w 94"/>
                  <a:gd name="T21" fmla="*/ 46 h 92"/>
                  <a:gd name="T22" fmla="*/ 92 w 94"/>
                  <a:gd name="T23" fmla="*/ 36 h 92"/>
                  <a:gd name="T24" fmla="*/ 90 w 94"/>
                  <a:gd name="T25" fmla="*/ 28 h 92"/>
                  <a:gd name="T26" fmla="*/ 86 w 94"/>
                  <a:gd name="T27" fmla="*/ 20 h 92"/>
                  <a:gd name="T28" fmla="*/ 80 w 94"/>
                  <a:gd name="T29" fmla="*/ 14 h 92"/>
                  <a:gd name="T30" fmla="*/ 74 w 94"/>
                  <a:gd name="T31" fmla="*/ 8 h 92"/>
                  <a:gd name="T32" fmla="*/ 66 w 94"/>
                  <a:gd name="T33" fmla="*/ 4 h 92"/>
                  <a:gd name="T34" fmla="*/ 56 w 94"/>
                  <a:gd name="T35" fmla="*/ 0 h 92"/>
                  <a:gd name="T36" fmla="*/ 48 w 94"/>
                  <a:gd name="T37" fmla="*/ 0 h 92"/>
                  <a:gd name="T38" fmla="*/ 48 w 94"/>
                  <a:gd name="T39" fmla="*/ 0 h 92"/>
                  <a:gd name="T40" fmla="*/ 38 w 94"/>
                  <a:gd name="T41" fmla="*/ 0 h 92"/>
                  <a:gd name="T42" fmla="*/ 30 w 94"/>
                  <a:gd name="T43" fmla="*/ 4 h 92"/>
                  <a:gd name="T44" fmla="*/ 22 w 94"/>
                  <a:gd name="T45" fmla="*/ 8 h 92"/>
                  <a:gd name="T46" fmla="*/ 14 w 94"/>
                  <a:gd name="T47" fmla="*/ 14 h 92"/>
                  <a:gd name="T48" fmla="*/ 8 w 94"/>
                  <a:gd name="T49" fmla="*/ 20 h 92"/>
                  <a:gd name="T50" fmla="*/ 4 w 94"/>
                  <a:gd name="T51" fmla="*/ 28 h 92"/>
                  <a:gd name="T52" fmla="*/ 2 w 94"/>
                  <a:gd name="T53" fmla="*/ 36 h 92"/>
                  <a:gd name="T54" fmla="*/ 0 w 94"/>
                  <a:gd name="T55" fmla="*/ 46 h 92"/>
                  <a:gd name="T56" fmla="*/ 0 w 94"/>
                  <a:gd name="T57" fmla="*/ 46 h 92"/>
                  <a:gd name="T58" fmla="*/ 2 w 94"/>
                  <a:gd name="T59" fmla="*/ 56 h 92"/>
                  <a:gd name="T60" fmla="*/ 4 w 94"/>
                  <a:gd name="T61" fmla="*/ 64 h 92"/>
                  <a:gd name="T62" fmla="*/ 8 w 94"/>
                  <a:gd name="T63" fmla="*/ 72 h 92"/>
                  <a:gd name="T64" fmla="*/ 14 w 94"/>
                  <a:gd name="T65" fmla="*/ 80 h 92"/>
                  <a:gd name="T66" fmla="*/ 22 w 94"/>
                  <a:gd name="T67" fmla="*/ 84 h 92"/>
                  <a:gd name="T68" fmla="*/ 30 w 94"/>
                  <a:gd name="T69" fmla="*/ 90 h 92"/>
                  <a:gd name="T70" fmla="*/ 38 w 94"/>
                  <a:gd name="T71" fmla="*/ 92 h 92"/>
                  <a:gd name="T72" fmla="*/ 48 w 94"/>
                  <a:gd name="T73" fmla="*/ 92 h 92"/>
                  <a:gd name="T74" fmla="*/ 48 w 94"/>
                  <a:gd name="T75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4" h="92">
                    <a:moveTo>
                      <a:pt x="48" y="92"/>
                    </a:moveTo>
                    <a:lnTo>
                      <a:pt x="48" y="92"/>
                    </a:lnTo>
                    <a:lnTo>
                      <a:pt x="56" y="92"/>
                    </a:lnTo>
                    <a:lnTo>
                      <a:pt x="66" y="90"/>
                    </a:lnTo>
                    <a:lnTo>
                      <a:pt x="74" y="84"/>
                    </a:lnTo>
                    <a:lnTo>
                      <a:pt x="80" y="80"/>
                    </a:lnTo>
                    <a:lnTo>
                      <a:pt x="86" y="72"/>
                    </a:lnTo>
                    <a:lnTo>
                      <a:pt x="90" y="64"/>
                    </a:lnTo>
                    <a:lnTo>
                      <a:pt x="92" y="56"/>
                    </a:lnTo>
                    <a:lnTo>
                      <a:pt x="94" y="46"/>
                    </a:lnTo>
                    <a:lnTo>
                      <a:pt x="94" y="46"/>
                    </a:lnTo>
                    <a:lnTo>
                      <a:pt x="92" y="36"/>
                    </a:lnTo>
                    <a:lnTo>
                      <a:pt x="90" y="28"/>
                    </a:lnTo>
                    <a:lnTo>
                      <a:pt x="86" y="20"/>
                    </a:lnTo>
                    <a:lnTo>
                      <a:pt x="80" y="14"/>
                    </a:lnTo>
                    <a:lnTo>
                      <a:pt x="74" y="8"/>
                    </a:lnTo>
                    <a:lnTo>
                      <a:pt x="66" y="4"/>
                    </a:lnTo>
                    <a:lnTo>
                      <a:pt x="56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30" y="4"/>
                    </a:lnTo>
                    <a:lnTo>
                      <a:pt x="22" y="8"/>
                    </a:lnTo>
                    <a:lnTo>
                      <a:pt x="14" y="14"/>
                    </a:lnTo>
                    <a:lnTo>
                      <a:pt x="8" y="20"/>
                    </a:lnTo>
                    <a:lnTo>
                      <a:pt x="4" y="28"/>
                    </a:lnTo>
                    <a:lnTo>
                      <a:pt x="2" y="36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6"/>
                    </a:lnTo>
                    <a:lnTo>
                      <a:pt x="4" y="64"/>
                    </a:lnTo>
                    <a:lnTo>
                      <a:pt x="8" y="72"/>
                    </a:lnTo>
                    <a:lnTo>
                      <a:pt x="14" y="80"/>
                    </a:lnTo>
                    <a:lnTo>
                      <a:pt x="22" y="84"/>
                    </a:lnTo>
                    <a:lnTo>
                      <a:pt x="30" y="90"/>
                    </a:lnTo>
                    <a:lnTo>
                      <a:pt x="38" y="92"/>
                    </a:lnTo>
                    <a:lnTo>
                      <a:pt x="48" y="92"/>
                    </a:lnTo>
                    <a:lnTo>
                      <a:pt x="48" y="92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92"/>
              <p:cNvSpPr>
                <a:spLocks/>
              </p:cNvSpPr>
              <p:nvPr/>
            </p:nvSpPr>
            <p:spPr bwMode="auto">
              <a:xfrm>
                <a:off x="-1941513" y="2940050"/>
                <a:ext cx="349250" cy="292100"/>
              </a:xfrm>
              <a:custGeom>
                <a:avLst/>
                <a:gdLst>
                  <a:gd name="T0" fmla="*/ 20 w 220"/>
                  <a:gd name="T1" fmla="*/ 184 h 184"/>
                  <a:gd name="T2" fmla="*/ 20 w 220"/>
                  <a:gd name="T3" fmla="*/ 184 h 184"/>
                  <a:gd name="T4" fmla="*/ 28 w 220"/>
                  <a:gd name="T5" fmla="*/ 182 h 184"/>
                  <a:gd name="T6" fmla="*/ 34 w 220"/>
                  <a:gd name="T7" fmla="*/ 178 h 184"/>
                  <a:gd name="T8" fmla="*/ 38 w 220"/>
                  <a:gd name="T9" fmla="*/ 172 h 184"/>
                  <a:gd name="T10" fmla="*/ 40 w 220"/>
                  <a:gd name="T11" fmla="*/ 164 h 184"/>
                  <a:gd name="T12" fmla="*/ 40 w 220"/>
                  <a:gd name="T13" fmla="*/ 164 h 184"/>
                  <a:gd name="T14" fmla="*/ 40 w 220"/>
                  <a:gd name="T15" fmla="*/ 164 h 184"/>
                  <a:gd name="T16" fmla="*/ 40 w 220"/>
                  <a:gd name="T17" fmla="*/ 58 h 184"/>
                  <a:gd name="T18" fmla="*/ 52 w 220"/>
                  <a:gd name="T19" fmla="*/ 58 h 184"/>
                  <a:gd name="T20" fmla="*/ 52 w 220"/>
                  <a:gd name="T21" fmla="*/ 160 h 184"/>
                  <a:gd name="T22" fmla="*/ 168 w 220"/>
                  <a:gd name="T23" fmla="*/ 160 h 184"/>
                  <a:gd name="T24" fmla="*/ 168 w 220"/>
                  <a:gd name="T25" fmla="*/ 58 h 184"/>
                  <a:gd name="T26" fmla="*/ 182 w 220"/>
                  <a:gd name="T27" fmla="*/ 58 h 184"/>
                  <a:gd name="T28" fmla="*/ 182 w 220"/>
                  <a:gd name="T29" fmla="*/ 164 h 184"/>
                  <a:gd name="T30" fmla="*/ 182 w 220"/>
                  <a:gd name="T31" fmla="*/ 164 h 184"/>
                  <a:gd name="T32" fmla="*/ 184 w 220"/>
                  <a:gd name="T33" fmla="*/ 172 h 184"/>
                  <a:gd name="T34" fmla="*/ 188 w 220"/>
                  <a:gd name="T35" fmla="*/ 178 h 184"/>
                  <a:gd name="T36" fmla="*/ 194 w 220"/>
                  <a:gd name="T37" fmla="*/ 182 h 184"/>
                  <a:gd name="T38" fmla="*/ 202 w 220"/>
                  <a:gd name="T39" fmla="*/ 184 h 184"/>
                  <a:gd name="T40" fmla="*/ 202 w 220"/>
                  <a:gd name="T41" fmla="*/ 184 h 184"/>
                  <a:gd name="T42" fmla="*/ 208 w 220"/>
                  <a:gd name="T43" fmla="*/ 182 h 184"/>
                  <a:gd name="T44" fmla="*/ 216 w 220"/>
                  <a:gd name="T45" fmla="*/ 178 h 184"/>
                  <a:gd name="T46" fmla="*/ 220 w 220"/>
                  <a:gd name="T47" fmla="*/ 172 h 184"/>
                  <a:gd name="T48" fmla="*/ 220 w 220"/>
                  <a:gd name="T49" fmla="*/ 164 h 184"/>
                  <a:gd name="T50" fmla="*/ 220 w 220"/>
                  <a:gd name="T51" fmla="*/ 50 h 184"/>
                  <a:gd name="T52" fmla="*/ 220 w 220"/>
                  <a:gd name="T53" fmla="*/ 50 h 184"/>
                  <a:gd name="T54" fmla="*/ 220 w 220"/>
                  <a:gd name="T55" fmla="*/ 40 h 184"/>
                  <a:gd name="T56" fmla="*/ 216 w 220"/>
                  <a:gd name="T57" fmla="*/ 34 h 184"/>
                  <a:gd name="T58" fmla="*/ 214 w 220"/>
                  <a:gd name="T59" fmla="*/ 26 h 184"/>
                  <a:gd name="T60" fmla="*/ 210 w 220"/>
                  <a:gd name="T61" fmla="*/ 20 h 184"/>
                  <a:gd name="T62" fmla="*/ 198 w 220"/>
                  <a:gd name="T63" fmla="*/ 12 h 184"/>
                  <a:gd name="T64" fmla="*/ 188 w 220"/>
                  <a:gd name="T65" fmla="*/ 6 h 184"/>
                  <a:gd name="T66" fmla="*/ 176 w 220"/>
                  <a:gd name="T67" fmla="*/ 2 h 184"/>
                  <a:gd name="T68" fmla="*/ 166 w 220"/>
                  <a:gd name="T69" fmla="*/ 0 h 184"/>
                  <a:gd name="T70" fmla="*/ 158 w 220"/>
                  <a:gd name="T71" fmla="*/ 0 h 184"/>
                  <a:gd name="T72" fmla="*/ 64 w 220"/>
                  <a:gd name="T73" fmla="*/ 0 h 184"/>
                  <a:gd name="T74" fmla="*/ 64 w 220"/>
                  <a:gd name="T75" fmla="*/ 0 h 184"/>
                  <a:gd name="T76" fmla="*/ 42 w 220"/>
                  <a:gd name="T77" fmla="*/ 2 h 184"/>
                  <a:gd name="T78" fmla="*/ 26 w 220"/>
                  <a:gd name="T79" fmla="*/ 8 h 184"/>
                  <a:gd name="T80" fmla="*/ 14 w 220"/>
                  <a:gd name="T81" fmla="*/ 16 h 184"/>
                  <a:gd name="T82" fmla="*/ 8 w 220"/>
                  <a:gd name="T83" fmla="*/ 26 h 184"/>
                  <a:gd name="T84" fmla="*/ 2 w 220"/>
                  <a:gd name="T85" fmla="*/ 34 h 184"/>
                  <a:gd name="T86" fmla="*/ 0 w 220"/>
                  <a:gd name="T87" fmla="*/ 42 h 184"/>
                  <a:gd name="T88" fmla="*/ 0 w 220"/>
                  <a:gd name="T89" fmla="*/ 50 h 184"/>
                  <a:gd name="T90" fmla="*/ 0 w 220"/>
                  <a:gd name="T91" fmla="*/ 164 h 184"/>
                  <a:gd name="T92" fmla="*/ 0 w 220"/>
                  <a:gd name="T93" fmla="*/ 164 h 184"/>
                  <a:gd name="T94" fmla="*/ 0 w 220"/>
                  <a:gd name="T95" fmla="*/ 164 h 184"/>
                  <a:gd name="T96" fmla="*/ 0 w 220"/>
                  <a:gd name="T97" fmla="*/ 164 h 184"/>
                  <a:gd name="T98" fmla="*/ 0 w 220"/>
                  <a:gd name="T99" fmla="*/ 164 h 184"/>
                  <a:gd name="T100" fmla="*/ 2 w 220"/>
                  <a:gd name="T101" fmla="*/ 172 h 184"/>
                  <a:gd name="T102" fmla="*/ 6 w 220"/>
                  <a:gd name="T103" fmla="*/ 178 h 184"/>
                  <a:gd name="T104" fmla="*/ 12 w 220"/>
                  <a:gd name="T105" fmla="*/ 182 h 184"/>
                  <a:gd name="T106" fmla="*/ 20 w 220"/>
                  <a:gd name="T107" fmla="*/ 184 h 184"/>
                  <a:gd name="T108" fmla="*/ 20 w 220"/>
                  <a:gd name="T10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20" h="184">
                    <a:moveTo>
                      <a:pt x="20" y="184"/>
                    </a:moveTo>
                    <a:lnTo>
                      <a:pt x="20" y="184"/>
                    </a:lnTo>
                    <a:lnTo>
                      <a:pt x="28" y="182"/>
                    </a:lnTo>
                    <a:lnTo>
                      <a:pt x="34" y="178"/>
                    </a:lnTo>
                    <a:lnTo>
                      <a:pt x="38" y="172"/>
                    </a:lnTo>
                    <a:lnTo>
                      <a:pt x="40" y="164"/>
                    </a:lnTo>
                    <a:lnTo>
                      <a:pt x="40" y="164"/>
                    </a:lnTo>
                    <a:lnTo>
                      <a:pt x="40" y="164"/>
                    </a:lnTo>
                    <a:lnTo>
                      <a:pt x="40" y="58"/>
                    </a:lnTo>
                    <a:lnTo>
                      <a:pt x="52" y="58"/>
                    </a:lnTo>
                    <a:lnTo>
                      <a:pt x="52" y="160"/>
                    </a:lnTo>
                    <a:lnTo>
                      <a:pt x="168" y="160"/>
                    </a:lnTo>
                    <a:lnTo>
                      <a:pt x="168" y="58"/>
                    </a:lnTo>
                    <a:lnTo>
                      <a:pt x="182" y="58"/>
                    </a:lnTo>
                    <a:lnTo>
                      <a:pt x="182" y="164"/>
                    </a:lnTo>
                    <a:lnTo>
                      <a:pt x="182" y="164"/>
                    </a:lnTo>
                    <a:lnTo>
                      <a:pt x="184" y="172"/>
                    </a:lnTo>
                    <a:lnTo>
                      <a:pt x="188" y="178"/>
                    </a:lnTo>
                    <a:lnTo>
                      <a:pt x="194" y="182"/>
                    </a:lnTo>
                    <a:lnTo>
                      <a:pt x="202" y="184"/>
                    </a:lnTo>
                    <a:lnTo>
                      <a:pt x="202" y="184"/>
                    </a:lnTo>
                    <a:lnTo>
                      <a:pt x="208" y="182"/>
                    </a:lnTo>
                    <a:lnTo>
                      <a:pt x="216" y="178"/>
                    </a:lnTo>
                    <a:lnTo>
                      <a:pt x="220" y="172"/>
                    </a:lnTo>
                    <a:lnTo>
                      <a:pt x="220" y="164"/>
                    </a:lnTo>
                    <a:lnTo>
                      <a:pt x="220" y="50"/>
                    </a:lnTo>
                    <a:lnTo>
                      <a:pt x="220" y="50"/>
                    </a:lnTo>
                    <a:lnTo>
                      <a:pt x="220" y="40"/>
                    </a:lnTo>
                    <a:lnTo>
                      <a:pt x="216" y="34"/>
                    </a:lnTo>
                    <a:lnTo>
                      <a:pt x="214" y="26"/>
                    </a:lnTo>
                    <a:lnTo>
                      <a:pt x="210" y="20"/>
                    </a:lnTo>
                    <a:lnTo>
                      <a:pt x="198" y="12"/>
                    </a:lnTo>
                    <a:lnTo>
                      <a:pt x="188" y="6"/>
                    </a:lnTo>
                    <a:lnTo>
                      <a:pt x="176" y="2"/>
                    </a:lnTo>
                    <a:lnTo>
                      <a:pt x="166" y="0"/>
                    </a:lnTo>
                    <a:lnTo>
                      <a:pt x="158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42" y="2"/>
                    </a:lnTo>
                    <a:lnTo>
                      <a:pt x="26" y="8"/>
                    </a:lnTo>
                    <a:lnTo>
                      <a:pt x="14" y="16"/>
                    </a:lnTo>
                    <a:lnTo>
                      <a:pt x="8" y="26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0" y="50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2" y="172"/>
                    </a:lnTo>
                    <a:lnTo>
                      <a:pt x="6" y="178"/>
                    </a:lnTo>
                    <a:lnTo>
                      <a:pt x="12" y="182"/>
                    </a:lnTo>
                    <a:lnTo>
                      <a:pt x="20" y="184"/>
                    </a:lnTo>
                    <a:lnTo>
                      <a:pt x="20" y="184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93"/>
              <p:cNvSpPr>
                <a:spLocks/>
              </p:cNvSpPr>
              <p:nvPr/>
            </p:nvSpPr>
            <p:spPr bwMode="auto">
              <a:xfrm>
                <a:off x="-1331913" y="2768600"/>
                <a:ext cx="149225" cy="146050"/>
              </a:xfrm>
              <a:custGeom>
                <a:avLst/>
                <a:gdLst>
                  <a:gd name="T0" fmla="*/ 94 w 94"/>
                  <a:gd name="T1" fmla="*/ 46 h 92"/>
                  <a:gd name="T2" fmla="*/ 94 w 94"/>
                  <a:gd name="T3" fmla="*/ 46 h 92"/>
                  <a:gd name="T4" fmla="*/ 92 w 94"/>
                  <a:gd name="T5" fmla="*/ 36 h 92"/>
                  <a:gd name="T6" fmla="*/ 90 w 94"/>
                  <a:gd name="T7" fmla="*/ 28 h 92"/>
                  <a:gd name="T8" fmla="*/ 86 w 94"/>
                  <a:gd name="T9" fmla="*/ 20 h 92"/>
                  <a:gd name="T10" fmla="*/ 80 w 94"/>
                  <a:gd name="T11" fmla="*/ 14 h 92"/>
                  <a:gd name="T12" fmla="*/ 72 w 94"/>
                  <a:gd name="T13" fmla="*/ 8 h 92"/>
                  <a:gd name="T14" fmla="*/ 64 w 94"/>
                  <a:gd name="T15" fmla="*/ 4 h 92"/>
                  <a:gd name="T16" fmla="*/ 56 w 94"/>
                  <a:gd name="T17" fmla="*/ 0 h 92"/>
                  <a:gd name="T18" fmla="*/ 46 w 94"/>
                  <a:gd name="T19" fmla="*/ 0 h 92"/>
                  <a:gd name="T20" fmla="*/ 46 w 94"/>
                  <a:gd name="T21" fmla="*/ 0 h 92"/>
                  <a:gd name="T22" fmla="*/ 38 w 94"/>
                  <a:gd name="T23" fmla="*/ 0 h 92"/>
                  <a:gd name="T24" fmla="*/ 28 w 94"/>
                  <a:gd name="T25" fmla="*/ 4 h 92"/>
                  <a:gd name="T26" fmla="*/ 20 w 94"/>
                  <a:gd name="T27" fmla="*/ 8 h 92"/>
                  <a:gd name="T28" fmla="*/ 14 w 94"/>
                  <a:gd name="T29" fmla="*/ 14 h 92"/>
                  <a:gd name="T30" fmla="*/ 8 w 94"/>
                  <a:gd name="T31" fmla="*/ 20 h 92"/>
                  <a:gd name="T32" fmla="*/ 4 w 94"/>
                  <a:gd name="T33" fmla="*/ 28 h 92"/>
                  <a:gd name="T34" fmla="*/ 2 w 94"/>
                  <a:gd name="T35" fmla="*/ 36 h 92"/>
                  <a:gd name="T36" fmla="*/ 0 w 94"/>
                  <a:gd name="T37" fmla="*/ 46 h 92"/>
                  <a:gd name="T38" fmla="*/ 0 w 94"/>
                  <a:gd name="T39" fmla="*/ 46 h 92"/>
                  <a:gd name="T40" fmla="*/ 2 w 94"/>
                  <a:gd name="T41" fmla="*/ 56 h 92"/>
                  <a:gd name="T42" fmla="*/ 4 w 94"/>
                  <a:gd name="T43" fmla="*/ 64 h 92"/>
                  <a:gd name="T44" fmla="*/ 8 w 94"/>
                  <a:gd name="T45" fmla="*/ 72 h 92"/>
                  <a:gd name="T46" fmla="*/ 14 w 94"/>
                  <a:gd name="T47" fmla="*/ 80 h 92"/>
                  <a:gd name="T48" fmla="*/ 20 w 94"/>
                  <a:gd name="T49" fmla="*/ 84 h 92"/>
                  <a:gd name="T50" fmla="*/ 28 w 94"/>
                  <a:gd name="T51" fmla="*/ 90 h 92"/>
                  <a:gd name="T52" fmla="*/ 38 w 94"/>
                  <a:gd name="T53" fmla="*/ 92 h 92"/>
                  <a:gd name="T54" fmla="*/ 46 w 94"/>
                  <a:gd name="T55" fmla="*/ 92 h 92"/>
                  <a:gd name="T56" fmla="*/ 46 w 94"/>
                  <a:gd name="T57" fmla="*/ 92 h 92"/>
                  <a:gd name="T58" fmla="*/ 56 w 94"/>
                  <a:gd name="T59" fmla="*/ 92 h 92"/>
                  <a:gd name="T60" fmla="*/ 64 w 94"/>
                  <a:gd name="T61" fmla="*/ 90 h 92"/>
                  <a:gd name="T62" fmla="*/ 72 w 94"/>
                  <a:gd name="T63" fmla="*/ 84 h 92"/>
                  <a:gd name="T64" fmla="*/ 80 w 94"/>
                  <a:gd name="T65" fmla="*/ 80 h 92"/>
                  <a:gd name="T66" fmla="*/ 86 w 94"/>
                  <a:gd name="T67" fmla="*/ 72 h 92"/>
                  <a:gd name="T68" fmla="*/ 90 w 94"/>
                  <a:gd name="T69" fmla="*/ 64 h 92"/>
                  <a:gd name="T70" fmla="*/ 92 w 94"/>
                  <a:gd name="T71" fmla="*/ 56 h 92"/>
                  <a:gd name="T72" fmla="*/ 94 w 94"/>
                  <a:gd name="T73" fmla="*/ 46 h 92"/>
                  <a:gd name="T74" fmla="*/ 94 w 94"/>
                  <a:gd name="T75" fmla="*/ 4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4" h="92">
                    <a:moveTo>
                      <a:pt x="94" y="46"/>
                    </a:moveTo>
                    <a:lnTo>
                      <a:pt x="94" y="46"/>
                    </a:lnTo>
                    <a:lnTo>
                      <a:pt x="92" y="36"/>
                    </a:lnTo>
                    <a:lnTo>
                      <a:pt x="90" y="28"/>
                    </a:lnTo>
                    <a:lnTo>
                      <a:pt x="86" y="20"/>
                    </a:lnTo>
                    <a:lnTo>
                      <a:pt x="80" y="14"/>
                    </a:lnTo>
                    <a:lnTo>
                      <a:pt x="72" y="8"/>
                    </a:lnTo>
                    <a:lnTo>
                      <a:pt x="64" y="4"/>
                    </a:lnTo>
                    <a:lnTo>
                      <a:pt x="5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38" y="0"/>
                    </a:lnTo>
                    <a:lnTo>
                      <a:pt x="28" y="4"/>
                    </a:lnTo>
                    <a:lnTo>
                      <a:pt x="20" y="8"/>
                    </a:lnTo>
                    <a:lnTo>
                      <a:pt x="14" y="14"/>
                    </a:lnTo>
                    <a:lnTo>
                      <a:pt x="8" y="20"/>
                    </a:lnTo>
                    <a:lnTo>
                      <a:pt x="4" y="28"/>
                    </a:lnTo>
                    <a:lnTo>
                      <a:pt x="2" y="36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2" y="56"/>
                    </a:lnTo>
                    <a:lnTo>
                      <a:pt x="4" y="64"/>
                    </a:lnTo>
                    <a:lnTo>
                      <a:pt x="8" y="72"/>
                    </a:lnTo>
                    <a:lnTo>
                      <a:pt x="14" y="80"/>
                    </a:lnTo>
                    <a:lnTo>
                      <a:pt x="20" y="84"/>
                    </a:lnTo>
                    <a:lnTo>
                      <a:pt x="28" y="90"/>
                    </a:lnTo>
                    <a:lnTo>
                      <a:pt x="38" y="92"/>
                    </a:lnTo>
                    <a:lnTo>
                      <a:pt x="46" y="92"/>
                    </a:lnTo>
                    <a:lnTo>
                      <a:pt x="46" y="92"/>
                    </a:lnTo>
                    <a:lnTo>
                      <a:pt x="56" y="92"/>
                    </a:lnTo>
                    <a:lnTo>
                      <a:pt x="64" y="90"/>
                    </a:lnTo>
                    <a:lnTo>
                      <a:pt x="72" y="84"/>
                    </a:lnTo>
                    <a:lnTo>
                      <a:pt x="80" y="80"/>
                    </a:lnTo>
                    <a:lnTo>
                      <a:pt x="86" y="72"/>
                    </a:lnTo>
                    <a:lnTo>
                      <a:pt x="90" y="64"/>
                    </a:lnTo>
                    <a:lnTo>
                      <a:pt x="92" y="56"/>
                    </a:lnTo>
                    <a:lnTo>
                      <a:pt x="94" y="46"/>
                    </a:lnTo>
                    <a:lnTo>
                      <a:pt x="94" y="46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94"/>
              <p:cNvSpPr>
                <a:spLocks/>
              </p:cNvSpPr>
              <p:nvPr/>
            </p:nvSpPr>
            <p:spPr bwMode="auto">
              <a:xfrm>
                <a:off x="-1436688" y="2940050"/>
                <a:ext cx="349250" cy="292100"/>
              </a:xfrm>
              <a:custGeom>
                <a:avLst/>
                <a:gdLst>
                  <a:gd name="T0" fmla="*/ 20 w 220"/>
                  <a:gd name="T1" fmla="*/ 184 h 184"/>
                  <a:gd name="T2" fmla="*/ 20 w 220"/>
                  <a:gd name="T3" fmla="*/ 184 h 184"/>
                  <a:gd name="T4" fmla="*/ 26 w 220"/>
                  <a:gd name="T5" fmla="*/ 182 h 184"/>
                  <a:gd name="T6" fmla="*/ 34 w 220"/>
                  <a:gd name="T7" fmla="*/ 178 h 184"/>
                  <a:gd name="T8" fmla="*/ 38 w 220"/>
                  <a:gd name="T9" fmla="*/ 172 h 184"/>
                  <a:gd name="T10" fmla="*/ 38 w 220"/>
                  <a:gd name="T11" fmla="*/ 164 h 184"/>
                  <a:gd name="T12" fmla="*/ 38 w 220"/>
                  <a:gd name="T13" fmla="*/ 164 h 184"/>
                  <a:gd name="T14" fmla="*/ 38 w 220"/>
                  <a:gd name="T15" fmla="*/ 164 h 184"/>
                  <a:gd name="T16" fmla="*/ 38 w 220"/>
                  <a:gd name="T17" fmla="*/ 58 h 184"/>
                  <a:gd name="T18" fmla="*/ 50 w 220"/>
                  <a:gd name="T19" fmla="*/ 58 h 184"/>
                  <a:gd name="T20" fmla="*/ 50 w 220"/>
                  <a:gd name="T21" fmla="*/ 160 h 184"/>
                  <a:gd name="T22" fmla="*/ 168 w 220"/>
                  <a:gd name="T23" fmla="*/ 160 h 184"/>
                  <a:gd name="T24" fmla="*/ 168 w 220"/>
                  <a:gd name="T25" fmla="*/ 58 h 184"/>
                  <a:gd name="T26" fmla="*/ 182 w 220"/>
                  <a:gd name="T27" fmla="*/ 58 h 184"/>
                  <a:gd name="T28" fmla="*/ 182 w 220"/>
                  <a:gd name="T29" fmla="*/ 164 h 184"/>
                  <a:gd name="T30" fmla="*/ 182 w 220"/>
                  <a:gd name="T31" fmla="*/ 164 h 184"/>
                  <a:gd name="T32" fmla="*/ 182 w 220"/>
                  <a:gd name="T33" fmla="*/ 172 h 184"/>
                  <a:gd name="T34" fmla="*/ 186 w 220"/>
                  <a:gd name="T35" fmla="*/ 178 h 184"/>
                  <a:gd name="T36" fmla="*/ 192 w 220"/>
                  <a:gd name="T37" fmla="*/ 182 h 184"/>
                  <a:gd name="T38" fmla="*/ 200 w 220"/>
                  <a:gd name="T39" fmla="*/ 184 h 184"/>
                  <a:gd name="T40" fmla="*/ 200 w 220"/>
                  <a:gd name="T41" fmla="*/ 184 h 184"/>
                  <a:gd name="T42" fmla="*/ 208 w 220"/>
                  <a:gd name="T43" fmla="*/ 182 h 184"/>
                  <a:gd name="T44" fmla="*/ 214 w 220"/>
                  <a:gd name="T45" fmla="*/ 178 h 184"/>
                  <a:gd name="T46" fmla="*/ 218 w 220"/>
                  <a:gd name="T47" fmla="*/ 172 h 184"/>
                  <a:gd name="T48" fmla="*/ 220 w 220"/>
                  <a:gd name="T49" fmla="*/ 164 h 184"/>
                  <a:gd name="T50" fmla="*/ 220 w 220"/>
                  <a:gd name="T51" fmla="*/ 50 h 184"/>
                  <a:gd name="T52" fmla="*/ 220 w 220"/>
                  <a:gd name="T53" fmla="*/ 50 h 184"/>
                  <a:gd name="T54" fmla="*/ 218 w 220"/>
                  <a:gd name="T55" fmla="*/ 40 h 184"/>
                  <a:gd name="T56" fmla="*/ 216 w 220"/>
                  <a:gd name="T57" fmla="*/ 34 h 184"/>
                  <a:gd name="T58" fmla="*/ 212 w 220"/>
                  <a:gd name="T59" fmla="*/ 26 h 184"/>
                  <a:gd name="T60" fmla="*/ 208 w 220"/>
                  <a:gd name="T61" fmla="*/ 20 h 184"/>
                  <a:gd name="T62" fmla="*/ 198 w 220"/>
                  <a:gd name="T63" fmla="*/ 12 h 184"/>
                  <a:gd name="T64" fmla="*/ 186 w 220"/>
                  <a:gd name="T65" fmla="*/ 6 h 184"/>
                  <a:gd name="T66" fmla="*/ 176 w 220"/>
                  <a:gd name="T67" fmla="*/ 2 h 184"/>
                  <a:gd name="T68" fmla="*/ 166 w 220"/>
                  <a:gd name="T69" fmla="*/ 0 h 184"/>
                  <a:gd name="T70" fmla="*/ 156 w 220"/>
                  <a:gd name="T71" fmla="*/ 0 h 184"/>
                  <a:gd name="T72" fmla="*/ 64 w 220"/>
                  <a:gd name="T73" fmla="*/ 0 h 184"/>
                  <a:gd name="T74" fmla="*/ 64 w 220"/>
                  <a:gd name="T75" fmla="*/ 0 h 184"/>
                  <a:gd name="T76" fmla="*/ 42 w 220"/>
                  <a:gd name="T77" fmla="*/ 2 h 184"/>
                  <a:gd name="T78" fmla="*/ 26 w 220"/>
                  <a:gd name="T79" fmla="*/ 8 h 184"/>
                  <a:gd name="T80" fmla="*/ 14 w 220"/>
                  <a:gd name="T81" fmla="*/ 16 h 184"/>
                  <a:gd name="T82" fmla="*/ 6 w 220"/>
                  <a:gd name="T83" fmla="*/ 26 h 184"/>
                  <a:gd name="T84" fmla="*/ 2 w 220"/>
                  <a:gd name="T85" fmla="*/ 34 h 184"/>
                  <a:gd name="T86" fmla="*/ 0 w 220"/>
                  <a:gd name="T87" fmla="*/ 42 h 184"/>
                  <a:gd name="T88" fmla="*/ 0 w 220"/>
                  <a:gd name="T89" fmla="*/ 50 h 184"/>
                  <a:gd name="T90" fmla="*/ 0 w 220"/>
                  <a:gd name="T91" fmla="*/ 164 h 184"/>
                  <a:gd name="T92" fmla="*/ 0 w 220"/>
                  <a:gd name="T93" fmla="*/ 164 h 184"/>
                  <a:gd name="T94" fmla="*/ 0 w 220"/>
                  <a:gd name="T95" fmla="*/ 164 h 184"/>
                  <a:gd name="T96" fmla="*/ 0 w 220"/>
                  <a:gd name="T97" fmla="*/ 164 h 184"/>
                  <a:gd name="T98" fmla="*/ 0 w 220"/>
                  <a:gd name="T99" fmla="*/ 164 h 184"/>
                  <a:gd name="T100" fmla="*/ 0 w 220"/>
                  <a:gd name="T101" fmla="*/ 172 h 184"/>
                  <a:gd name="T102" fmla="*/ 6 w 220"/>
                  <a:gd name="T103" fmla="*/ 178 h 184"/>
                  <a:gd name="T104" fmla="*/ 12 w 220"/>
                  <a:gd name="T105" fmla="*/ 182 h 184"/>
                  <a:gd name="T106" fmla="*/ 20 w 220"/>
                  <a:gd name="T107" fmla="*/ 184 h 184"/>
                  <a:gd name="T108" fmla="*/ 20 w 220"/>
                  <a:gd name="T10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20" h="184">
                    <a:moveTo>
                      <a:pt x="20" y="184"/>
                    </a:moveTo>
                    <a:lnTo>
                      <a:pt x="20" y="184"/>
                    </a:lnTo>
                    <a:lnTo>
                      <a:pt x="26" y="182"/>
                    </a:lnTo>
                    <a:lnTo>
                      <a:pt x="34" y="178"/>
                    </a:lnTo>
                    <a:lnTo>
                      <a:pt x="38" y="172"/>
                    </a:lnTo>
                    <a:lnTo>
                      <a:pt x="38" y="164"/>
                    </a:lnTo>
                    <a:lnTo>
                      <a:pt x="38" y="164"/>
                    </a:lnTo>
                    <a:lnTo>
                      <a:pt x="38" y="164"/>
                    </a:lnTo>
                    <a:lnTo>
                      <a:pt x="38" y="58"/>
                    </a:lnTo>
                    <a:lnTo>
                      <a:pt x="50" y="58"/>
                    </a:lnTo>
                    <a:lnTo>
                      <a:pt x="50" y="160"/>
                    </a:lnTo>
                    <a:lnTo>
                      <a:pt x="168" y="160"/>
                    </a:lnTo>
                    <a:lnTo>
                      <a:pt x="168" y="58"/>
                    </a:lnTo>
                    <a:lnTo>
                      <a:pt x="182" y="58"/>
                    </a:lnTo>
                    <a:lnTo>
                      <a:pt x="182" y="164"/>
                    </a:lnTo>
                    <a:lnTo>
                      <a:pt x="182" y="164"/>
                    </a:lnTo>
                    <a:lnTo>
                      <a:pt x="182" y="172"/>
                    </a:lnTo>
                    <a:lnTo>
                      <a:pt x="186" y="178"/>
                    </a:lnTo>
                    <a:lnTo>
                      <a:pt x="192" y="182"/>
                    </a:lnTo>
                    <a:lnTo>
                      <a:pt x="200" y="184"/>
                    </a:lnTo>
                    <a:lnTo>
                      <a:pt x="200" y="184"/>
                    </a:lnTo>
                    <a:lnTo>
                      <a:pt x="208" y="182"/>
                    </a:lnTo>
                    <a:lnTo>
                      <a:pt x="214" y="178"/>
                    </a:lnTo>
                    <a:lnTo>
                      <a:pt x="218" y="172"/>
                    </a:lnTo>
                    <a:lnTo>
                      <a:pt x="220" y="164"/>
                    </a:lnTo>
                    <a:lnTo>
                      <a:pt x="220" y="50"/>
                    </a:lnTo>
                    <a:lnTo>
                      <a:pt x="220" y="50"/>
                    </a:lnTo>
                    <a:lnTo>
                      <a:pt x="218" y="40"/>
                    </a:lnTo>
                    <a:lnTo>
                      <a:pt x="216" y="34"/>
                    </a:lnTo>
                    <a:lnTo>
                      <a:pt x="212" y="26"/>
                    </a:lnTo>
                    <a:lnTo>
                      <a:pt x="208" y="20"/>
                    </a:lnTo>
                    <a:lnTo>
                      <a:pt x="198" y="12"/>
                    </a:lnTo>
                    <a:lnTo>
                      <a:pt x="186" y="6"/>
                    </a:lnTo>
                    <a:lnTo>
                      <a:pt x="176" y="2"/>
                    </a:lnTo>
                    <a:lnTo>
                      <a:pt x="166" y="0"/>
                    </a:lnTo>
                    <a:lnTo>
                      <a:pt x="156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42" y="2"/>
                    </a:lnTo>
                    <a:lnTo>
                      <a:pt x="26" y="8"/>
                    </a:lnTo>
                    <a:lnTo>
                      <a:pt x="14" y="16"/>
                    </a:lnTo>
                    <a:lnTo>
                      <a:pt x="6" y="26"/>
                    </a:lnTo>
                    <a:lnTo>
                      <a:pt x="2" y="34"/>
                    </a:lnTo>
                    <a:lnTo>
                      <a:pt x="0" y="42"/>
                    </a:lnTo>
                    <a:lnTo>
                      <a:pt x="0" y="50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172"/>
                    </a:lnTo>
                    <a:lnTo>
                      <a:pt x="6" y="178"/>
                    </a:lnTo>
                    <a:lnTo>
                      <a:pt x="12" y="182"/>
                    </a:lnTo>
                    <a:lnTo>
                      <a:pt x="20" y="184"/>
                    </a:lnTo>
                    <a:lnTo>
                      <a:pt x="20" y="184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95"/>
              <p:cNvSpPr>
                <a:spLocks/>
              </p:cNvSpPr>
              <p:nvPr/>
            </p:nvSpPr>
            <p:spPr bwMode="auto">
              <a:xfrm>
                <a:off x="-839788" y="2768600"/>
                <a:ext cx="146050" cy="146050"/>
              </a:xfrm>
              <a:custGeom>
                <a:avLst/>
                <a:gdLst>
                  <a:gd name="T0" fmla="*/ 0 w 92"/>
                  <a:gd name="T1" fmla="*/ 46 h 92"/>
                  <a:gd name="T2" fmla="*/ 0 w 92"/>
                  <a:gd name="T3" fmla="*/ 46 h 92"/>
                  <a:gd name="T4" fmla="*/ 0 w 92"/>
                  <a:gd name="T5" fmla="*/ 56 h 92"/>
                  <a:gd name="T6" fmla="*/ 2 w 92"/>
                  <a:gd name="T7" fmla="*/ 64 h 92"/>
                  <a:gd name="T8" fmla="*/ 8 w 92"/>
                  <a:gd name="T9" fmla="*/ 72 h 92"/>
                  <a:gd name="T10" fmla="*/ 12 w 92"/>
                  <a:gd name="T11" fmla="*/ 80 h 92"/>
                  <a:gd name="T12" fmla="*/ 20 w 92"/>
                  <a:gd name="T13" fmla="*/ 84 h 92"/>
                  <a:gd name="T14" fmla="*/ 28 w 92"/>
                  <a:gd name="T15" fmla="*/ 90 h 92"/>
                  <a:gd name="T16" fmla="*/ 36 w 92"/>
                  <a:gd name="T17" fmla="*/ 92 h 92"/>
                  <a:gd name="T18" fmla="*/ 46 w 92"/>
                  <a:gd name="T19" fmla="*/ 92 h 92"/>
                  <a:gd name="T20" fmla="*/ 46 w 92"/>
                  <a:gd name="T21" fmla="*/ 92 h 92"/>
                  <a:gd name="T22" fmla="*/ 56 w 92"/>
                  <a:gd name="T23" fmla="*/ 92 h 92"/>
                  <a:gd name="T24" fmla="*/ 64 w 92"/>
                  <a:gd name="T25" fmla="*/ 90 h 92"/>
                  <a:gd name="T26" fmla="*/ 72 w 92"/>
                  <a:gd name="T27" fmla="*/ 84 h 92"/>
                  <a:gd name="T28" fmla="*/ 78 w 92"/>
                  <a:gd name="T29" fmla="*/ 80 h 92"/>
                  <a:gd name="T30" fmla="*/ 84 w 92"/>
                  <a:gd name="T31" fmla="*/ 72 h 92"/>
                  <a:gd name="T32" fmla="*/ 88 w 92"/>
                  <a:gd name="T33" fmla="*/ 64 h 92"/>
                  <a:gd name="T34" fmla="*/ 92 w 92"/>
                  <a:gd name="T35" fmla="*/ 56 h 92"/>
                  <a:gd name="T36" fmla="*/ 92 w 92"/>
                  <a:gd name="T37" fmla="*/ 46 h 92"/>
                  <a:gd name="T38" fmla="*/ 92 w 92"/>
                  <a:gd name="T39" fmla="*/ 46 h 92"/>
                  <a:gd name="T40" fmla="*/ 92 w 92"/>
                  <a:gd name="T41" fmla="*/ 36 h 92"/>
                  <a:gd name="T42" fmla="*/ 88 w 92"/>
                  <a:gd name="T43" fmla="*/ 28 h 92"/>
                  <a:gd name="T44" fmla="*/ 84 w 92"/>
                  <a:gd name="T45" fmla="*/ 20 h 92"/>
                  <a:gd name="T46" fmla="*/ 78 w 92"/>
                  <a:gd name="T47" fmla="*/ 14 h 92"/>
                  <a:gd name="T48" fmla="*/ 72 w 92"/>
                  <a:gd name="T49" fmla="*/ 8 h 92"/>
                  <a:gd name="T50" fmla="*/ 64 w 92"/>
                  <a:gd name="T51" fmla="*/ 4 h 92"/>
                  <a:gd name="T52" fmla="*/ 56 w 92"/>
                  <a:gd name="T53" fmla="*/ 0 h 92"/>
                  <a:gd name="T54" fmla="*/ 46 w 92"/>
                  <a:gd name="T55" fmla="*/ 0 h 92"/>
                  <a:gd name="T56" fmla="*/ 46 w 92"/>
                  <a:gd name="T57" fmla="*/ 0 h 92"/>
                  <a:gd name="T58" fmla="*/ 36 w 92"/>
                  <a:gd name="T59" fmla="*/ 0 h 92"/>
                  <a:gd name="T60" fmla="*/ 28 w 92"/>
                  <a:gd name="T61" fmla="*/ 4 h 92"/>
                  <a:gd name="T62" fmla="*/ 20 w 92"/>
                  <a:gd name="T63" fmla="*/ 8 h 92"/>
                  <a:gd name="T64" fmla="*/ 12 w 92"/>
                  <a:gd name="T65" fmla="*/ 14 h 92"/>
                  <a:gd name="T66" fmla="*/ 8 w 92"/>
                  <a:gd name="T67" fmla="*/ 20 h 92"/>
                  <a:gd name="T68" fmla="*/ 2 w 92"/>
                  <a:gd name="T69" fmla="*/ 28 h 92"/>
                  <a:gd name="T70" fmla="*/ 0 w 92"/>
                  <a:gd name="T71" fmla="*/ 36 h 92"/>
                  <a:gd name="T72" fmla="*/ 0 w 92"/>
                  <a:gd name="T73" fmla="*/ 46 h 92"/>
                  <a:gd name="T74" fmla="*/ 0 w 92"/>
                  <a:gd name="T75" fmla="*/ 4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2" h="92">
                    <a:moveTo>
                      <a:pt x="0" y="46"/>
                    </a:move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2"/>
                    </a:lnTo>
                    <a:lnTo>
                      <a:pt x="12" y="80"/>
                    </a:lnTo>
                    <a:lnTo>
                      <a:pt x="20" y="84"/>
                    </a:lnTo>
                    <a:lnTo>
                      <a:pt x="28" y="90"/>
                    </a:lnTo>
                    <a:lnTo>
                      <a:pt x="36" y="92"/>
                    </a:lnTo>
                    <a:lnTo>
                      <a:pt x="46" y="92"/>
                    </a:lnTo>
                    <a:lnTo>
                      <a:pt x="46" y="92"/>
                    </a:lnTo>
                    <a:lnTo>
                      <a:pt x="56" y="92"/>
                    </a:lnTo>
                    <a:lnTo>
                      <a:pt x="64" y="90"/>
                    </a:lnTo>
                    <a:lnTo>
                      <a:pt x="72" y="84"/>
                    </a:lnTo>
                    <a:lnTo>
                      <a:pt x="78" y="80"/>
                    </a:lnTo>
                    <a:lnTo>
                      <a:pt x="84" y="72"/>
                    </a:lnTo>
                    <a:lnTo>
                      <a:pt x="88" y="64"/>
                    </a:lnTo>
                    <a:lnTo>
                      <a:pt x="92" y="56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2" y="36"/>
                    </a:lnTo>
                    <a:lnTo>
                      <a:pt x="88" y="28"/>
                    </a:lnTo>
                    <a:lnTo>
                      <a:pt x="84" y="20"/>
                    </a:lnTo>
                    <a:lnTo>
                      <a:pt x="78" y="14"/>
                    </a:lnTo>
                    <a:lnTo>
                      <a:pt x="72" y="8"/>
                    </a:lnTo>
                    <a:lnTo>
                      <a:pt x="64" y="4"/>
                    </a:lnTo>
                    <a:lnTo>
                      <a:pt x="56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36" y="0"/>
                    </a:lnTo>
                    <a:lnTo>
                      <a:pt x="28" y="4"/>
                    </a:lnTo>
                    <a:lnTo>
                      <a:pt x="20" y="8"/>
                    </a:lnTo>
                    <a:lnTo>
                      <a:pt x="12" y="14"/>
                    </a:lnTo>
                    <a:lnTo>
                      <a:pt x="8" y="20"/>
                    </a:lnTo>
                    <a:lnTo>
                      <a:pt x="2" y="28"/>
                    </a:lnTo>
                    <a:lnTo>
                      <a:pt x="0" y="36"/>
                    </a:lnTo>
                    <a:lnTo>
                      <a:pt x="0" y="46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Freeform 96"/>
              <p:cNvSpPr>
                <a:spLocks/>
              </p:cNvSpPr>
              <p:nvPr/>
            </p:nvSpPr>
            <p:spPr bwMode="auto">
              <a:xfrm>
                <a:off x="-947738" y="2940050"/>
                <a:ext cx="352425" cy="292100"/>
              </a:xfrm>
              <a:custGeom>
                <a:avLst/>
                <a:gdLst>
                  <a:gd name="T0" fmla="*/ 64 w 222"/>
                  <a:gd name="T1" fmla="*/ 0 h 184"/>
                  <a:gd name="T2" fmla="*/ 64 w 222"/>
                  <a:gd name="T3" fmla="*/ 0 h 184"/>
                  <a:gd name="T4" fmla="*/ 44 w 222"/>
                  <a:gd name="T5" fmla="*/ 2 h 184"/>
                  <a:gd name="T6" fmla="*/ 26 w 222"/>
                  <a:gd name="T7" fmla="*/ 8 h 184"/>
                  <a:gd name="T8" fmla="*/ 16 w 222"/>
                  <a:gd name="T9" fmla="*/ 16 h 184"/>
                  <a:gd name="T10" fmla="*/ 8 w 222"/>
                  <a:gd name="T11" fmla="*/ 26 h 184"/>
                  <a:gd name="T12" fmla="*/ 4 w 222"/>
                  <a:gd name="T13" fmla="*/ 34 h 184"/>
                  <a:gd name="T14" fmla="*/ 2 w 222"/>
                  <a:gd name="T15" fmla="*/ 42 h 184"/>
                  <a:gd name="T16" fmla="*/ 0 w 222"/>
                  <a:gd name="T17" fmla="*/ 50 h 184"/>
                  <a:gd name="T18" fmla="*/ 0 w 222"/>
                  <a:gd name="T19" fmla="*/ 164 h 184"/>
                  <a:gd name="T20" fmla="*/ 0 w 222"/>
                  <a:gd name="T21" fmla="*/ 164 h 184"/>
                  <a:gd name="T22" fmla="*/ 0 w 222"/>
                  <a:gd name="T23" fmla="*/ 164 h 184"/>
                  <a:gd name="T24" fmla="*/ 0 w 222"/>
                  <a:gd name="T25" fmla="*/ 164 h 184"/>
                  <a:gd name="T26" fmla="*/ 2 w 222"/>
                  <a:gd name="T27" fmla="*/ 172 h 184"/>
                  <a:gd name="T28" fmla="*/ 6 w 222"/>
                  <a:gd name="T29" fmla="*/ 178 h 184"/>
                  <a:gd name="T30" fmla="*/ 12 w 222"/>
                  <a:gd name="T31" fmla="*/ 182 h 184"/>
                  <a:gd name="T32" fmla="*/ 20 w 222"/>
                  <a:gd name="T33" fmla="*/ 184 h 184"/>
                  <a:gd name="T34" fmla="*/ 20 w 222"/>
                  <a:gd name="T35" fmla="*/ 184 h 184"/>
                  <a:gd name="T36" fmla="*/ 28 w 222"/>
                  <a:gd name="T37" fmla="*/ 182 h 184"/>
                  <a:gd name="T38" fmla="*/ 34 w 222"/>
                  <a:gd name="T39" fmla="*/ 178 h 184"/>
                  <a:gd name="T40" fmla="*/ 38 w 222"/>
                  <a:gd name="T41" fmla="*/ 172 h 184"/>
                  <a:gd name="T42" fmla="*/ 40 w 222"/>
                  <a:gd name="T43" fmla="*/ 164 h 184"/>
                  <a:gd name="T44" fmla="*/ 40 w 222"/>
                  <a:gd name="T45" fmla="*/ 164 h 184"/>
                  <a:gd name="T46" fmla="*/ 40 w 222"/>
                  <a:gd name="T47" fmla="*/ 164 h 184"/>
                  <a:gd name="T48" fmla="*/ 40 w 222"/>
                  <a:gd name="T49" fmla="*/ 58 h 184"/>
                  <a:gd name="T50" fmla="*/ 52 w 222"/>
                  <a:gd name="T51" fmla="*/ 58 h 184"/>
                  <a:gd name="T52" fmla="*/ 52 w 222"/>
                  <a:gd name="T53" fmla="*/ 160 h 184"/>
                  <a:gd name="T54" fmla="*/ 170 w 222"/>
                  <a:gd name="T55" fmla="*/ 160 h 184"/>
                  <a:gd name="T56" fmla="*/ 170 w 222"/>
                  <a:gd name="T57" fmla="*/ 58 h 184"/>
                  <a:gd name="T58" fmla="*/ 182 w 222"/>
                  <a:gd name="T59" fmla="*/ 58 h 184"/>
                  <a:gd name="T60" fmla="*/ 182 w 222"/>
                  <a:gd name="T61" fmla="*/ 164 h 184"/>
                  <a:gd name="T62" fmla="*/ 182 w 222"/>
                  <a:gd name="T63" fmla="*/ 164 h 184"/>
                  <a:gd name="T64" fmla="*/ 182 w 222"/>
                  <a:gd name="T65" fmla="*/ 164 h 184"/>
                  <a:gd name="T66" fmla="*/ 184 w 222"/>
                  <a:gd name="T67" fmla="*/ 172 h 184"/>
                  <a:gd name="T68" fmla="*/ 188 w 222"/>
                  <a:gd name="T69" fmla="*/ 178 h 184"/>
                  <a:gd name="T70" fmla="*/ 194 w 222"/>
                  <a:gd name="T71" fmla="*/ 182 h 184"/>
                  <a:gd name="T72" fmla="*/ 202 w 222"/>
                  <a:gd name="T73" fmla="*/ 184 h 184"/>
                  <a:gd name="T74" fmla="*/ 202 w 222"/>
                  <a:gd name="T75" fmla="*/ 184 h 184"/>
                  <a:gd name="T76" fmla="*/ 210 w 222"/>
                  <a:gd name="T77" fmla="*/ 182 h 184"/>
                  <a:gd name="T78" fmla="*/ 216 w 222"/>
                  <a:gd name="T79" fmla="*/ 178 h 184"/>
                  <a:gd name="T80" fmla="*/ 220 w 222"/>
                  <a:gd name="T81" fmla="*/ 172 h 184"/>
                  <a:gd name="T82" fmla="*/ 222 w 222"/>
                  <a:gd name="T83" fmla="*/ 164 h 184"/>
                  <a:gd name="T84" fmla="*/ 222 w 222"/>
                  <a:gd name="T85" fmla="*/ 50 h 184"/>
                  <a:gd name="T86" fmla="*/ 222 w 222"/>
                  <a:gd name="T87" fmla="*/ 50 h 184"/>
                  <a:gd name="T88" fmla="*/ 220 w 222"/>
                  <a:gd name="T89" fmla="*/ 40 h 184"/>
                  <a:gd name="T90" fmla="*/ 218 w 222"/>
                  <a:gd name="T91" fmla="*/ 34 h 184"/>
                  <a:gd name="T92" fmla="*/ 214 w 222"/>
                  <a:gd name="T93" fmla="*/ 26 h 184"/>
                  <a:gd name="T94" fmla="*/ 210 w 222"/>
                  <a:gd name="T95" fmla="*/ 20 h 184"/>
                  <a:gd name="T96" fmla="*/ 200 w 222"/>
                  <a:gd name="T97" fmla="*/ 12 h 184"/>
                  <a:gd name="T98" fmla="*/ 188 w 222"/>
                  <a:gd name="T99" fmla="*/ 6 h 184"/>
                  <a:gd name="T100" fmla="*/ 176 w 222"/>
                  <a:gd name="T101" fmla="*/ 2 h 184"/>
                  <a:gd name="T102" fmla="*/ 168 w 222"/>
                  <a:gd name="T103" fmla="*/ 0 h 184"/>
                  <a:gd name="T104" fmla="*/ 158 w 222"/>
                  <a:gd name="T105" fmla="*/ 0 h 184"/>
                  <a:gd name="T106" fmla="*/ 64 w 222"/>
                  <a:gd name="T107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2" h="184">
                    <a:moveTo>
                      <a:pt x="64" y="0"/>
                    </a:moveTo>
                    <a:lnTo>
                      <a:pt x="64" y="0"/>
                    </a:lnTo>
                    <a:lnTo>
                      <a:pt x="44" y="2"/>
                    </a:lnTo>
                    <a:lnTo>
                      <a:pt x="26" y="8"/>
                    </a:lnTo>
                    <a:lnTo>
                      <a:pt x="16" y="16"/>
                    </a:lnTo>
                    <a:lnTo>
                      <a:pt x="8" y="26"/>
                    </a:lnTo>
                    <a:lnTo>
                      <a:pt x="4" y="34"/>
                    </a:lnTo>
                    <a:lnTo>
                      <a:pt x="2" y="42"/>
                    </a:lnTo>
                    <a:lnTo>
                      <a:pt x="0" y="50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2" y="172"/>
                    </a:lnTo>
                    <a:lnTo>
                      <a:pt x="6" y="178"/>
                    </a:lnTo>
                    <a:lnTo>
                      <a:pt x="12" y="182"/>
                    </a:lnTo>
                    <a:lnTo>
                      <a:pt x="20" y="184"/>
                    </a:lnTo>
                    <a:lnTo>
                      <a:pt x="20" y="184"/>
                    </a:lnTo>
                    <a:lnTo>
                      <a:pt x="28" y="182"/>
                    </a:lnTo>
                    <a:lnTo>
                      <a:pt x="34" y="178"/>
                    </a:lnTo>
                    <a:lnTo>
                      <a:pt x="38" y="172"/>
                    </a:lnTo>
                    <a:lnTo>
                      <a:pt x="40" y="164"/>
                    </a:lnTo>
                    <a:lnTo>
                      <a:pt x="40" y="164"/>
                    </a:lnTo>
                    <a:lnTo>
                      <a:pt x="40" y="164"/>
                    </a:lnTo>
                    <a:lnTo>
                      <a:pt x="40" y="58"/>
                    </a:lnTo>
                    <a:lnTo>
                      <a:pt x="52" y="58"/>
                    </a:lnTo>
                    <a:lnTo>
                      <a:pt x="52" y="160"/>
                    </a:lnTo>
                    <a:lnTo>
                      <a:pt x="170" y="160"/>
                    </a:lnTo>
                    <a:lnTo>
                      <a:pt x="170" y="58"/>
                    </a:lnTo>
                    <a:lnTo>
                      <a:pt x="182" y="58"/>
                    </a:lnTo>
                    <a:lnTo>
                      <a:pt x="182" y="164"/>
                    </a:lnTo>
                    <a:lnTo>
                      <a:pt x="182" y="164"/>
                    </a:lnTo>
                    <a:lnTo>
                      <a:pt x="182" y="164"/>
                    </a:lnTo>
                    <a:lnTo>
                      <a:pt x="184" y="172"/>
                    </a:lnTo>
                    <a:lnTo>
                      <a:pt x="188" y="178"/>
                    </a:lnTo>
                    <a:lnTo>
                      <a:pt x="194" y="182"/>
                    </a:lnTo>
                    <a:lnTo>
                      <a:pt x="202" y="184"/>
                    </a:lnTo>
                    <a:lnTo>
                      <a:pt x="202" y="184"/>
                    </a:lnTo>
                    <a:lnTo>
                      <a:pt x="210" y="182"/>
                    </a:lnTo>
                    <a:lnTo>
                      <a:pt x="216" y="178"/>
                    </a:lnTo>
                    <a:lnTo>
                      <a:pt x="220" y="172"/>
                    </a:lnTo>
                    <a:lnTo>
                      <a:pt x="222" y="164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0" y="40"/>
                    </a:lnTo>
                    <a:lnTo>
                      <a:pt x="218" y="34"/>
                    </a:lnTo>
                    <a:lnTo>
                      <a:pt x="214" y="26"/>
                    </a:lnTo>
                    <a:lnTo>
                      <a:pt x="210" y="20"/>
                    </a:lnTo>
                    <a:lnTo>
                      <a:pt x="200" y="12"/>
                    </a:lnTo>
                    <a:lnTo>
                      <a:pt x="188" y="6"/>
                    </a:lnTo>
                    <a:lnTo>
                      <a:pt x="176" y="2"/>
                    </a:lnTo>
                    <a:lnTo>
                      <a:pt x="168" y="0"/>
                    </a:lnTo>
                    <a:lnTo>
                      <a:pt x="158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Line 97"/>
              <p:cNvSpPr>
                <a:spLocks noChangeShapeType="1"/>
              </p:cNvSpPr>
              <p:nvPr/>
            </p:nvSpPr>
            <p:spPr bwMode="auto">
              <a:xfrm>
                <a:off x="-846138" y="294005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Line 98"/>
              <p:cNvSpPr>
                <a:spLocks noChangeShapeType="1"/>
              </p:cNvSpPr>
              <p:nvPr/>
            </p:nvSpPr>
            <p:spPr bwMode="auto">
              <a:xfrm>
                <a:off x="-846138" y="294005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99"/>
              <p:cNvSpPr>
                <a:spLocks noEditPoints="1"/>
              </p:cNvSpPr>
              <p:nvPr/>
            </p:nvSpPr>
            <p:spPr bwMode="auto">
              <a:xfrm>
                <a:off x="-1309688" y="2047875"/>
                <a:ext cx="295275" cy="295275"/>
              </a:xfrm>
              <a:custGeom>
                <a:avLst/>
                <a:gdLst>
                  <a:gd name="T0" fmla="*/ 186 w 186"/>
                  <a:gd name="T1" fmla="*/ 112 h 186"/>
                  <a:gd name="T2" fmla="*/ 166 w 186"/>
                  <a:gd name="T3" fmla="*/ 104 h 186"/>
                  <a:gd name="T4" fmla="*/ 168 w 186"/>
                  <a:gd name="T5" fmla="*/ 82 h 186"/>
                  <a:gd name="T6" fmla="*/ 172 w 186"/>
                  <a:gd name="T7" fmla="*/ 40 h 186"/>
                  <a:gd name="T8" fmla="*/ 154 w 186"/>
                  <a:gd name="T9" fmla="*/ 48 h 186"/>
                  <a:gd name="T10" fmla="*/ 138 w 186"/>
                  <a:gd name="T11" fmla="*/ 34 h 186"/>
                  <a:gd name="T12" fmla="*/ 112 w 186"/>
                  <a:gd name="T13" fmla="*/ 0 h 186"/>
                  <a:gd name="T14" fmla="*/ 104 w 186"/>
                  <a:gd name="T15" fmla="*/ 18 h 186"/>
                  <a:gd name="T16" fmla="*/ 84 w 186"/>
                  <a:gd name="T17" fmla="*/ 18 h 186"/>
                  <a:gd name="T18" fmla="*/ 40 w 186"/>
                  <a:gd name="T19" fmla="*/ 14 h 186"/>
                  <a:gd name="T20" fmla="*/ 48 w 186"/>
                  <a:gd name="T21" fmla="*/ 32 h 186"/>
                  <a:gd name="T22" fmla="*/ 34 w 186"/>
                  <a:gd name="T23" fmla="*/ 48 h 186"/>
                  <a:gd name="T24" fmla="*/ 0 w 186"/>
                  <a:gd name="T25" fmla="*/ 74 h 186"/>
                  <a:gd name="T26" fmla="*/ 20 w 186"/>
                  <a:gd name="T27" fmla="*/ 82 h 186"/>
                  <a:gd name="T28" fmla="*/ 20 w 186"/>
                  <a:gd name="T29" fmla="*/ 102 h 186"/>
                  <a:gd name="T30" fmla="*/ 14 w 186"/>
                  <a:gd name="T31" fmla="*/ 146 h 186"/>
                  <a:gd name="T32" fmla="*/ 34 w 186"/>
                  <a:gd name="T33" fmla="*/ 138 h 186"/>
                  <a:gd name="T34" fmla="*/ 48 w 186"/>
                  <a:gd name="T35" fmla="*/ 152 h 186"/>
                  <a:gd name="T36" fmla="*/ 74 w 186"/>
                  <a:gd name="T37" fmla="*/ 186 h 186"/>
                  <a:gd name="T38" fmla="*/ 82 w 186"/>
                  <a:gd name="T39" fmla="*/ 166 h 186"/>
                  <a:gd name="T40" fmla="*/ 102 w 186"/>
                  <a:gd name="T41" fmla="*/ 166 h 186"/>
                  <a:gd name="T42" fmla="*/ 146 w 186"/>
                  <a:gd name="T43" fmla="*/ 172 h 186"/>
                  <a:gd name="T44" fmla="*/ 138 w 186"/>
                  <a:gd name="T45" fmla="*/ 152 h 186"/>
                  <a:gd name="T46" fmla="*/ 152 w 186"/>
                  <a:gd name="T47" fmla="*/ 138 h 186"/>
                  <a:gd name="T48" fmla="*/ 80 w 186"/>
                  <a:gd name="T49" fmla="*/ 122 h 186"/>
                  <a:gd name="T50" fmla="*/ 76 w 186"/>
                  <a:gd name="T51" fmla="*/ 118 h 186"/>
                  <a:gd name="T52" fmla="*/ 64 w 186"/>
                  <a:gd name="T53" fmla="*/ 104 h 186"/>
                  <a:gd name="T54" fmla="*/ 62 w 186"/>
                  <a:gd name="T55" fmla="*/ 86 h 186"/>
                  <a:gd name="T56" fmla="*/ 64 w 186"/>
                  <a:gd name="T57" fmla="*/ 80 h 186"/>
                  <a:gd name="T58" fmla="*/ 72 w 186"/>
                  <a:gd name="T59" fmla="*/ 70 h 186"/>
                  <a:gd name="T60" fmla="*/ 94 w 186"/>
                  <a:gd name="T61" fmla="*/ 62 h 186"/>
                  <a:gd name="T62" fmla="*/ 106 w 186"/>
                  <a:gd name="T63" fmla="*/ 64 h 186"/>
                  <a:gd name="T64" fmla="*/ 110 w 186"/>
                  <a:gd name="T65" fmla="*/ 68 h 186"/>
                  <a:gd name="T66" fmla="*/ 122 w 186"/>
                  <a:gd name="T67" fmla="*/ 82 h 186"/>
                  <a:gd name="T68" fmla="*/ 124 w 186"/>
                  <a:gd name="T69" fmla="*/ 98 h 186"/>
                  <a:gd name="T70" fmla="*/ 122 w 186"/>
                  <a:gd name="T71" fmla="*/ 104 h 186"/>
                  <a:gd name="T72" fmla="*/ 114 w 186"/>
                  <a:gd name="T73" fmla="*/ 116 h 186"/>
                  <a:gd name="T74" fmla="*/ 94 w 186"/>
                  <a:gd name="T75" fmla="*/ 124 h 186"/>
                  <a:gd name="T76" fmla="*/ 80 w 186"/>
                  <a:gd name="T77" fmla="*/ 122 h 186"/>
                  <a:gd name="T78" fmla="*/ 80 w 186"/>
                  <a:gd name="T79" fmla="*/ 122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86" h="186">
                    <a:moveTo>
                      <a:pt x="172" y="146"/>
                    </a:moveTo>
                    <a:lnTo>
                      <a:pt x="186" y="112"/>
                    </a:lnTo>
                    <a:lnTo>
                      <a:pt x="166" y="104"/>
                    </a:lnTo>
                    <a:lnTo>
                      <a:pt x="166" y="104"/>
                    </a:lnTo>
                    <a:lnTo>
                      <a:pt x="168" y="94"/>
                    </a:lnTo>
                    <a:lnTo>
                      <a:pt x="168" y="82"/>
                    </a:lnTo>
                    <a:lnTo>
                      <a:pt x="186" y="74"/>
                    </a:lnTo>
                    <a:lnTo>
                      <a:pt x="172" y="40"/>
                    </a:lnTo>
                    <a:lnTo>
                      <a:pt x="154" y="48"/>
                    </a:lnTo>
                    <a:lnTo>
                      <a:pt x="154" y="48"/>
                    </a:lnTo>
                    <a:lnTo>
                      <a:pt x="146" y="40"/>
                    </a:lnTo>
                    <a:lnTo>
                      <a:pt x="138" y="34"/>
                    </a:lnTo>
                    <a:lnTo>
                      <a:pt x="146" y="14"/>
                    </a:lnTo>
                    <a:lnTo>
                      <a:pt x="112" y="0"/>
                    </a:lnTo>
                    <a:lnTo>
                      <a:pt x="104" y="18"/>
                    </a:lnTo>
                    <a:lnTo>
                      <a:pt x="104" y="18"/>
                    </a:lnTo>
                    <a:lnTo>
                      <a:pt x="94" y="18"/>
                    </a:lnTo>
                    <a:lnTo>
                      <a:pt x="84" y="18"/>
                    </a:lnTo>
                    <a:lnTo>
                      <a:pt x="76" y="0"/>
                    </a:lnTo>
                    <a:lnTo>
                      <a:pt x="40" y="14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0" y="40"/>
                    </a:lnTo>
                    <a:lnTo>
                      <a:pt x="34" y="48"/>
                    </a:lnTo>
                    <a:lnTo>
                      <a:pt x="14" y="40"/>
                    </a:lnTo>
                    <a:lnTo>
                      <a:pt x="0" y="74"/>
                    </a:lnTo>
                    <a:lnTo>
                      <a:pt x="20" y="82"/>
                    </a:lnTo>
                    <a:lnTo>
                      <a:pt x="20" y="82"/>
                    </a:lnTo>
                    <a:lnTo>
                      <a:pt x="18" y="92"/>
                    </a:lnTo>
                    <a:lnTo>
                      <a:pt x="20" y="102"/>
                    </a:lnTo>
                    <a:lnTo>
                      <a:pt x="0" y="110"/>
                    </a:lnTo>
                    <a:lnTo>
                      <a:pt x="14" y="146"/>
                    </a:lnTo>
                    <a:lnTo>
                      <a:pt x="34" y="138"/>
                    </a:lnTo>
                    <a:lnTo>
                      <a:pt x="34" y="138"/>
                    </a:lnTo>
                    <a:lnTo>
                      <a:pt x="40" y="146"/>
                    </a:lnTo>
                    <a:lnTo>
                      <a:pt x="48" y="152"/>
                    </a:lnTo>
                    <a:lnTo>
                      <a:pt x="40" y="172"/>
                    </a:lnTo>
                    <a:lnTo>
                      <a:pt x="74" y="186"/>
                    </a:lnTo>
                    <a:lnTo>
                      <a:pt x="82" y="166"/>
                    </a:lnTo>
                    <a:lnTo>
                      <a:pt x="82" y="166"/>
                    </a:lnTo>
                    <a:lnTo>
                      <a:pt x="92" y="168"/>
                    </a:lnTo>
                    <a:lnTo>
                      <a:pt x="102" y="166"/>
                    </a:lnTo>
                    <a:lnTo>
                      <a:pt x="110" y="186"/>
                    </a:lnTo>
                    <a:lnTo>
                      <a:pt x="146" y="172"/>
                    </a:lnTo>
                    <a:lnTo>
                      <a:pt x="138" y="152"/>
                    </a:lnTo>
                    <a:lnTo>
                      <a:pt x="138" y="152"/>
                    </a:lnTo>
                    <a:lnTo>
                      <a:pt x="146" y="146"/>
                    </a:lnTo>
                    <a:lnTo>
                      <a:pt x="152" y="138"/>
                    </a:lnTo>
                    <a:lnTo>
                      <a:pt x="172" y="146"/>
                    </a:lnTo>
                    <a:close/>
                    <a:moveTo>
                      <a:pt x="80" y="122"/>
                    </a:moveTo>
                    <a:lnTo>
                      <a:pt x="80" y="122"/>
                    </a:lnTo>
                    <a:lnTo>
                      <a:pt x="76" y="118"/>
                    </a:lnTo>
                    <a:lnTo>
                      <a:pt x="70" y="114"/>
                    </a:lnTo>
                    <a:lnTo>
                      <a:pt x="64" y="104"/>
                    </a:lnTo>
                    <a:lnTo>
                      <a:pt x="62" y="92"/>
                    </a:lnTo>
                    <a:lnTo>
                      <a:pt x="62" y="86"/>
                    </a:lnTo>
                    <a:lnTo>
                      <a:pt x="64" y="80"/>
                    </a:lnTo>
                    <a:lnTo>
                      <a:pt x="64" y="80"/>
                    </a:lnTo>
                    <a:lnTo>
                      <a:pt x="68" y="76"/>
                    </a:lnTo>
                    <a:lnTo>
                      <a:pt x="72" y="70"/>
                    </a:lnTo>
                    <a:lnTo>
                      <a:pt x="82" y="64"/>
                    </a:lnTo>
                    <a:lnTo>
                      <a:pt x="94" y="62"/>
                    </a:lnTo>
                    <a:lnTo>
                      <a:pt x="100" y="62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10" y="68"/>
                    </a:lnTo>
                    <a:lnTo>
                      <a:pt x="116" y="72"/>
                    </a:lnTo>
                    <a:lnTo>
                      <a:pt x="122" y="82"/>
                    </a:lnTo>
                    <a:lnTo>
                      <a:pt x="124" y="92"/>
                    </a:lnTo>
                    <a:lnTo>
                      <a:pt x="124" y="98"/>
                    </a:lnTo>
                    <a:lnTo>
                      <a:pt x="122" y="104"/>
                    </a:lnTo>
                    <a:lnTo>
                      <a:pt x="122" y="104"/>
                    </a:lnTo>
                    <a:lnTo>
                      <a:pt x="118" y="110"/>
                    </a:lnTo>
                    <a:lnTo>
                      <a:pt x="114" y="116"/>
                    </a:lnTo>
                    <a:lnTo>
                      <a:pt x="104" y="122"/>
                    </a:lnTo>
                    <a:lnTo>
                      <a:pt x="94" y="124"/>
                    </a:lnTo>
                    <a:lnTo>
                      <a:pt x="86" y="124"/>
                    </a:lnTo>
                    <a:lnTo>
                      <a:pt x="80" y="122"/>
                    </a:lnTo>
                    <a:lnTo>
                      <a:pt x="80" y="122"/>
                    </a:lnTo>
                    <a:close/>
                    <a:moveTo>
                      <a:pt x="80" y="122"/>
                    </a:moveTo>
                    <a:lnTo>
                      <a:pt x="80" y="1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100"/>
              <p:cNvSpPr>
                <a:spLocks/>
              </p:cNvSpPr>
              <p:nvPr/>
            </p:nvSpPr>
            <p:spPr bwMode="auto">
              <a:xfrm>
                <a:off x="-1309688" y="2047875"/>
                <a:ext cx="295275" cy="295275"/>
              </a:xfrm>
              <a:custGeom>
                <a:avLst/>
                <a:gdLst>
                  <a:gd name="T0" fmla="*/ 172 w 186"/>
                  <a:gd name="T1" fmla="*/ 146 h 186"/>
                  <a:gd name="T2" fmla="*/ 186 w 186"/>
                  <a:gd name="T3" fmla="*/ 112 h 186"/>
                  <a:gd name="T4" fmla="*/ 166 w 186"/>
                  <a:gd name="T5" fmla="*/ 104 h 186"/>
                  <a:gd name="T6" fmla="*/ 166 w 186"/>
                  <a:gd name="T7" fmla="*/ 104 h 186"/>
                  <a:gd name="T8" fmla="*/ 168 w 186"/>
                  <a:gd name="T9" fmla="*/ 94 h 186"/>
                  <a:gd name="T10" fmla="*/ 168 w 186"/>
                  <a:gd name="T11" fmla="*/ 82 h 186"/>
                  <a:gd name="T12" fmla="*/ 186 w 186"/>
                  <a:gd name="T13" fmla="*/ 74 h 186"/>
                  <a:gd name="T14" fmla="*/ 172 w 186"/>
                  <a:gd name="T15" fmla="*/ 40 h 186"/>
                  <a:gd name="T16" fmla="*/ 154 w 186"/>
                  <a:gd name="T17" fmla="*/ 48 h 186"/>
                  <a:gd name="T18" fmla="*/ 154 w 186"/>
                  <a:gd name="T19" fmla="*/ 48 h 186"/>
                  <a:gd name="T20" fmla="*/ 146 w 186"/>
                  <a:gd name="T21" fmla="*/ 40 h 186"/>
                  <a:gd name="T22" fmla="*/ 138 w 186"/>
                  <a:gd name="T23" fmla="*/ 34 h 186"/>
                  <a:gd name="T24" fmla="*/ 146 w 186"/>
                  <a:gd name="T25" fmla="*/ 14 h 186"/>
                  <a:gd name="T26" fmla="*/ 112 w 186"/>
                  <a:gd name="T27" fmla="*/ 0 h 186"/>
                  <a:gd name="T28" fmla="*/ 104 w 186"/>
                  <a:gd name="T29" fmla="*/ 18 h 186"/>
                  <a:gd name="T30" fmla="*/ 104 w 186"/>
                  <a:gd name="T31" fmla="*/ 18 h 186"/>
                  <a:gd name="T32" fmla="*/ 94 w 186"/>
                  <a:gd name="T33" fmla="*/ 18 h 186"/>
                  <a:gd name="T34" fmla="*/ 84 w 186"/>
                  <a:gd name="T35" fmla="*/ 18 h 186"/>
                  <a:gd name="T36" fmla="*/ 76 w 186"/>
                  <a:gd name="T37" fmla="*/ 0 h 186"/>
                  <a:gd name="T38" fmla="*/ 40 w 186"/>
                  <a:gd name="T39" fmla="*/ 14 h 186"/>
                  <a:gd name="T40" fmla="*/ 48 w 186"/>
                  <a:gd name="T41" fmla="*/ 32 h 186"/>
                  <a:gd name="T42" fmla="*/ 48 w 186"/>
                  <a:gd name="T43" fmla="*/ 32 h 186"/>
                  <a:gd name="T44" fmla="*/ 40 w 186"/>
                  <a:gd name="T45" fmla="*/ 40 h 186"/>
                  <a:gd name="T46" fmla="*/ 34 w 186"/>
                  <a:gd name="T47" fmla="*/ 48 h 186"/>
                  <a:gd name="T48" fmla="*/ 14 w 186"/>
                  <a:gd name="T49" fmla="*/ 40 h 186"/>
                  <a:gd name="T50" fmla="*/ 0 w 186"/>
                  <a:gd name="T51" fmla="*/ 74 h 186"/>
                  <a:gd name="T52" fmla="*/ 20 w 186"/>
                  <a:gd name="T53" fmla="*/ 82 h 186"/>
                  <a:gd name="T54" fmla="*/ 20 w 186"/>
                  <a:gd name="T55" fmla="*/ 82 h 186"/>
                  <a:gd name="T56" fmla="*/ 18 w 186"/>
                  <a:gd name="T57" fmla="*/ 92 h 186"/>
                  <a:gd name="T58" fmla="*/ 20 w 186"/>
                  <a:gd name="T59" fmla="*/ 102 h 186"/>
                  <a:gd name="T60" fmla="*/ 0 w 186"/>
                  <a:gd name="T61" fmla="*/ 110 h 186"/>
                  <a:gd name="T62" fmla="*/ 14 w 186"/>
                  <a:gd name="T63" fmla="*/ 146 h 186"/>
                  <a:gd name="T64" fmla="*/ 34 w 186"/>
                  <a:gd name="T65" fmla="*/ 138 h 186"/>
                  <a:gd name="T66" fmla="*/ 34 w 186"/>
                  <a:gd name="T67" fmla="*/ 138 h 186"/>
                  <a:gd name="T68" fmla="*/ 40 w 186"/>
                  <a:gd name="T69" fmla="*/ 146 h 186"/>
                  <a:gd name="T70" fmla="*/ 48 w 186"/>
                  <a:gd name="T71" fmla="*/ 152 h 186"/>
                  <a:gd name="T72" fmla="*/ 40 w 186"/>
                  <a:gd name="T73" fmla="*/ 172 h 186"/>
                  <a:gd name="T74" fmla="*/ 74 w 186"/>
                  <a:gd name="T75" fmla="*/ 186 h 186"/>
                  <a:gd name="T76" fmla="*/ 82 w 186"/>
                  <a:gd name="T77" fmla="*/ 166 h 186"/>
                  <a:gd name="T78" fmla="*/ 82 w 186"/>
                  <a:gd name="T79" fmla="*/ 166 h 186"/>
                  <a:gd name="T80" fmla="*/ 92 w 186"/>
                  <a:gd name="T81" fmla="*/ 168 h 186"/>
                  <a:gd name="T82" fmla="*/ 102 w 186"/>
                  <a:gd name="T83" fmla="*/ 166 h 186"/>
                  <a:gd name="T84" fmla="*/ 110 w 186"/>
                  <a:gd name="T85" fmla="*/ 186 h 186"/>
                  <a:gd name="T86" fmla="*/ 146 w 186"/>
                  <a:gd name="T87" fmla="*/ 172 h 186"/>
                  <a:gd name="T88" fmla="*/ 138 w 186"/>
                  <a:gd name="T89" fmla="*/ 152 h 186"/>
                  <a:gd name="T90" fmla="*/ 138 w 186"/>
                  <a:gd name="T91" fmla="*/ 152 h 186"/>
                  <a:gd name="T92" fmla="*/ 146 w 186"/>
                  <a:gd name="T93" fmla="*/ 146 h 186"/>
                  <a:gd name="T94" fmla="*/ 152 w 186"/>
                  <a:gd name="T95" fmla="*/ 138 h 186"/>
                  <a:gd name="T96" fmla="*/ 172 w 186"/>
                  <a:gd name="T97" fmla="*/ 14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6" h="186">
                    <a:moveTo>
                      <a:pt x="172" y="146"/>
                    </a:moveTo>
                    <a:lnTo>
                      <a:pt x="186" y="112"/>
                    </a:lnTo>
                    <a:lnTo>
                      <a:pt x="166" y="104"/>
                    </a:lnTo>
                    <a:lnTo>
                      <a:pt x="166" y="104"/>
                    </a:lnTo>
                    <a:lnTo>
                      <a:pt x="168" y="94"/>
                    </a:lnTo>
                    <a:lnTo>
                      <a:pt x="168" y="82"/>
                    </a:lnTo>
                    <a:lnTo>
                      <a:pt x="186" y="74"/>
                    </a:lnTo>
                    <a:lnTo>
                      <a:pt x="172" y="40"/>
                    </a:lnTo>
                    <a:lnTo>
                      <a:pt x="154" y="48"/>
                    </a:lnTo>
                    <a:lnTo>
                      <a:pt x="154" y="48"/>
                    </a:lnTo>
                    <a:lnTo>
                      <a:pt x="146" y="40"/>
                    </a:lnTo>
                    <a:lnTo>
                      <a:pt x="138" y="34"/>
                    </a:lnTo>
                    <a:lnTo>
                      <a:pt x="146" y="14"/>
                    </a:lnTo>
                    <a:lnTo>
                      <a:pt x="112" y="0"/>
                    </a:lnTo>
                    <a:lnTo>
                      <a:pt x="104" y="18"/>
                    </a:lnTo>
                    <a:lnTo>
                      <a:pt x="104" y="18"/>
                    </a:lnTo>
                    <a:lnTo>
                      <a:pt x="94" y="18"/>
                    </a:lnTo>
                    <a:lnTo>
                      <a:pt x="84" y="18"/>
                    </a:lnTo>
                    <a:lnTo>
                      <a:pt x="76" y="0"/>
                    </a:lnTo>
                    <a:lnTo>
                      <a:pt x="40" y="14"/>
                    </a:lnTo>
                    <a:lnTo>
                      <a:pt x="48" y="32"/>
                    </a:lnTo>
                    <a:lnTo>
                      <a:pt x="48" y="32"/>
                    </a:lnTo>
                    <a:lnTo>
                      <a:pt x="40" y="40"/>
                    </a:lnTo>
                    <a:lnTo>
                      <a:pt x="34" y="48"/>
                    </a:lnTo>
                    <a:lnTo>
                      <a:pt x="14" y="40"/>
                    </a:lnTo>
                    <a:lnTo>
                      <a:pt x="0" y="74"/>
                    </a:lnTo>
                    <a:lnTo>
                      <a:pt x="20" y="82"/>
                    </a:lnTo>
                    <a:lnTo>
                      <a:pt x="20" y="82"/>
                    </a:lnTo>
                    <a:lnTo>
                      <a:pt x="18" y="92"/>
                    </a:lnTo>
                    <a:lnTo>
                      <a:pt x="20" y="102"/>
                    </a:lnTo>
                    <a:lnTo>
                      <a:pt x="0" y="110"/>
                    </a:lnTo>
                    <a:lnTo>
                      <a:pt x="14" y="146"/>
                    </a:lnTo>
                    <a:lnTo>
                      <a:pt x="34" y="138"/>
                    </a:lnTo>
                    <a:lnTo>
                      <a:pt x="34" y="138"/>
                    </a:lnTo>
                    <a:lnTo>
                      <a:pt x="40" y="146"/>
                    </a:lnTo>
                    <a:lnTo>
                      <a:pt x="48" y="152"/>
                    </a:lnTo>
                    <a:lnTo>
                      <a:pt x="40" y="172"/>
                    </a:lnTo>
                    <a:lnTo>
                      <a:pt x="74" y="186"/>
                    </a:lnTo>
                    <a:lnTo>
                      <a:pt x="82" y="166"/>
                    </a:lnTo>
                    <a:lnTo>
                      <a:pt x="82" y="166"/>
                    </a:lnTo>
                    <a:lnTo>
                      <a:pt x="92" y="168"/>
                    </a:lnTo>
                    <a:lnTo>
                      <a:pt x="102" y="166"/>
                    </a:lnTo>
                    <a:lnTo>
                      <a:pt x="110" y="186"/>
                    </a:lnTo>
                    <a:lnTo>
                      <a:pt x="146" y="172"/>
                    </a:lnTo>
                    <a:lnTo>
                      <a:pt x="138" y="152"/>
                    </a:lnTo>
                    <a:lnTo>
                      <a:pt x="138" y="152"/>
                    </a:lnTo>
                    <a:lnTo>
                      <a:pt x="146" y="146"/>
                    </a:lnTo>
                    <a:lnTo>
                      <a:pt x="152" y="138"/>
                    </a:lnTo>
                    <a:lnTo>
                      <a:pt x="172" y="14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101"/>
              <p:cNvSpPr>
                <a:spLocks/>
              </p:cNvSpPr>
              <p:nvPr/>
            </p:nvSpPr>
            <p:spPr bwMode="auto">
              <a:xfrm>
                <a:off x="-1211263" y="2146300"/>
                <a:ext cx="98425" cy="98425"/>
              </a:xfrm>
              <a:custGeom>
                <a:avLst/>
                <a:gdLst>
                  <a:gd name="T0" fmla="*/ 18 w 62"/>
                  <a:gd name="T1" fmla="*/ 60 h 62"/>
                  <a:gd name="T2" fmla="*/ 18 w 62"/>
                  <a:gd name="T3" fmla="*/ 60 h 62"/>
                  <a:gd name="T4" fmla="*/ 14 w 62"/>
                  <a:gd name="T5" fmla="*/ 56 h 62"/>
                  <a:gd name="T6" fmla="*/ 8 w 62"/>
                  <a:gd name="T7" fmla="*/ 52 h 62"/>
                  <a:gd name="T8" fmla="*/ 2 w 62"/>
                  <a:gd name="T9" fmla="*/ 42 h 62"/>
                  <a:gd name="T10" fmla="*/ 0 w 62"/>
                  <a:gd name="T11" fmla="*/ 30 h 62"/>
                  <a:gd name="T12" fmla="*/ 0 w 62"/>
                  <a:gd name="T13" fmla="*/ 24 h 62"/>
                  <a:gd name="T14" fmla="*/ 2 w 62"/>
                  <a:gd name="T15" fmla="*/ 18 h 62"/>
                  <a:gd name="T16" fmla="*/ 2 w 62"/>
                  <a:gd name="T17" fmla="*/ 18 h 62"/>
                  <a:gd name="T18" fmla="*/ 6 w 62"/>
                  <a:gd name="T19" fmla="*/ 14 h 62"/>
                  <a:gd name="T20" fmla="*/ 10 w 62"/>
                  <a:gd name="T21" fmla="*/ 8 h 62"/>
                  <a:gd name="T22" fmla="*/ 20 w 62"/>
                  <a:gd name="T23" fmla="*/ 2 h 62"/>
                  <a:gd name="T24" fmla="*/ 32 w 62"/>
                  <a:gd name="T25" fmla="*/ 0 h 62"/>
                  <a:gd name="T26" fmla="*/ 38 w 62"/>
                  <a:gd name="T27" fmla="*/ 0 h 62"/>
                  <a:gd name="T28" fmla="*/ 44 w 62"/>
                  <a:gd name="T29" fmla="*/ 2 h 62"/>
                  <a:gd name="T30" fmla="*/ 44 w 62"/>
                  <a:gd name="T31" fmla="*/ 2 h 62"/>
                  <a:gd name="T32" fmla="*/ 48 w 62"/>
                  <a:gd name="T33" fmla="*/ 6 h 62"/>
                  <a:gd name="T34" fmla="*/ 54 w 62"/>
                  <a:gd name="T35" fmla="*/ 10 h 62"/>
                  <a:gd name="T36" fmla="*/ 60 w 62"/>
                  <a:gd name="T37" fmla="*/ 20 h 62"/>
                  <a:gd name="T38" fmla="*/ 62 w 62"/>
                  <a:gd name="T39" fmla="*/ 30 h 62"/>
                  <a:gd name="T40" fmla="*/ 62 w 62"/>
                  <a:gd name="T41" fmla="*/ 36 h 62"/>
                  <a:gd name="T42" fmla="*/ 60 w 62"/>
                  <a:gd name="T43" fmla="*/ 42 h 62"/>
                  <a:gd name="T44" fmla="*/ 60 w 62"/>
                  <a:gd name="T45" fmla="*/ 42 h 62"/>
                  <a:gd name="T46" fmla="*/ 56 w 62"/>
                  <a:gd name="T47" fmla="*/ 48 h 62"/>
                  <a:gd name="T48" fmla="*/ 52 w 62"/>
                  <a:gd name="T49" fmla="*/ 54 h 62"/>
                  <a:gd name="T50" fmla="*/ 42 w 62"/>
                  <a:gd name="T51" fmla="*/ 60 h 62"/>
                  <a:gd name="T52" fmla="*/ 32 w 62"/>
                  <a:gd name="T53" fmla="*/ 62 h 62"/>
                  <a:gd name="T54" fmla="*/ 24 w 62"/>
                  <a:gd name="T55" fmla="*/ 62 h 62"/>
                  <a:gd name="T56" fmla="*/ 18 w 62"/>
                  <a:gd name="T57" fmla="*/ 60 h 62"/>
                  <a:gd name="T58" fmla="*/ 18 w 62"/>
                  <a:gd name="T59" fmla="*/ 6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2" h="62">
                    <a:moveTo>
                      <a:pt x="18" y="60"/>
                    </a:moveTo>
                    <a:lnTo>
                      <a:pt x="18" y="60"/>
                    </a:lnTo>
                    <a:lnTo>
                      <a:pt x="14" y="56"/>
                    </a:lnTo>
                    <a:lnTo>
                      <a:pt x="8" y="52"/>
                    </a:lnTo>
                    <a:lnTo>
                      <a:pt x="2" y="42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20" y="2"/>
                    </a:lnTo>
                    <a:lnTo>
                      <a:pt x="32" y="0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48" y="6"/>
                    </a:lnTo>
                    <a:lnTo>
                      <a:pt x="54" y="10"/>
                    </a:lnTo>
                    <a:lnTo>
                      <a:pt x="60" y="20"/>
                    </a:lnTo>
                    <a:lnTo>
                      <a:pt x="62" y="30"/>
                    </a:lnTo>
                    <a:lnTo>
                      <a:pt x="62" y="36"/>
                    </a:lnTo>
                    <a:lnTo>
                      <a:pt x="60" y="42"/>
                    </a:lnTo>
                    <a:lnTo>
                      <a:pt x="60" y="42"/>
                    </a:lnTo>
                    <a:lnTo>
                      <a:pt x="56" y="48"/>
                    </a:lnTo>
                    <a:lnTo>
                      <a:pt x="52" y="54"/>
                    </a:lnTo>
                    <a:lnTo>
                      <a:pt x="42" y="60"/>
                    </a:lnTo>
                    <a:lnTo>
                      <a:pt x="32" y="62"/>
                    </a:lnTo>
                    <a:lnTo>
                      <a:pt x="24" y="62"/>
                    </a:lnTo>
                    <a:lnTo>
                      <a:pt x="18" y="60"/>
                    </a:lnTo>
                    <a:lnTo>
                      <a:pt x="18" y="6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Line 102"/>
              <p:cNvSpPr>
                <a:spLocks noChangeShapeType="1"/>
              </p:cNvSpPr>
              <p:nvPr/>
            </p:nvSpPr>
            <p:spPr bwMode="auto">
              <a:xfrm>
                <a:off x="-1182688" y="224155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103"/>
              <p:cNvSpPr>
                <a:spLocks noEditPoints="1"/>
              </p:cNvSpPr>
              <p:nvPr/>
            </p:nvSpPr>
            <p:spPr bwMode="auto">
              <a:xfrm>
                <a:off x="-1519238" y="2200275"/>
                <a:ext cx="196850" cy="200025"/>
              </a:xfrm>
              <a:custGeom>
                <a:avLst/>
                <a:gdLst>
                  <a:gd name="T0" fmla="*/ 124 w 124"/>
                  <a:gd name="T1" fmla="*/ 52 h 126"/>
                  <a:gd name="T2" fmla="*/ 102 w 124"/>
                  <a:gd name="T3" fmla="*/ 34 h 126"/>
                  <a:gd name="T4" fmla="*/ 92 w 124"/>
                  <a:gd name="T5" fmla="*/ 24 h 126"/>
                  <a:gd name="T6" fmla="*/ 74 w 124"/>
                  <a:gd name="T7" fmla="*/ 0 h 126"/>
                  <a:gd name="T8" fmla="*/ 70 w 124"/>
                  <a:gd name="T9" fmla="*/ 14 h 126"/>
                  <a:gd name="T10" fmla="*/ 50 w 124"/>
                  <a:gd name="T11" fmla="*/ 0 h 126"/>
                  <a:gd name="T12" fmla="*/ 32 w 124"/>
                  <a:gd name="T13" fmla="*/ 22 h 126"/>
                  <a:gd name="T14" fmla="*/ 22 w 124"/>
                  <a:gd name="T15" fmla="*/ 32 h 126"/>
                  <a:gd name="T16" fmla="*/ 0 w 124"/>
                  <a:gd name="T17" fmla="*/ 50 h 126"/>
                  <a:gd name="T18" fmla="*/ 12 w 124"/>
                  <a:gd name="T19" fmla="*/ 56 h 126"/>
                  <a:gd name="T20" fmla="*/ 0 w 124"/>
                  <a:gd name="T21" fmla="*/ 74 h 126"/>
                  <a:gd name="T22" fmla="*/ 22 w 124"/>
                  <a:gd name="T23" fmla="*/ 92 h 126"/>
                  <a:gd name="T24" fmla="*/ 32 w 124"/>
                  <a:gd name="T25" fmla="*/ 102 h 126"/>
                  <a:gd name="T26" fmla="*/ 50 w 124"/>
                  <a:gd name="T27" fmla="*/ 126 h 126"/>
                  <a:gd name="T28" fmla="*/ 54 w 124"/>
                  <a:gd name="T29" fmla="*/ 112 h 126"/>
                  <a:gd name="T30" fmla="*/ 74 w 124"/>
                  <a:gd name="T31" fmla="*/ 126 h 126"/>
                  <a:gd name="T32" fmla="*/ 92 w 124"/>
                  <a:gd name="T33" fmla="*/ 102 h 126"/>
                  <a:gd name="T34" fmla="*/ 102 w 124"/>
                  <a:gd name="T35" fmla="*/ 94 h 126"/>
                  <a:gd name="T36" fmla="*/ 124 w 124"/>
                  <a:gd name="T37" fmla="*/ 76 h 126"/>
                  <a:gd name="T38" fmla="*/ 112 w 124"/>
                  <a:gd name="T39" fmla="*/ 70 h 126"/>
                  <a:gd name="T40" fmla="*/ 112 w 124"/>
                  <a:gd name="T41" fmla="*/ 56 h 126"/>
                  <a:gd name="T42" fmla="*/ 54 w 124"/>
                  <a:gd name="T43" fmla="*/ 82 h 126"/>
                  <a:gd name="T44" fmla="*/ 42 w 124"/>
                  <a:gd name="T45" fmla="*/ 70 h 126"/>
                  <a:gd name="T46" fmla="*/ 42 w 124"/>
                  <a:gd name="T47" fmla="*/ 54 h 126"/>
                  <a:gd name="T48" fmla="*/ 48 w 124"/>
                  <a:gd name="T49" fmla="*/ 48 h 126"/>
                  <a:gd name="T50" fmla="*/ 62 w 124"/>
                  <a:gd name="T51" fmla="*/ 42 h 126"/>
                  <a:gd name="T52" fmla="*/ 70 w 124"/>
                  <a:gd name="T53" fmla="*/ 44 h 126"/>
                  <a:gd name="T54" fmla="*/ 82 w 124"/>
                  <a:gd name="T55" fmla="*/ 56 h 126"/>
                  <a:gd name="T56" fmla="*/ 82 w 124"/>
                  <a:gd name="T57" fmla="*/ 70 h 126"/>
                  <a:gd name="T58" fmla="*/ 76 w 124"/>
                  <a:gd name="T59" fmla="*/ 78 h 126"/>
                  <a:gd name="T60" fmla="*/ 62 w 124"/>
                  <a:gd name="T61" fmla="*/ 84 h 126"/>
                  <a:gd name="T62" fmla="*/ 54 w 124"/>
                  <a:gd name="T63" fmla="*/ 82 h 126"/>
                  <a:gd name="T64" fmla="*/ 54 w 124"/>
                  <a:gd name="T65" fmla="*/ 8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4" h="126">
                    <a:moveTo>
                      <a:pt x="112" y="56"/>
                    </a:moveTo>
                    <a:lnTo>
                      <a:pt x="124" y="52"/>
                    </a:lnTo>
                    <a:lnTo>
                      <a:pt x="114" y="28"/>
                    </a:lnTo>
                    <a:lnTo>
                      <a:pt x="102" y="34"/>
                    </a:lnTo>
                    <a:lnTo>
                      <a:pt x="102" y="34"/>
                    </a:lnTo>
                    <a:lnTo>
                      <a:pt x="92" y="24"/>
                    </a:lnTo>
                    <a:lnTo>
                      <a:pt x="98" y="10"/>
                    </a:lnTo>
                    <a:lnTo>
                      <a:pt x="74" y="0"/>
                    </a:lnTo>
                    <a:lnTo>
                      <a:pt x="70" y="14"/>
                    </a:lnTo>
                    <a:lnTo>
                      <a:pt x="70" y="14"/>
                    </a:lnTo>
                    <a:lnTo>
                      <a:pt x="56" y="14"/>
                    </a:lnTo>
                    <a:lnTo>
                      <a:pt x="50" y="0"/>
                    </a:lnTo>
                    <a:lnTo>
                      <a:pt x="28" y="10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22" y="32"/>
                    </a:lnTo>
                    <a:lnTo>
                      <a:pt x="10" y="28"/>
                    </a:lnTo>
                    <a:lnTo>
                      <a:pt x="0" y="50"/>
                    </a:lnTo>
                    <a:lnTo>
                      <a:pt x="12" y="56"/>
                    </a:lnTo>
                    <a:lnTo>
                      <a:pt x="12" y="56"/>
                    </a:lnTo>
                    <a:lnTo>
                      <a:pt x="12" y="70"/>
                    </a:lnTo>
                    <a:lnTo>
                      <a:pt x="0" y="74"/>
                    </a:lnTo>
                    <a:lnTo>
                      <a:pt x="8" y="98"/>
                    </a:lnTo>
                    <a:lnTo>
                      <a:pt x="22" y="92"/>
                    </a:lnTo>
                    <a:lnTo>
                      <a:pt x="22" y="92"/>
                    </a:lnTo>
                    <a:lnTo>
                      <a:pt x="32" y="102"/>
                    </a:lnTo>
                    <a:lnTo>
                      <a:pt x="26" y="116"/>
                    </a:lnTo>
                    <a:lnTo>
                      <a:pt x="50" y="126"/>
                    </a:lnTo>
                    <a:lnTo>
                      <a:pt x="54" y="112"/>
                    </a:lnTo>
                    <a:lnTo>
                      <a:pt x="54" y="112"/>
                    </a:lnTo>
                    <a:lnTo>
                      <a:pt x="68" y="112"/>
                    </a:lnTo>
                    <a:lnTo>
                      <a:pt x="74" y="126"/>
                    </a:lnTo>
                    <a:lnTo>
                      <a:pt x="96" y="116"/>
                    </a:lnTo>
                    <a:lnTo>
                      <a:pt x="92" y="102"/>
                    </a:lnTo>
                    <a:lnTo>
                      <a:pt x="92" y="102"/>
                    </a:lnTo>
                    <a:lnTo>
                      <a:pt x="102" y="94"/>
                    </a:lnTo>
                    <a:lnTo>
                      <a:pt x="114" y="98"/>
                    </a:lnTo>
                    <a:lnTo>
                      <a:pt x="124" y="76"/>
                    </a:lnTo>
                    <a:lnTo>
                      <a:pt x="112" y="70"/>
                    </a:lnTo>
                    <a:lnTo>
                      <a:pt x="112" y="70"/>
                    </a:lnTo>
                    <a:lnTo>
                      <a:pt x="112" y="56"/>
                    </a:lnTo>
                    <a:lnTo>
                      <a:pt x="112" y="56"/>
                    </a:lnTo>
                    <a:close/>
                    <a:moveTo>
                      <a:pt x="54" y="82"/>
                    </a:moveTo>
                    <a:lnTo>
                      <a:pt x="54" y="82"/>
                    </a:lnTo>
                    <a:lnTo>
                      <a:pt x="48" y="78"/>
                    </a:lnTo>
                    <a:lnTo>
                      <a:pt x="42" y="70"/>
                    </a:lnTo>
                    <a:lnTo>
                      <a:pt x="42" y="62"/>
                    </a:lnTo>
                    <a:lnTo>
                      <a:pt x="42" y="54"/>
                    </a:lnTo>
                    <a:lnTo>
                      <a:pt x="42" y="54"/>
                    </a:lnTo>
                    <a:lnTo>
                      <a:pt x="48" y="48"/>
                    </a:lnTo>
                    <a:lnTo>
                      <a:pt x="54" y="44"/>
                    </a:lnTo>
                    <a:lnTo>
                      <a:pt x="62" y="42"/>
                    </a:lnTo>
                    <a:lnTo>
                      <a:pt x="70" y="44"/>
                    </a:lnTo>
                    <a:lnTo>
                      <a:pt x="70" y="44"/>
                    </a:lnTo>
                    <a:lnTo>
                      <a:pt x="76" y="48"/>
                    </a:lnTo>
                    <a:lnTo>
                      <a:pt x="82" y="56"/>
                    </a:lnTo>
                    <a:lnTo>
                      <a:pt x="82" y="62"/>
                    </a:lnTo>
                    <a:lnTo>
                      <a:pt x="82" y="70"/>
                    </a:lnTo>
                    <a:lnTo>
                      <a:pt x="82" y="70"/>
                    </a:lnTo>
                    <a:lnTo>
                      <a:pt x="76" y="78"/>
                    </a:lnTo>
                    <a:lnTo>
                      <a:pt x="70" y="82"/>
                    </a:lnTo>
                    <a:lnTo>
                      <a:pt x="62" y="84"/>
                    </a:lnTo>
                    <a:lnTo>
                      <a:pt x="54" y="82"/>
                    </a:lnTo>
                    <a:lnTo>
                      <a:pt x="54" y="82"/>
                    </a:lnTo>
                    <a:close/>
                    <a:moveTo>
                      <a:pt x="54" y="82"/>
                    </a:moveTo>
                    <a:lnTo>
                      <a:pt x="54" y="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104"/>
              <p:cNvSpPr>
                <a:spLocks/>
              </p:cNvSpPr>
              <p:nvPr/>
            </p:nvSpPr>
            <p:spPr bwMode="auto">
              <a:xfrm>
                <a:off x="-1519238" y="2200275"/>
                <a:ext cx="196850" cy="200025"/>
              </a:xfrm>
              <a:custGeom>
                <a:avLst/>
                <a:gdLst>
                  <a:gd name="T0" fmla="*/ 112 w 124"/>
                  <a:gd name="T1" fmla="*/ 56 h 126"/>
                  <a:gd name="T2" fmla="*/ 124 w 124"/>
                  <a:gd name="T3" fmla="*/ 52 h 126"/>
                  <a:gd name="T4" fmla="*/ 114 w 124"/>
                  <a:gd name="T5" fmla="*/ 28 h 126"/>
                  <a:gd name="T6" fmla="*/ 102 w 124"/>
                  <a:gd name="T7" fmla="*/ 34 h 126"/>
                  <a:gd name="T8" fmla="*/ 102 w 124"/>
                  <a:gd name="T9" fmla="*/ 34 h 126"/>
                  <a:gd name="T10" fmla="*/ 92 w 124"/>
                  <a:gd name="T11" fmla="*/ 24 h 126"/>
                  <a:gd name="T12" fmla="*/ 98 w 124"/>
                  <a:gd name="T13" fmla="*/ 10 h 126"/>
                  <a:gd name="T14" fmla="*/ 74 w 124"/>
                  <a:gd name="T15" fmla="*/ 0 h 126"/>
                  <a:gd name="T16" fmla="*/ 70 w 124"/>
                  <a:gd name="T17" fmla="*/ 14 h 126"/>
                  <a:gd name="T18" fmla="*/ 70 w 124"/>
                  <a:gd name="T19" fmla="*/ 14 h 126"/>
                  <a:gd name="T20" fmla="*/ 56 w 124"/>
                  <a:gd name="T21" fmla="*/ 14 h 126"/>
                  <a:gd name="T22" fmla="*/ 50 w 124"/>
                  <a:gd name="T23" fmla="*/ 0 h 126"/>
                  <a:gd name="T24" fmla="*/ 28 w 124"/>
                  <a:gd name="T25" fmla="*/ 10 h 126"/>
                  <a:gd name="T26" fmla="*/ 32 w 124"/>
                  <a:gd name="T27" fmla="*/ 22 h 126"/>
                  <a:gd name="T28" fmla="*/ 32 w 124"/>
                  <a:gd name="T29" fmla="*/ 22 h 126"/>
                  <a:gd name="T30" fmla="*/ 22 w 124"/>
                  <a:gd name="T31" fmla="*/ 32 h 126"/>
                  <a:gd name="T32" fmla="*/ 10 w 124"/>
                  <a:gd name="T33" fmla="*/ 28 h 126"/>
                  <a:gd name="T34" fmla="*/ 0 w 124"/>
                  <a:gd name="T35" fmla="*/ 50 h 126"/>
                  <a:gd name="T36" fmla="*/ 12 w 124"/>
                  <a:gd name="T37" fmla="*/ 56 h 126"/>
                  <a:gd name="T38" fmla="*/ 12 w 124"/>
                  <a:gd name="T39" fmla="*/ 56 h 126"/>
                  <a:gd name="T40" fmla="*/ 12 w 124"/>
                  <a:gd name="T41" fmla="*/ 70 h 126"/>
                  <a:gd name="T42" fmla="*/ 0 w 124"/>
                  <a:gd name="T43" fmla="*/ 74 h 126"/>
                  <a:gd name="T44" fmla="*/ 8 w 124"/>
                  <a:gd name="T45" fmla="*/ 98 h 126"/>
                  <a:gd name="T46" fmla="*/ 22 w 124"/>
                  <a:gd name="T47" fmla="*/ 92 h 126"/>
                  <a:gd name="T48" fmla="*/ 22 w 124"/>
                  <a:gd name="T49" fmla="*/ 92 h 126"/>
                  <a:gd name="T50" fmla="*/ 32 w 124"/>
                  <a:gd name="T51" fmla="*/ 102 h 126"/>
                  <a:gd name="T52" fmla="*/ 26 w 124"/>
                  <a:gd name="T53" fmla="*/ 116 h 126"/>
                  <a:gd name="T54" fmla="*/ 50 w 124"/>
                  <a:gd name="T55" fmla="*/ 126 h 126"/>
                  <a:gd name="T56" fmla="*/ 54 w 124"/>
                  <a:gd name="T57" fmla="*/ 112 h 126"/>
                  <a:gd name="T58" fmla="*/ 54 w 124"/>
                  <a:gd name="T59" fmla="*/ 112 h 126"/>
                  <a:gd name="T60" fmla="*/ 68 w 124"/>
                  <a:gd name="T61" fmla="*/ 112 h 126"/>
                  <a:gd name="T62" fmla="*/ 74 w 124"/>
                  <a:gd name="T63" fmla="*/ 126 h 126"/>
                  <a:gd name="T64" fmla="*/ 96 w 124"/>
                  <a:gd name="T65" fmla="*/ 116 h 126"/>
                  <a:gd name="T66" fmla="*/ 92 w 124"/>
                  <a:gd name="T67" fmla="*/ 102 h 126"/>
                  <a:gd name="T68" fmla="*/ 92 w 124"/>
                  <a:gd name="T69" fmla="*/ 102 h 126"/>
                  <a:gd name="T70" fmla="*/ 102 w 124"/>
                  <a:gd name="T71" fmla="*/ 94 h 126"/>
                  <a:gd name="T72" fmla="*/ 114 w 124"/>
                  <a:gd name="T73" fmla="*/ 98 h 126"/>
                  <a:gd name="T74" fmla="*/ 124 w 124"/>
                  <a:gd name="T75" fmla="*/ 76 h 126"/>
                  <a:gd name="T76" fmla="*/ 112 w 124"/>
                  <a:gd name="T77" fmla="*/ 70 h 126"/>
                  <a:gd name="T78" fmla="*/ 112 w 124"/>
                  <a:gd name="T79" fmla="*/ 70 h 126"/>
                  <a:gd name="T80" fmla="*/ 112 w 124"/>
                  <a:gd name="T81" fmla="*/ 56 h 126"/>
                  <a:gd name="T82" fmla="*/ 112 w 124"/>
                  <a:gd name="T83" fmla="*/ 5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4" h="126">
                    <a:moveTo>
                      <a:pt x="112" y="56"/>
                    </a:moveTo>
                    <a:lnTo>
                      <a:pt x="124" y="52"/>
                    </a:lnTo>
                    <a:lnTo>
                      <a:pt x="114" y="28"/>
                    </a:lnTo>
                    <a:lnTo>
                      <a:pt x="102" y="34"/>
                    </a:lnTo>
                    <a:lnTo>
                      <a:pt x="102" y="34"/>
                    </a:lnTo>
                    <a:lnTo>
                      <a:pt x="92" y="24"/>
                    </a:lnTo>
                    <a:lnTo>
                      <a:pt x="98" y="10"/>
                    </a:lnTo>
                    <a:lnTo>
                      <a:pt x="74" y="0"/>
                    </a:lnTo>
                    <a:lnTo>
                      <a:pt x="70" y="14"/>
                    </a:lnTo>
                    <a:lnTo>
                      <a:pt x="70" y="14"/>
                    </a:lnTo>
                    <a:lnTo>
                      <a:pt x="56" y="14"/>
                    </a:lnTo>
                    <a:lnTo>
                      <a:pt x="50" y="0"/>
                    </a:lnTo>
                    <a:lnTo>
                      <a:pt x="28" y="10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22" y="32"/>
                    </a:lnTo>
                    <a:lnTo>
                      <a:pt x="10" y="28"/>
                    </a:lnTo>
                    <a:lnTo>
                      <a:pt x="0" y="50"/>
                    </a:lnTo>
                    <a:lnTo>
                      <a:pt x="12" y="56"/>
                    </a:lnTo>
                    <a:lnTo>
                      <a:pt x="12" y="56"/>
                    </a:lnTo>
                    <a:lnTo>
                      <a:pt x="12" y="70"/>
                    </a:lnTo>
                    <a:lnTo>
                      <a:pt x="0" y="74"/>
                    </a:lnTo>
                    <a:lnTo>
                      <a:pt x="8" y="98"/>
                    </a:lnTo>
                    <a:lnTo>
                      <a:pt x="22" y="92"/>
                    </a:lnTo>
                    <a:lnTo>
                      <a:pt x="22" y="92"/>
                    </a:lnTo>
                    <a:lnTo>
                      <a:pt x="32" y="102"/>
                    </a:lnTo>
                    <a:lnTo>
                      <a:pt x="26" y="116"/>
                    </a:lnTo>
                    <a:lnTo>
                      <a:pt x="50" y="126"/>
                    </a:lnTo>
                    <a:lnTo>
                      <a:pt x="54" y="112"/>
                    </a:lnTo>
                    <a:lnTo>
                      <a:pt x="54" y="112"/>
                    </a:lnTo>
                    <a:lnTo>
                      <a:pt x="68" y="112"/>
                    </a:lnTo>
                    <a:lnTo>
                      <a:pt x="74" y="126"/>
                    </a:lnTo>
                    <a:lnTo>
                      <a:pt x="96" y="116"/>
                    </a:lnTo>
                    <a:lnTo>
                      <a:pt x="92" y="102"/>
                    </a:lnTo>
                    <a:lnTo>
                      <a:pt x="92" y="102"/>
                    </a:lnTo>
                    <a:lnTo>
                      <a:pt x="102" y="94"/>
                    </a:lnTo>
                    <a:lnTo>
                      <a:pt x="114" y="98"/>
                    </a:lnTo>
                    <a:lnTo>
                      <a:pt x="124" y="76"/>
                    </a:lnTo>
                    <a:lnTo>
                      <a:pt x="112" y="70"/>
                    </a:lnTo>
                    <a:lnTo>
                      <a:pt x="112" y="70"/>
                    </a:lnTo>
                    <a:lnTo>
                      <a:pt x="112" y="56"/>
                    </a:lnTo>
                    <a:lnTo>
                      <a:pt x="112" y="5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105"/>
              <p:cNvSpPr>
                <a:spLocks/>
              </p:cNvSpPr>
              <p:nvPr/>
            </p:nvSpPr>
            <p:spPr bwMode="auto">
              <a:xfrm>
                <a:off x="-1452563" y="2266950"/>
                <a:ext cx="63500" cy="66675"/>
              </a:xfrm>
              <a:custGeom>
                <a:avLst/>
                <a:gdLst>
                  <a:gd name="T0" fmla="*/ 12 w 40"/>
                  <a:gd name="T1" fmla="*/ 40 h 42"/>
                  <a:gd name="T2" fmla="*/ 12 w 40"/>
                  <a:gd name="T3" fmla="*/ 40 h 42"/>
                  <a:gd name="T4" fmla="*/ 6 w 40"/>
                  <a:gd name="T5" fmla="*/ 36 h 42"/>
                  <a:gd name="T6" fmla="*/ 0 w 40"/>
                  <a:gd name="T7" fmla="*/ 28 h 42"/>
                  <a:gd name="T8" fmla="*/ 0 w 40"/>
                  <a:gd name="T9" fmla="*/ 20 h 42"/>
                  <a:gd name="T10" fmla="*/ 0 w 40"/>
                  <a:gd name="T11" fmla="*/ 12 h 42"/>
                  <a:gd name="T12" fmla="*/ 0 w 40"/>
                  <a:gd name="T13" fmla="*/ 12 h 42"/>
                  <a:gd name="T14" fmla="*/ 6 w 40"/>
                  <a:gd name="T15" fmla="*/ 6 h 42"/>
                  <a:gd name="T16" fmla="*/ 12 w 40"/>
                  <a:gd name="T17" fmla="*/ 2 h 42"/>
                  <a:gd name="T18" fmla="*/ 20 w 40"/>
                  <a:gd name="T19" fmla="*/ 0 h 42"/>
                  <a:gd name="T20" fmla="*/ 28 w 40"/>
                  <a:gd name="T21" fmla="*/ 2 h 42"/>
                  <a:gd name="T22" fmla="*/ 28 w 40"/>
                  <a:gd name="T23" fmla="*/ 2 h 42"/>
                  <a:gd name="T24" fmla="*/ 34 w 40"/>
                  <a:gd name="T25" fmla="*/ 6 h 42"/>
                  <a:gd name="T26" fmla="*/ 40 w 40"/>
                  <a:gd name="T27" fmla="*/ 14 h 42"/>
                  <a:gd name="T28" fmla="*/ 40 w 40"/>
                  <a:gd name="T29" fmla="*/ 20 h 42"/>
                  <a:gd name="T30" fmla="*/ 40 w 40"/>
                  <a:gd name="T31" fmla="*/ 28 h 42"/>
                  <a:gd name="T32" fmla="*/ 40 w 40"/>
                  <a:gd name="T33" fmla="*/ 28 h 42"/>
                  <a:gd name="T34" fmla="*/ 34 w 40"/>
                  <a:gd name="T35" fmla="*/ 36 h 42"/>
                  <a:gd name="T36" fmla="*/ 28 w 40"/>
                  <a:gd name="T37" fmla="*/ 40 h 42"/>
                  <a:gd name="T38" fmla="*/ 20 w 40"/>
                  <a:gd name="T39" fmla="*/ 42 h 42"/>
                  <a:gd name="T40" fmla="*/ 12 w 40"/>
                  <a:gd name="T41" fmla="*/ 40 h 42"/>
                  <a:gd name="T42" fmla="*/ 12 w 40"/>
                  <a:gd name="T43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42">
                    <a:moveTo>
                      <a:pt x="12" y="40"/>
                    </a:moveTo>
                    <a:lnTo>
                      <a:pt x="12" y="40"/>
                    </a:lnTo>
                    <a:lnTo>
                      <a:pt x="6" y="36"/>
                    </a:lnTo>
                    <a:lnTo>
                      <a:pt x="0" y="28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6"/>
                    </a:lnTo>
                    <a:lnTo>
                      <a:pt x="12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34" y="6"/>
                    </a:lnTo>
                    <a:lnTo>
                      <a:pt x="40" y="14"/>
                    </a:lnTo>
                    <a:lnTo>
                      <a:pt x="40" y="20"/>
                    </a:lnTo>
                    <a:lnTo>
                      <a:pt x="40" y="28"/>
                    </a:lnTo>
                    <a:lnTo>
                      <a:pt x="40" y="28"/>
                    </a:lnTo>
                    <a:lnTo>
                      <a:pt x="34" y="36"/>
                    </a:lnTo>
                    <a:lnTo>
                      <a:pt x="28" y="40"/>
                    </a:lnTo>
                    <a:lnTo>
                      <a:pt x="20" y="42"/>
                    </a:lnTo>
                    <a:lnTo>
                      <a:pt x="12" y="40"/>
                    </a:lnTo>
                    <a:lnTo>
                      <a:pt x="12" y="4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Line 106"/>
              <p:cNvSpPr>
                <a:spLocks noChangeShapeType="1"/>
              </p:cNvSpPr>
              <p:nvPr/>
            </p:nvSpPr>
            <p:spPr bwMode="auto">
              <a:xfrm>
                <a:off x="-1433513" y="233045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Rectangle 107"/>
              <p:cNvSpPr>
                <a:spLocks noChangeArrowheads="1"/>
              </p:cNvSpPr>
              <p:nvPr/>
            </p:nvSpPr>
            <p:spPr bwMode="auto">
              <a:xfrm>
                <a:off x="-1268413" y="2374900"/>
                <a:ext cx="38100" cy="1651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4845926" y="1935551"/>
              <a:ext cx="191155" cy="329109"/>
              <a:chOff x="2987286" y="-704331"/>
              <a:chExt cx="256863" cy="442235"/>
            </a:xfrm>
          </p:grpSpPr>
          <p:sp>
            <p:nvSpPr>
              <p:cNvPr id="62" name="Freeform 41"/>
              <p:cNvSpPr>
                <a:spLocks noEditPoints="1"/>
              </p:cNvSpPr>
              <p:nvPr/>
            </p:nvSpPr>
            <p:spPr bwMode="auto">
              <a:xfrm>
                <a:off x="3144379" y="-458465"/>
                <a:ext cx="99770" cy="99770"/>
              </a:xfrm>
              <a:custGeom>
                <a:avLst/>
                <a:gdLst>
                  <a:gd name="T0" fmla="*/ 102 w 110"/>
                  <a:gd name="T1" fmla="*/ 24 h 110"/>
                  <a:gd name="T2" fmla="*/ 78 w 110"/>
                  <a:gd name="T3" fmla="*/ 16 h 110"/>
                  <a:gd name="T4" fmla="*/ 66 w 110"/>
                  <a:gd name="T5" fmla="*/ 12 h 110"/>
                  <a:gd name="T6" fmla="*/ 44 w 110"/>
                  <a:gd name="T7" fmla="*/ 0 h 110"/>
                  <a:gd name="T8" fmla="*/ 44 w 110"/>
                  <a:gd name="T9" fmla="*/ 12 h 110"/>
                  <a:gd name="T10" fmla="*/ 24 w 110"/>
                  <a:gd name="T11" fmla="*/ 8 h 110"/>
                  <a:gd name="T12" fmla="*/ 18 w 110"/>
                  <a:gd name="T13" fmla="*/ 32 h 110"/>
                  <a:gd name="T14" fmla="*/ 12 w 110"/>
                  <a:gd name="T15" fmla="*/ 44 h 110"/>
                  <a:gd name="T16" fmla="*/ 0 w 110"/>
                  <a:gd name="T17" fmla="*/ 66 h 110"/>
                  <a:gd name="T18" fmla="*/ 12 w 110"/>
                  <a:gd name="T19" fmla="*/ 66 h 110"/>
                  <a:gd name="T20" fmla="*/ 8 w 110"/>
                  <a:gd name="T21" fmla="*/ 86 h 110"/>
                  <a:gd name="T22" fmla="*/ 32 w 110"/>
                  <a:gd name="T23" fmla="*/ 94 h 110"/>
                  <a:gd name="T24" fmla="*/ 44 w 110"/>
                  <a:gd name="T25" fmla="*/ 98 h 110"/>
                  <a:gd name="T26" fmla="*/ 66 w 110"/>
                  <a:gd name="T27" fmla="*/ 110 h 110"/>
                  <a:gd name="T28" fmla="*/ 66 w 110"/>
                  <a:gd name="T29" fmla="*/ 98 h 110"/>
                  <a:gd name="T30" fmla="*/ 86 w 110"/>
                  <a:gd name="T31" fmla="*/ 102 h 110"/>
                  <a:gd name="T32" fmla="*/ 94 w 110"/>
                  <a:gd name="T33" fmla="*/ 78 h 110"/>
                  <a:gd name="T34" fmla="*/ 98 w 110"/>
                  <a:gd name="T35" fmla="*/ 66 h 110"/>
                  <a:gd name="T36" fmla="*/ 110 w 110"/>
                  <a:gd name="T37" fmla="*/ 44 h 110"/>
                  <a:gd name="T38" fmla="*/ 98 w 110"/>
                  <a:gd name="T39" fmla="*/ 44 h 110"/>
                  <a:gd name="T40" fmla="*/ 94 w 110"/>
                  <a:gd name="T41" fmla="*/ 32 h 110"/>
                  <a:gd name="T42" fmla="*/ 56 w 110"/>
                  <a:gd name="T43" fmla="*/ 74 h 110"/>
                  <a:gd name="T44" fmla="*/ 42 w 110"/>
                  <a:gd name="T45" fmla="*/ 68 h 110"/>
                  <a:gd name="T46" fmla="*/ 36 w 110"/>
                  <a:gd name="T47" fmla="*/ 56 h 110"/>
                  <a:gd name="T48" fmla="*/ 38 w 110"/>
                  <a:gd name="T49" fmla="*/ 48 h 110"/>
                  <a:gd name="T50" fmla="*/ 48 w 110"/>
                  <a:gd name="T51" fmla="*/ 38 h 110"/>
                  <a:gd name="T52" fmla="*/ 56 w 110"/>
                  <a:gd name="T53" fmla="*/ 36 h 110"/>
                  <a:gd name="T54" fmla="*/ 68 w 110"/>
                  <a:gd name="T55" fmla="*/ 42 h 110"/>
                  <a:gd name="T56" fmla="*/ 74 w 110"/>
                  <a:gd name="T57" fmla="*/ 56 h 110"/>
                  <a:gd name="T58" fmla="*/ 72 w 110"/>
                  <a:gd name="T59" fmla="*/ 62 h 110"/>
                  <a:gd name="T60" fmla="*/ 62 w 110"/>
                  <a:gd name="T61" fmla="*/ 72 h 110"/>
                  <a:gd name="T62" fmla="*/ 56 w 110"/>
                  <a:gd name="T63" fmla="*/ 74 h 110"/>
                  <a:gd name="T64" fmla="*/ 56 w 110"/>
                  <a:gd name="T65" fmla="*/ 7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0" h="110">
                    <a:moveTo>
                      <a:pt x="94" y="32"/>
                    </a:moveTo>
                    <a:lnTo>
                      <a:pt x="102" y="24"/>
                    </a:lnTo>
                    <a:lnTo>
                      <a:pt x="86" y="8"/>
                    </a:lnTo>
                    <a:lnTo>
                      <a:pt x="78" y="16"/>
                    </a:lnTo>
                    <a:lnTo>
                      <a:pt x="78" y="16"/>
                    </a:lnTo>
                    <a:lnTo>
                      <a:pt x="66" y="12"/>
                    </a:lnTo>
                    <a:lnTo>
                      <a:pt x="66" y="0"/>
                    </a:lnTo>
                    <a:lnTo>
                      <a:pt x="44" y="0"/>
                    </a:lnTo>
                    <a:lnTo>
                      <a:pt x="44" y="12"/>
                    </a:lnTo>
                    <a:lnTo>
                      <a:pt x="44" y="12"/>
                    </a:lnTo>
                    <a:lnTo>
                      <a:pt x="32" y="16"/>
                    </a:lnTo>
                    <a:lnTo>
                      <a:pt x="24" y="8"/>
                    </a:lnTo>
                    <a:lnTo>
                      <a:pt x="8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12" y="44"/>
                    </a:lnTo>
                    <a:lnTo>
                      <a:pt x="0" y="44"/>
                    </a:lnTo>
                    <a:lnTo>
                      <a:pt x="0" y="66"/>
                    </a:lnTo>
                    <a:lnTo>
                      <a:pt x="12" y="66"/>
                    </a:lnTo>
                    <a:lnTo>
                      <a:pt x="12" y="66"/>
                    </a:lnTo>
                    <a:lnTo>
                      <a:pt x="18" y="78"/>
                    </a:lnTo>
                    <a:lnTo>
                      <a:pt x="8" y="86"/>
                    </a:lnTo>
                    <a:lnTo>
                      <a:pt x="24" y="102"/>
                    </a:lnTo>
                    <a:lnTo>
                      <a:pt x="32" y="94"/>
                    </a:lnTo>
                    <a:lnTo>
                      <a:pt x="32" y="94"/>
                    </a:lnTo>
                    <a:lnTo>
                      <a:pt x="44" y="98"/>
                    </a:lnTo>
                    <a:lnTo>
                      <a:pt x="44" y="110"/>
                    </a:lnTo>
                    <a:lnTo>
                      <a:pt x="66" y="110"/>
                    </a:lnTo>
                    <a:lnTo>
                      <a:pt x="66" y="98"/>
                    </a:lnTo>
                    <a:lnTo>
                      <a:pt x="66" y="98"/>
                    </a:lnTo>
                    <a:lnTo>
                      <a:pt x="78" y="94"/>
                    </a:lnTo>
                    <a:lnTo>
                      <a:pt x="86" y="102"/>
                    </a:lnTo>
                    <a:lnTo>
                      <a:pt x="102" y="86"/>
                    </a:lnTo>
                    <a:lnTo>
                      <a:pt x="94" y="78"/>
                    </a:lnTo>
                    <a:lnTo>
                      <a:pt x="94" y="78"/>
                    </a:lnTo>
                    <a:lnTo>
                      <a:pt x="98" y="66"/>
                    </a:lnTo>
                    <a:lnTo>
                      <a:pt x="110" y="66"/>
                    </a:lnTo>
                    <a:lnTo>
                      <a:pt x="110" y="44"/>
                    </a:lnTo>
                    <a:lnTo>
                      <a:pt x="98" y="44"/>
                    </a:lnTo>
                    <a:lnTo>
                      <a:pt x="98" y="44"/>
                    </a:lnTo>
                    <a:lnTo>
                      <a:pt x="94" y="32"/>
                    </a:lnTo>
                    <a:lnTo>
                      <a:pt x="94" y="32"/>
                    </a:lnTo>
                    <a:close/>
                    <a:moveTo>
                      <a:pt x="56" y="74"/>
                    </a:moveTo>
                    <a:lnTo>
                      <a:pt x="56" y="74"/>
                    </a:lnTo>
                    <a:lnTo>
                      <a:pt x="48" y="72"/>
                    </a:lnTo>
                    <a:lnTo>
                      <a:pt x="42" y="68"/>
                    </a:lnTo>
                    <a:lnTo>
                      <a:pt x="38" y="62"/>
                    </a:lnTo>
                    <a:lnTo>
                      <a:pt x="36" y="56"/>
                    </a:lnTo>
                    <a:lnTo>
                      <a:pt x="36" y="56"/>
                    </a:lnTo>
                    <a:lnTo>
                      <a:pt x="38" y="48"/>
                    </a:lnTo>
                    <a:lnTo>
                      <a:pt x="42" y="42"/>
                    </a:lnTo>
                    <a:lnTo>
                      <a:pt x="48" y="38"/>
                    </a:lnTo>
                    <a:lnTo>
                      <a:pt x="56" y="36"/>
                    </a:lnTo>
                    <a:lnTo>
                      <a:pt x="56" y="36"/>
                    </a:lnTo>
                    <a:lnTo>
                      <a:pt x="62" y="38"/>
                    </a:lnTo>
                    <a:lnTo>
                      <a:pt x="68" y="42"/>
                    </a:lnTo>
                    <a:lnTo>
                      <a:pt x="72" y="48"/>
                    </a:lnTo>
                    <a:lnTo>
                      <a:pt x="74" y="56"/>
                    </a:lnTo>
                    <a:lnTo>
                      <a:pt x="74" y="56"/>
                    </a:lnTo>
                    <a:lnTo>
                      <a:pt x="72" y="62"/>
                    </a:lnTo>
                    <a:lnTo>
                      <a:pt x="68" y="68"/>
                    </a:lnTo>
                    <a:lnTo>
                      <a:pt x="62" y="72"/>
                    </a:lnTo>
                    <a:lnTo>
                      <a:pt x="56" y="74"/>
                    </a:lnTo>
                    <a:lnTo>
                      <a:pt x="56" y="74"/>
                    </a:lnTo>
                    <a:close/>
                    <a:moveTo>
                      <a:pt x="56" y="74"/>
                    </a:moveTo>
                    <a:lnTo>
                      <a:pt x="56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Line 44"/>
              <p:cNvSpPr>
                <a:spLocks noChangeShapeType="1"/>
              </p:cNvSpPr>
              <p:nvPr/>
            </p:nvSpPr>
            <p:spPr bwMode="auto">
              <a:xfrm>
                <a:off x="3196682" y="-39651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Rectangle 64"/>
              <p:cNvSpPr>
                <a:spLocks noChangeArrowheads="1"/>
              </p:cNvSpPr>
              <p:nvPr/>
            </p:nvSpPr>
            <p:spPr bwMode="auto">
              <a:xfrm>
                <a:off x="2987286" y="-704331"/>
                <a:ext cx="107839" cy="107839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Rectangle 65"/>
              <p:cNvSpPr>
                <a:spLocks noChangeArrowheads="1"/>
              </p:cNvSpPr>
              <p:nvPr/>
            </p:nvSpPr>
            <p:spPr bwMode="auto">
              <a:xfrm>
                <a:off x="2987286" y="-536610"/>
                <a:ext cx="107839" cy="106792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Rectangle 66"/>
              <p:cNvSpPr>
                <a:spLocks noChangeArrowheads="1"/>
              </p:cNvSpPr>
              <p:nvPr/>
            </p:nvSpPr>
            <p:spPr bwMode="auto">
              <a:xfrm>
                <a:off x="2987286" y="-369935"/>
                <a:ext cx="107839" cy="107839"/>
              </a:xfrm>
              <a:prstGeom prst="rect">
                <a:avLst/>
              </a:prstGeom>
              <a:solidFill>
                <a:srgbClr val="000000"/>
              </a:solidFill>
              <a:ln w="19050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67"/>
              <p:cNvSpPr>
                <a:spLocks noEditPoints="1"/>
              </p:cNvSpPr>
              <p:nvPr/>
            </p:nvSpPr>
            <p:spPr bwMode="auto">
              <a:xfrm>
                <a:off x="3127718" y="-330150"/>
                <a:ext cx="81665" cy="68054"/>
              </a:xfrm>
              <a:custGeom>
                <a:avLst/>
                <a:gdLst>
                  <a:gd name="T0" fmla="*/ 156 w 156"/>
                  <a:gd name="T1" fmla="*/ 52 h 130"/>
                  <a:gd name="T2" fmla="*/ 52 w 156"/>
                  <a:gd name="T3" fmla="*/ 52 h 130"/>
                  <a:gd name="T4" fmla="*/ 82 w 156"/>
                  <a:gd name="T5" fmla="*/ 20 h 130"/>
                  <a:gd name="T6" fmla="*/ 64 w 156"/>
                  <a:gd name="T7" fmla="*/ 0 h 130"/>
                  <a:gd name="T8" fmla="*/ 0 w 156"/>
                  <a:gd name="T9" fmla="*/ 64 h 130"/>
                  <a:gd name="T10" fmla="*/ 64 w 156"/>
                  <a:gd name="T11" fmla="*/ 130 h 130"/>
                  <a:gd name="T12" fmla="*/ 82 w 156"/>
                  <a:gd name="T13" fmla="*/ 110 h 130"/>
                  <a:gd name="T14" fmla="*/ 52 w 156"/>
                  <a:gd name="T15" fmla="*/ 78 h 130"/>
                  <a:gd name="T16" fmla="*/ 156 w 156"/>
                  <a:gd name="T17" fmla="*/ 78 h 130"/>
                  <a:gd name="T18" fmla="*/ 156 w 156"/>
                  <a:gd name="T19" fmla="*/ 52 h 130"/>
                  <a:gd name="T20" fmla="*/ 64 w 156"/>
                  <a:gd name="T21" fmla="*/ 130 h 130"/>
                  <a:gd name="T22" fmla="*/ 64 w 156"/>
                  <a:gd name="T23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6" h="130">
                    <a:moveTo>
                      <a:pt x="156" y="52"/>
                    </a:moveTo>
                    <a:lnTo>
                      <a:pt x="52" y="52"/>
                    </a:lnTo>
                    <a:lnTo>
                      <a:pt x="82" y="20"/>
                    </a:lnTo>
                    <a:lnTo>
                      <a:pt x="64" y="0"/>
                    </a:lnTo>
                    <a:lnTo>
                      <a:pt x="0" y="64"/>
                    </a:lnTo>
                    <a:lnTo>
                      <a:pt x="64" y="130"/>
                    </a:lnTo>
                    <a:lnTo>
                      <a:pt x="82" y="110"/>
                    </a:lnTo>
                    <a:lnTo>
                      <a:pt x="52" y="78"/>
                    </a:lnTo>
                    <a:lnTo>
                      <a:pt x="156" y="78"/>
                    </a:lnTo>
                    <a:lnTo>
                      <a:pt x="156" y="52"/>
                    </a:lnTo>
                    <a:close/>
                    <a:moveTo>
                      <a:pt x="64" y="130"/>
                    </a:moveTo>
                    <a:lnTo>
                      <a:pt x="64" y="1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Line 69"/>
              <p:cNvSpPr>
                <a:spLocks noChangeShapeType="1"/>
              </p:cNvSpPr>
              <p:nvPr/>
            </p:nvSpPr>
            <p:spPr bwMode="auto">
              <a:xfrm>
                <a:off x="3148521" y="-30019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Line 70"/>
              <p:cNvSpPr>
                <a:spLocks noChangeShapeType="1"/>
              </p:cNvSpPr>
              <p:nvPr/>
            </p:nvSpPr>
            <p:spPr bwMode="auto">
              <a:xfrm flipV="1">
                <a:off x="3196683" y="-654075"/>
                <a:ext cx="0" cy="17086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Line 71"/>
              <p:cNvSpPr>
                <a:spLocks noChangeShapeType="1"/>
              </p:cNvSpPr>
              <p:nvPr/>
            </p:nvSpPr>
            <p:spPr bwMode="auto">
              <a:xfrm flipH="1">
                <a:off x="3099476" y="-654076"/>
                <a:ext cx="106398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20" name="Rectangle 18"/>
          <p:cNvSpPr>
            <a:spLocks noChangeArrowheads="1"/>
          </p:cNvSpPr>
          <p:nvPr/>
        </p:nvSpPr>
        <p:spPr bwMode="auto">
          <a:xfrm>
            <a:off x="-866476" y="2484049"/>
            <a:ext cx="6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endParaRPr lang="en-US" altLang="en-US" sz="1600" dirty="0">
              <a:latin typeface="Calibri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50216" y="2047380"/>
            <a:ext cx="451132" cy="3646649"/>
            <a:chOff x="789256" y="1955940"/>
            <a:chExt cx="451132" cy="3646649"/>
          </a:xfrm>
        </p:grpSpPr>
        <p:grpSp>
          <p:nvGrpSpPr>
            <p:cNvPr id="6" name="Group 5"/>
            <p:cNvGrpSpPr/>
            <p:nvPr/>
          </p:nvGrpSpPr>
          <p:grpSpPr>
            <a:xfrm>
              <a:off x="865225" y="1955940"/>
              <a:ext cx="299195" cy="299195"/>
              <a:chOff x="-4662488" y="-1006475"/>
              <a:chExt cx="1219200" cy="1219200"/>
            </a:xfrm>
          </p:grpSpPr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-4662488" y="-82550"/>
                <a:ext cx="295275" cy="295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/>
            </p:nvSpPr>
            <p:spPr bwMode="auto">
              <a:xfrm>
                <a:off x="-4662488" y="-542925"/>
                <a:ext cx="295275" cy="2921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/>
            </p:nvSpPr>
            <p:spPr bwMode="auto">
              <a:xfrm>
                <a:off x="-4662488" y="-1006475"/>
                <a:ext cx="295275" cy="295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/>
            </p:nvSpPr>
            <p:spPr bwMode="auto">
              <a:xfrm>
                <a:off x="-4198938" y="-82550"/>
                <a:ext cx="292100" cy="295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>
                <a:off x="-4198938" y="-542925"/>
                <a:ext cx="292100" cy="2921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/>
            </p:nvSpPr>
            <p:spPr bwMode="auto">
              <a:xfrm>
                <a:off x="-4198938" y="-1006475"/>
                <a:ext cx="292100" cy="295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/>
            </p:nvSpPr>
            <p:spPr bwMode="auto">
              <a:xfrm>
                <a:off x="-3738563" y="-82550"/>
                <a:ext cx="295275" cy="295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/>
            </p:nvSpPr>
            <p:spPr bwMode="auto">
              <a:xfrm>
                <a:off x="-3738563" y="-542925"/>
                <a:ext cx="295275" cy="2921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/>
            </p:nvSpPr>
            <p:spPr bwMode="auto">
              <a:xfrm>
                <a:off x="-3738563" y="-1006475"/>
                <a:ext cx="295275" cy="29527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89256" y="3988277"/>
              <a:ext cx="451132" cy="303871"/>
              <a:chOff x="-1360487" y="-1022350"/>
              <a:chExt cx="606203" cy="408323"/>
            </a:xfrm>
          </p:grpSpPr>
          <p:sp>
            <p:nvSpPr>
              <p:cNvPr id="27" name="Line 32"/>
              <p:cNvSpPr>
                <a:spLocks noChangeShapeType="1"/>
              </p:cNvSpPr>
              <p:nvPr/>
            </p:nvSpPr>
            <p:spPr bwMode="auto">
              <a:xfrm>
                <a:off x="-1058863" y="-879475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33"/>
              <p:cNvSpPr>
                <a:spLocks noEditPoints="1"/>
              </p:cNvSpPr>
              <p:nvPr/>
            </p:nvSpPr>
            <p:spPr bwMode="auto">
              <a:xfrm>
                <a:off x="-1058863" y="-968920"/>
                <a:ext cx="118309" cy="118309"/>
              </a:xfrm>
              <a:custGeom>
                <a:avLst/>
                <a:gdLst>
                  <a:gd name="T0" fmla="*/ 226 w 226"/>
                  <a:gd name="T1" fmla="*/ 90 h 226"/>
                  <a:gd name="T2" fmla="*/ 200 w 226"/>
                  <a:gd name="T3" fmla="*/ 90 h 226"/>
                  <a:gd name="T4" fmla="*/ 190 w 226"/>
                  <a:gd name="T5" fmla="*/ 66 h 226"/>
                  <a:gd name="T6" fmla="*/ 176 w 226"/>
                  <a:gd name="T7" fmla="*/ 16 h 226"/>
                  <a:gd name="T8" fmla="*/ 158 w 226"/>
                  <a:gd name="T9" fmla="*/ 34 h 226"/>
                  <a:gd name="T10" fmla="*/ 136 w 226"/>
                  <a:gd name="T11" fmla="*/ 24 h 226"/>
                  <a:gd name="T12" fmla="*/ 90 w 226"/>
                  <a:gd name="T13" fmla="*/ 0 h 226"/>
                  <a:gd name="T14" fmla="*/ 90 w 226"/>
                  <a:gd name="T15" fmla="*/ 24 h 226"/>
                  <a:gd name="T16" fmla="*/ 66 w 226"/>
                  <a:gd name="T17" fmla="*/ 34 h 226"/>
                  <a:gd name="T18" fmla="*/ 16 w 226"/>
                  <a:gd name="T19" fmla="*/ 48 h 226"/>
                  <a:gd name="T20" fmla="*/ 34 w 226"/>
                  <a:gd name="T21" fmla="*/ 66 h 226"/>
                  <a:gd name="T22" fmla="*/ 24 w 226"/>
                  <a:gd name="T23" fmla="*/ 90 h 226"/>
                  <a:gd name="T24" fmla="*/ 0 w 226"/>
                  <a:gd name="T25" fmla="*/ 136 h 226"/>
                  <a:gd name="T26" fmla="*/ 24 w 226"/>
                  <a:gd name="T27" fmla="*/ 136 h 226"/>
                  <a:gd name="T28" fmla="*/ 34 w 226"/>
                  <a:gd name="T29" fmla="*/ 158 h 226"/>
                  <a:gd name="T30" fmla="*/ 48 w 226"/>
                  <a:gd name="T31" fmla="*/ 208 h 226"/>
                  <a:gd name="T32" fmla="*/ 66 w 226"/>
                  <a:gd name="T33" fmla="*/ 190 h 226"/>
                  <a:gd name="T34" fmla="*/ 90 w 226"/>
                  <a:gd name="T35" fmla="*/ 200 h 226"/>
                  <a:gd name="T36" fmla="*/ 136 w 226"/>
                  <a:gd name="T37" fmla="*/ 226 h 226"/>
                  <a:gd name="T38" fmla="*/ 136 w 226"/>
                  <a:gd name="T39" fmla="*/ 200 h 226"/>
                  <a:gd name="T40" fmla="*/ 158 w 226"/>
                  <a:gd name="T41" fmla="*/ 190 h 226"/>
                  <a:gd name="T42" fmla="*/ 208 w 226"/>
                  <a:gd name="T43" fmla="*/ 176 h 226"/>
                  <a:gd name="T44" fmla="*/ 190 w 226"/>
                  <a:gd name="T45" fmla="*/ 158 h 226"/>
                  <a:gd name="T46" fmla="*/ 200 w 226"/>
                  <a:gd name="T47" fmla="*/ 136 h 226"/>
                  <a:gd name="T48" fmla="*/ 112 w 226"/>
                  <a:gd name="T49" fmla="*/ 150 h 226"/>
                  <a:gd name="T50" fmla="*/ 106 w 226"/>
                  <a:gd name="T51" fmla="*/ 150 h 226"/>
                  <a:gd name="T52" fmla="*/ 92 w 226"/>
                  <a:gd name="T53" fmla="*/ 144 h 226"/>
                  <a:gd name="T54" fmla="*/ 82 w 226"/>
                  <a:gd name="T55" fmla="*/ 134 h 226"/>
                  <a:gd name="T56" fmla="*/ 76 w 226"/>
                  <a:gd name="T57" fmla="*/ 120 h 226"/>
                  <a:gd name="T58" fmla="*/ 74 w 226"/>
                  <a:gd name="T59" fmla="*/ 112 h 226"/>
                  <a:gd name="T60" fmla="*/ 78 w 226"/>
                  <a:gd name="T61" fmla="*/ 98 h 226"/>
                  <a:gd name="T62" fmla="*/ 86 w 226"/>
                  <a:gd name="T63" fmla="*/ 86 h 226"/>
                  <a:gd name="T64" fmla="*/ 98 w 226"/>
                  <a:gd name="T65" fmla="*/ 78 h 226"/>
                  <a:gd name="T66" fmla="*/ 112 w 226"/>
                  <a:gd name="T67" fmla="*/ 74 h 226"/>
                  <a:gd name="T68" fmla="*/ 120 w 226"/>
                  <a:gd name="T69" fmla="*/ 76 h 226"/>
                  <a:gd name="T70" fmla="*/ 134 w 226"/>
                  <a:gd name="T71" fmla="*/ 82 h 226"/>
                  <a:gd name="T72" fmla="*/ 144 w 226"/>
                  <a:gd name="T73" fmla="*/ 92 h 226"/>
                  <a:gd name="T74" fmla="*/ 150 w 226"/>
                  <a:gd name="T75" fmla="*/ 106 h 226"/>
                  <a:gd name="T76" fmla="*/ 150 w 226"/>
                  <a:gd name="T77" fmla="*/ 112 h 226"/>
                  <a:gd name="T78" fmla="*/ 148 w 226"/>
                  <a:gd name="T79" fmla="*/ 128 h 226"/>
                  <a:gd name="T80" fmla="*/ 140 w 226"/>
                  <a:gd name="T81" fmla="*/ 140 h 226"/>
                  <a:gd name="T82" fmla="*/ 128 w 226"/>
                  <a:gd name="T83" fmla="*/ 148 h 226"/>
                  <a:gd name="T84" fmla="*/ 112 w 226"/>
                  <a:gd name="T85" fmla="*/ 150 h 226"/>
                  <a:gd name="T86" fmla="*/ 112 w 226"/>
                  <a:gd name="T87" fmla="*/ 15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26" h="226">
                    <a:moveTo>
                      <a:pt x="226" y="136"/>
                    </a:moveTo>
                    <a:lnTo>
                      <a:pt x="226" y="90"/>
                    </a:lnTo>
                    <a:lnTo>
                      <a:pt x="200" y="90"/>
                    </a:lnTo>
                    <a:lnTo>
                      <a:pt x="200" y="90"/>
                    </a:lnTo>
                    <a:lnTo>
                      <a:pt x="196" y="78"/>
                    </a:lnTo>
                    <a:lnTo>
                      <a:pt x="190" y="66"/>
                    </a:lnTo>
                    <a:lnTo>
                      <a:pt x="208" y="48"/>
                    </a:lnTo>
                    <a:lnTo>
                      <a:pt x="176" y="16"/>
                    </a:lnTo>
                    <a:lnTo>
                      <a:pt x="158" y="34"/>
                    </a:lnTo>
                    <a:lnTo>
                      <a:pt x="158" y="34"/>
                    </a:lnTo>
                    <a:lnTo>
                      <a:pt x="148" y="30"/>
                    </a:lnTo>
                    <a:lnTo>
                      <a:pt x="136" y="24"/>
                    </a:lnTo>
                    <a:lnTo>
                      <a:pt x="136" y="0"/>
                    </a:lnTo>
                    <a:lnTo>
                      <a:pt x="90" y="0"/>
                    </a:lnTo>
                    <a:lnTo>
                      <a:pt x="90" y="24"/>
                    </a:lnTo>
                    <a:lnTo>
                      <a:pt x="90" y="24"/>
                    </a:lnTo>
                    <a:lnTo>
                      <a:pt x="78" y="30"/>
                    </a:lnTo>
                    <a:lnTo>
                      <a:pt x="66" y="34"/>
                    </a:lnTo>
                    <a:lnTo>
                      <a:pt x="48" y="16"/>
                    </a:lnTo>
                    <a:lnTo>
                      <a:pt x="16" y="48"/>
                    </a:lnTo>
                    <a:lnTo>
                      <a:pt x="34" y="66"/>
                    </a:lnTo>
                    <a:lnTo>
                      <a:pt x="34" y="66"/>
                    </a:lnTo>
                    <a:lnTo>
                      <a:pt x="28" y="78"/>
                    </a:lnTo>
                    <a:lnTo>
                      <a:pt x="24" y="90"/>
                    </a:lnTo>
                    <a:lnTo>
                      <a:pt x="0" y="90"/>
                    </a:lnTo>
                    <a:lnTo>
                      <a:pt x="0" y="136"/>
                    </a:lnTo>
                    <a:lnTo>
                      <a:pt x="24" y="136"/>
                    </a:lnTo>
                    <a:lnTo>
                      <a:pt x="24" y="136"/>
                    </a:lnTo>
                    <a:lnTo>
                      <a:pt x="28" y="148"/>
                    </a:lnTo>
                    <a:lnTo>
                      <a:pt x="34" y="158"/>
                    </a:lnTo>
                    <a:lnTo>
                      <a:pt x="16" y="176"/>
                    </a:lnTo>
                    <a:lnTo>
                      <a:pt x="48" y="208"/>
                    </a:lnTo>
                    <a:lnTo>
                      <a:pt x="66" y="190"/>
                    </a:lnTo>
                    <a:lnTo>
                      <a:pt x="66" y="190"/>
                    </a:lnTo>
                    <a:lnTo>
                      <a:pt x="78" y="196"/>
                    </a:lnTo>
                    <a:lnTo>
                      <a:pt x="90" y="200"/>
                    </a:lnTo>
                    <a:lnTo>
                      <a:pt x="90" y="226"/>
                    </a:lnTo>
                    <a:lnTo>
                      <a:pt x="136" y="226"/>
                    </a:lnTo>
                    <a:lnTo>
                      <a:pt x="136" y="200"/>
                    </a:lnTo>
                    <a:lnTo>
                      <a:pt x="136" y="200"/>
                    </a:lnTo>
                    <a:lnTo>
                      <a:pt x="148" y="196"/>
                    </a:lnTo>
                    <a:lnTo>
                      <a:pt x="158" y="190"/>
                    </a:lnTo>
                    <a:lnTo>
                      <a:pt x="176" y="208"/>
                    </a:lnTo>
                    <a:lnTo>
                      <a:pt x="208" y="176"/>
                    </a:lnTo>
                    <a:lnTo>
                      <a:pt x="190" y="158"/>
                    </a:lnTo>
                    <a:lnTo>
                      <a:pt x="190" y="158"/>
                    </a:lnTo>
                    <a:lnTo>
                      <a:pt x="196" y="148"/>
                    </a:lnTo>
                    <a:lnTo>
                      <a:pt x="200" y="136"/>
                    </a:lnTo>
                    <a:lnTo>
                      <a:pt x="226" y="136"/>
                    </a:lnTo>
                    <a:close/>
                    <a:moveTo>
                      <a:pt x="112" y="150"/>
                    </a:moveTo>
                    <a:lnTo>
                      <a:pt x="112" y="150"/>
                    </a:lnTo>
                    <a:lnTo>
                      <a:pt x="106" y="150"/>
                    </a:lnTo>
                    <a:lnTo>
                      <a:pt x="98" y="148"/>
                    </a:lnTo>
                    <a:lnTo>
                      <a:pt x="92" y="144"/>
                    </a:lnTo>
                    <a:lnTo>
                      <a:pt x="86" y="140"/>
                    </a:lnTo>
                    <a:lnTo>
                      <a:pt x="82" y="134"/>
                    </a:lnTo>
                    <a:lnTo>
                      <a:pt x="78" y="128"/>
                    </a:lnTo>
                    <a:lnTo>
                      <a:pt x="76" y="120"/>
                    </a:lnTo>
                    <a:lnTo>
                      <a:pt x="74" y="112"/>
                    </a:lnTo>
                    <a:lnTo>
                      <a:pt x="74" y="112"/>
                    </a:lnTo>
                    <a:lnTo>
                      <a:pt x="76" y="106"/>
                    </a:lnTo>
                    <a:lnTo>
                      <a:pt x="78" y="98"/>
                    </a:lnTo>
                    <a:lnTo>
                      <a:pt x="82" y="92"/>
                    </a:lnTo>
                    <a:lnTo>
                      <a:pt x="86" y="86"/>
                    </a:lnTo>
                    <a:lnTo>
                      <a:pt x="92" y="82"/>
                    </a:lnTo>
                    <a:lnTo>
                      <a:pt x="98" y="78"/>
                    </a:lnTo>
                    <a:lnTo>
                      <a:pt x="106" y="76"/>
                    </a:lnTo>
                    <a:lnTo>
                      <a:pt x="112" y="74"/>
                    </a:lnTo>
                    <a:lnTo>
                      <a:pt x="112" y="74"/>
                    </a:lnTo>
                    <a:lnTo>
                      <a:pt x="120" y="76"/>
                    </a:lnTo>
                    <a:lnTo>
                      <a:pt x="128" y="78"/>
                    </a:lnTo>
                    <a:lnTo>
                      <a:pt x="134" y="82"/>
                    </a:lnTo>
                    <a:lnTo>
                      <a:pt x="140" y="86"/>
                    </a:lnTo>
                    <a:lnTo>
                      <a:pt x="144" y="92"/>
                    </a:lnTo>
                    <a:lnTo>
                      <a:pt x="148" y="98"/>
                    </a:lnTo>
                    <a:lnTo>
                      <a:pt x="150" y="106"/>
                    </a:lnTo>
                    <a:lnTo>
                      <a:pt x="150" y="112"/>
                    </a:lnTo>
                    <a:lnTo>
                      <a:pt x="150" y="112"/>
                    </a:lnTo>
                    <a:lnTo>
                      <a:pt x="150" y="120"/>
                    </a:lnTo>
                    <a:lnTo>
                      <a:pt x="148" y="128"/>
                    </a:lnTo>
                    <a:lnTo>
                      <a:pt x="144" y="134"/>
                    </a:lnTo>
                    <a:lnTo>
                      <a:pt x="140" y="140"/>
                    </a:lnTo>
                    <a:lnTo>
                      <a:pt x="134" y="144"/>
                    </a:lnTo>
                    <a:lnTo>
                      <a:pt x="128" y="148"/>
                    </a:lnTo>
                    <a:lnTo>
                      <a:pt x="120" y="150"/>
                    </a:lnTo>
                    <a:lnTo>
                      <a:pt x="112" y="150"/>
                    </a:lnTo>
                    <a:lnTo>
                      <a:pt x="112" y="150"/>
                    </a:lnTo>
                    <a:close/>
                    <a:moveTo>
                      <a:pt x="112" y="150"/>
                    </a:moveTo>
                    <a:lnTo>
                      <a:pt x="112" y="1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pic>
            <p:nvPicPr>
              <p:cNvPr id="32" name="Picture 28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360487" y="-1022350"/>
                <a:ext cx="606203" cy="4083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" name="Freeform 29"/>
              <p:cNvSpPr>
                <a:spLocks noEditPoints="1"/>
              </p:cNvSpPr>
              <p:nvPr/>
            </p:nvSpPr>
            <p:spPr bwMode="auto">
              <a:xfrm>
                <a:off x="-1303950" y="-1018162"/>
                <a:ext cx="493129" cy="312001"/>
              </a:xfrm>
              <a:custGeom>
                <a:avLst/>
                <a:gdLst>
                  <a:gd name="T0" fmla="*/ 24 w 942"/>
                  <a:gd name="T1" fmla="*/ 596 h 596"/>
                  <a:gd name="T2" fmla="*/ 920 w 942"/>
                  <a:gd name="T3" fmla="*/ 596 h 596"/>
                  <a:gd name="T4" fmla="*/ 920 w 942"/>
                  <a:gd name="T5" fmla="*/ 596 h 596"/>
                  <a:gd name="T6" fmla="*/ 928 w 942"/>
                  <a:gd name="T7" fmla="*/ 594 h 596"/>
                  <a:gd name="T8" fmla="*/ 936 w 942"/>
                  <a:gd name="T9" fmla="*/ 590 h 596"/>
                  <a:gd name="T10" fmla="*/ 940 w 942"/>
                  <a:gd name="T11" fmla="*/ 582 h 596"/>
                  <a:gd name="T12" fmla="*/ 942 w 942"/>
                  <a:gd name="T13" fmla="*/ 574 h 596"/>
                  <a:gd name="T14" fmla="*/ 942 w 942"/>
                  <a:gd name="T15" fmla="*/ 22 h 596"/>
                  <a:gd name="T16" fmla="*/ 942 w 942"/>
                  <a:gd name="T17" fmla="*/ 22 h 596"/>
                  <a:gd name="T18" fmla="*/ 940 w 942"/>
                  <a:gd name="T19" fmla="*/ 14 h 596"/>
                  <a:gd name="T20" fmla="*/ 936 w 942"/>
                  <a:gd name="T21" fmla="*/ 6 h 596"/>
                  <a:gd name="T22" fmla="*/ 928 w 942"/>
                  <a:gd name="T23" fmla="*/ 2 h 596"/>
                  <a:gd name="T24" fmla="*/ 920 w 942"/>
                  <a:gd name="T25" fmla="*/ 0 h 596"/>
                  <a:gd name="T26" fmla="*/ 24 w 942"/>
                  <a:gd name="T27" fmla="*/ 0 h 596"/>
                  <a:gd name="T28" fmla="*/ 24 w 942"/>
                  <a:gd name="T29" fmla="*/ 0 h 596"/>
                  <a:gd name="T30" fmla="*/ 14 w 942"/>
                  <a:gd name="T31" fmla="*/ 2 h 596"/>
                  <a:gd name="T32" fmla="*/ 6 w 942"/>
                  <a:gd name="T33" fmla="*/ 6 h 596"/>
                  <a:gd name="T34" fmla="*/ 2 w 942"/>
                  <a:gd name="T35" fmla="*/ 14 h 596"/>
                  <a:gd name="T36" fmla="*/ 0 w 942"/>
                  <a:gd name="T37" fmla="*/ 22 h 596"/>
                  <a:gd name="T38" fmla="*/ 0 w 942"/>
                  <a:gd name="T39" fmla="*/ 574 h 596"/>
                  <a:gd name="T40" fmla="*/ 0 w 942"/>
                  <a:gd name="T41" fmla="*/ 574 h 596"/>
                  <a:gd name="T42" fmla="*/ 2 w 942"/>
                  <a:gd name="T43" fmla="*/ 582 h 596"/>
                  <a:gd name="T44" fmla="*/ 6 w 942"/>
                  <a:gd name="T45" fmla="*/ 590 h 596"/>
                  <a:gd name="T46" fmla="*/ 14 w 942"/>
                  <a:gd name="T47" fmla="*/ 594 h 596"/>
                  <a:gd name="T48" fmla="*/ 24 w 942"/>
                  <a:gd name="T49" fmla="*/ 596 h 596"/>
                  <a:gd name="T50" fmla="*/ 24 w 942"/>
                  <a:gd name="T51" fmla="*/ 596 h 596"/>
                  <a:gd name="T52" fmla="*/ 82 w 942"/>
                  <a:gd name="T53" fmla="*/ 82 h 596"/>
                  <a:gd name="T54" fmla="*/ 860 w 942"/>
                  <a:gd name="T55" fmla="*/ 82 h 596"/>
                  <a:gd name="T56" fmla="*/ 860 w 942"/>
                  <a:gd name="T57" fmla="*/ 514 h 596"/>
                  <a:gd name="T58" fmla="*/ 82 w 942"/>
                  <a:gd name="T59" fmla="*/ 514 h 596"/>
                  <a:gd name="T60" fmla="*/ 82 w 942"/>
                  <a:gd name="T61" fmla="*/ 82 h 596"/>
                  <a:gd name="T62" fmla="*/ 82 w 942"/>
                  <a:gd name="T63" fmla="*/ 82 h 596"/>
                  <a:gd name="T64" fmla="*/ 82 w 942"/>
                  <a:gd name="T65" fmla="*/ 82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42" h="596">
                    <a:moveTo>
                      <a:pt x="24" y="596"/>
                    </a:moveTo>
                    <a:lnTo>
                      <a:pt x="920" y="596"/>
                    </a:lnTo>
                    <a:lnTo>
                      <a:pt x="920" y="596"/>
                    </a:lnTo>
                    <a:lnTo>
                      <a:pt x="928" y="594"/>
                    </a:lnTo>
                    <a:lnTo>
                      <a:pt x="936" y="590"/>
                    </a:lnTo>
                    <a:lnTo>
                      <a:pt x="940" y="582"/>
                    </a:lnTo>
                    <a:lnTo>
                      <a:pt x="942" y="574"/>
                    </a:lnTo>
                    <a:lnTo>
                      <a:pt x="942" y="22"/>
                    </a:lnTo>
                    <a:lnTo>
                      <a:pt x="942" y="22"/>
                    </a:lnTo>
                    <a:lnTo>
                      <a:pt x="940" y="14"/>
                    </a:lnTo>
                    <a:lnTo>
                      <a:pt x="936" y="6"/>
                    </a:lnTo>
                    <a:lnTo>
                      <a:pt x="928" y="2"/>
                    </a:lnTo>
                    <a:lnTo>
                      <a:pt x="920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574"/>
                    </a:lnTo>
                    <a:lnTo>
                      <a:pt x="0" y="574"/>
                    </a:lnTo>
                    <a:lnTo>
                      <a:pt x="2" y="582"/>
                    </a:lnTo>
                    <a:lnTo>
                      <a:pt x="6" y="590"/>
                    </a:lnTo>
                    <a:lnTo>
                      <a:pt x="14" y="594"/>
                    </a:lnTo>
                    <a:lnTo>
                      <a:pt x="24" y="596"/>
                    </a:lnTo>
                    <a:lnTo>
                      <a:pt x="24" y="596"/>
                    </a:lnTo>
                    <a:close/>
                    <a:moveTo>
                      <a:pt x="82" y="82"/>
                    </a:moveTo>
                    <a:lnTo>
                      <a:pt x="860" y="82"/>
                    </a:lnTo>
                    <a:lnTo>
                      <a:pt x="860" y="514"/>
                    </a:lnTo>
                    <a:lnTo>
                      <a:pt x="82" y="514"/>
                    </a:lnTo>
                    <a:lnTo>
                      <a:pt x="82" y="82"/>
                    </a:lnTo>
                    <a:close/>
                    <a:moveTo>
                      <a:pt x="82" y="82"/>
                    </a:moveTo>
                    <a:lnTo>
                      <a:pt x="82" y="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37"/>
              <p:cNvSpPr>
                <a:spLocks noEditPoints="1"/>
              </p:cNvSpPr>
              <p:nvPr/>
            </p:nvSpPr>
            <p:spPr bwMode="auto">
              <a:xfrm>
                <a:off x="-1142715" y="-856927"/>
                <a:ext cx="79571" cy="79571"/>
              </a:xfrm>
              <a:custGeom>
                <a:avLst/>
                <a:gdLst>
                  <a:gd name="T0" fmla="*/ 140 w 152"/>
                  <a:gd name="T1" fmla="*/ 32 h 152"/>
                  <a:gd name="T2" fmla="*/ 106 w 152"/>
                  <a:gd name="T3" fmla="*/ 24 h 152"/>
                  <a:gd name="T4" fmla="*/ 98 w 152"/>
                  <a:gd name="T5" fmla="*/ 20 h 152"/>
                  <a:gd name="T6" fmla="*/ 90 w 152"/>
                  <a:gd name="T7" fmla="*/ 0 h 152"/>
                  <a:gd name="T8" fmla="*/ 60 w 152"/>
                  <a:gd name="T9" fmla="*/ 18 h 152"/>
                  <a:gd name="T10" fmla="*/ 52 w 152"/>
                  <a:gd name="T11" fmla="*/ 20 h 152"/>
                  <a:gd name="T12" fmla="*/ 32 w 152"/>
                  <a:gd name="T13" fmla="*/ 12 h 152"/>
                  <a:gd name="T14" fmla="*/ 24 w 152"/>
                  <a:gd name="T15" fmla="*/ 46 h 152"/>
                  <a:gd name="T16" fmla="*/ 20 w 152"/>
                  <a:gd name="T17" fmla="*/ 52 h 152"/>
                  <a:gd name="T18" fmla="*/ 0 w 152"/>
                  <a:gd name="T19" fmla="*/ 60 h 152"/>
                  <a:gd name="T20" fmla="*/ 18 w 152"/>
                  <a:gd name="T21" fmla="*/ 90 h 152"/>
                  <a:gd name="T22" fmla="*/ 20 w 152"/>
                  <a:gd name="T23" fmla="*/ 98 h 152"/>
                  <a:gd name="T24" fmla="*/ 12 w 152"/>
                  <a:gd name="T25" fmla="*/ 118 h 152"/>
                  <a:gd name="T26" fmla="*/ 46 w 152"/>
                  <a:gd name="T27" fmla="*/ 128 h 152"/>
                  <a:gd name="T28" fmla="*/ 52 w 152"/>
                  <a:gd name="T29" fmla="*/ 132 h 152"/>
                  <a:gd name="T30" fmla="*/ 60 w 152"/>
                  <a:gd name="T31" fmla="*/ 152 h 152"/>
                  <a:gd name="T32" fmla="*/ 90 w 152"/>
                  <a:gd name="T33" fmla="*/ 134 h 152"/>
                  <a:gd name="T34" fmla="*/ 98 w 152"/>
                  <a:gd name="T35" fmla="*/ 132 h 152"/>
                  <a:gd name="T36" fmla="*/ 118 w 152"/>
                  <a:gd name="T37" fmla="*/ 140 h 152"/>
                  <a:gd name="T38" fmla="*/ 128 w 152"/>
                  <a:gd name="T39" fmla="*/ 106 h 152"/>
                  <a:gd name="T40" fmla="*/ 132 w 152"/>
                  <a:gd name="T41" fmla="*/ 98 h 152"/>
                  <a:gd name="T42" fmla="*/ 152 w 152"/>
                  <a:gd name="T43" fmla="*/ 90 h 152"/>
                  <a:gd name="T44" fmla="*/ 134 w 152"/>
                  <a:gd name="T45" fmla="*/ 60 h 152"/>
                  <a:gd name="T46" fmla="*/ 132 w 152"/>
                  <a:gd name="T47" fmla="*/ 52 h 152"/>
                  <a:gd name="T48" fmla="*/ 128 w 152"/>
                  <a:gd name="T49" fmla="*/ 46 h 152"/>
                  <a:gd name="T50" fmla="*/ 76 w 152"/>
                  <a:gd name="T51" fmla="*/ 100 h 152"/>
                  <a:gd name="T52" fmla="*/ 58 w 152"/>
                  <a:gd name="T53" fmla="*/ 94 h 152"/>
                  <a:gd name="T54" fmla="*/ 50 w 152"/>
                  <a:gd name="T55" fmla="*/ 76 h 152"/>
                  <a:gd name="T56" fmla="*/ 52 w 152"/>
                  <a:gd name="T57" fmla="*/ 66 h 152"/>
                  <a:gd name="T58" fmla="*/ 66 w 152"/>
                  <a:gd name="T59" fmla="*/ 52 h 152"/>
                  <a:gd name="T60" fmla="*/ 76 w 152"/>
                  <a:gd name="T61" fmla="*/ 50 h 152"/>
                  <a:gd name="T62" fmla="*/ 94 w 152"/>
                  <a:gd name="T63" fmla="*/ 58 h 152"/>
                  <a:gd name="T64" fmla="*/ 100 w 152"/>
                  <a:gd name="T65" fmla="*/ 76 h 152"/>
                  <a:gd name="T66" fmla="*/ 98 w 152"/>
                  <a:gd name="T67" fmla="*/ 86 h 152"/>
                  <a:gd name="T68" fmla="*/ 86 w 152"/>
                  <a:gd name="T69" fmla="*/ 98 h 152"/>
                  <a:gd name="T70" fmla="*/ 76 w 152"/>
                  <a:gd name="T71" fmla="*/ 100 h 152"/>
                  <a:gd name="T72" fmla="*/ 76 w 152"/>
                  <a:gd name="T73" fmla="*/ 10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2" h="152">
                    <a:moveTo>
                      <a:pt x="128" y="46"/>
                    </a:moveTo>
                    <a:lnTo>
                      <a:pt x="140" y="32"/>
                    </a:lnTo>
                    <a:lnTo>
                      <a:pt x="118" y="12"/>
                    </a:lnTo>
                    <a:lnTo>
                      <a:pt x="106" y="24"/>
                    </a:lnTo>
                    <a:lnTo>
                      <a:pt x="106" y="24"/>
                    </a:lnTo>
                    <a:lnTo>
                      <a:pt x="98" y="20"/>
                    </a:lnTo>
                    <a:lnTo>
                      <a:pt x="90" y="18"/>
                    </a:lnTo>
                    <a:lnTo>
                      <a:pt x="90" y="0"/>
                    </a:lnTo>
                    <a:lnTo>
                      <a:pt x="60" y="0"/>
                    </a:lnTo>
                    <a:lnTo>
                      <a:pt x="60" y="18"/>
                    </a:lnTo>
                    <a:lnTo>
                      <a:pt x="60" y="18"/>
                    </a:lnTo>
                    <a:lnTo>
                      <a:pt x="52" y="20"/>
                    </a:lnTo>
                    <a:lnTo>
                      <a:pt x="46" y="24"/>
                    </a:lnTo>
                    <a:lnTo>
                      <a:pt x="32" y="12"/>
                    </a:lnTo>
                    <a:lnTo>
                      <a:pt x="12" y="32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0" y="52"/>
                    </a:lnTo>
                    <a:lnTo>
                      <a:pt x="18" y="60"/>
                    </a:lnTo>
                    <a:lnTo>
                      <a:pt x="0" y="60"/>
                    </a:lnTo>
                    <a:lnTo>
                      <a:pt x="0" y="90"/>
                    </a:lnTo>
                    <a:lnTo>
                      <a:pt x="18" y="90"/>
                    </a:lnTo>
                    <a:lnTo>
                      <a:pt x="18" y="90"/>
                    </a:lnTo>
                    <a:lnTo>
                      <a:pt x="20" y="98"/>
                    </a:lnTo>
                    <a:lnTo>
                      <a:pt x="24" y="106"/>
                    </a:lnTo>
                    <a:lnTo>
                      <a:pt x="12" y="118"/>
                    </a:lnTo>
                    <a:lnTo>
                      <a:pt x="32" y="140"/>
                    </a:lnTo>
                    <a:lnTo>
                      <a:pt x="46" y="128"/>
                    </a:lnTo>
                    <a:lnTo>
                      <a:pt x="46" y="128"/>
                    </a:lnTo>
                    <a:lnTo>
                      <a:pt x="52" y="132"/>
                    </a:lnTo>
                    <a:lnTo>
                      <a:pt x="60" y="134"/>
                    </a:lnTo>
                    <a:lnTo>
                      <a:pt x="60" y="152"/>
                    </a:lnTo>
                    <a:lnTo>
                      <a:pt x="90" y="152"/>
                    </a:lnTo>
                    <a:lnTo>
                      <a:pt x="90" y="134"/>
                    </a:lnTo>
                    <a:lnTo>
                      <a:pt x="90" y="134"/>
                    </a:lnTo>
                    <a:lnTo>
                      <a:pt x="98" y="132"/>
                    </a:lnTo>
                    <a:lnTo>
                      <a:pt x="106" y="128"/>
                    </a:lnTo>
                    <a:lnTo>
                      <a:pt x="118" y="140"/>
                    </a:lnTo>
                    <a:lnTo>
                      <a:pt x="140" y="118"/>
                    </a:lnTo>
                    <a:lnTo>
                      <a:pt x="128" y="106"/>
                    </a:lnTo>
                    <a:lnTo>
                      <a:pt x="128" y="106"/>
                    </a:lnTo>
                    <a:lnTo>
                      <a:pt x="132" y="98"/>
                    </a:lnTo>
                    <a:lnTo>
                      <a:pt x="134" y="90"/>
                    </a:lnTo>
                    <a:lnTo>
                      <a:pt x="152" y="90"/>
                    </a:lnTo>
                    <a:lnTo>
                      <a:pt x="152" y="60"/>
                    </a:lnTo>
                    <a:lnTo>
                      <a:pt x="134" y="60"/>
                    </a:lnTo>
                    <a:lnTo>
                      <a:pt x="134" y="60"/>
                    </a:lnTo>
                    <a:lnTo>
                      <a:pt x="132" y="52"/>
                    </a:lnTo>
                    <a:lnTo>
                      <a:pt x="128" y="46"/>
                    </a:lnTo>
                    <a:lnTo>
                      <a:pt x="128" y="46"/>
                    </a:lnTo>
                    <a:close/>
                    <a:moveTo>
                      <a:pt x="76" y="100"/>
                    </a:moveTo>
                    <a:lnTo>
                      <a:pt x="76" y="100"/>
                    </a:lnTo>
                    <a:lnTo>
                      <a:pt x="66" y="98"/>
                    </a:lnTo>
                    <a:lnTo>
                      <a:pt x="58" y="94"/>
                    </a:lnTo>
                    <a:lnTo>
                      <a:pt x="52" y="86"/>
                    </a:lnTo>
                    <a:lnTo>
                      <a:pt x="50" y="76"/>
                    </a:lnTo>
                    <a:lnTo>
                      <a:pt x="50" y="76"/>
                    </a:lnTo>
                    <a:lnTo>
                      <a:pt x="52" y="66"/>
                    </a:lnTo>
                    <a:lnTo>
                      <a:pt x="58" y="58"/>
                    </a:lnTo>
                    <a:lnTo>
                      <a:pt x="66" y="52"/>
                    </a:lnTo>
                    <a:lnTo>
                      <a:pt x="76" y="50"/>
                    </a:lnTo>
                    <a:lnTo>
                      <a:pt x="76" y="50"/>
                    </a:lnTo>
                    <a:lnTo>
                      <a:pt x="86" y="52"/>
                    </a:lnTo>
                    <a:lnTo>
                      <a:pt x="94" y="58"/>
                    </a:lnTo>
                    <a:lnTo>
                      <a:pt x="98" y="66"/>
                    </a:lnTo>
                    <a:lnTo>
                      <a:pt x="100" y="76"/>
                    </a:lnTo>
                    <a:lnTo>
                      <a:pt x="100" y="76"/>
                    </a:lnTo>
                    <a:lnTo>
                      <a:pt x="98" y="86"/>
                    </a:lnTo>
                    <a:lnTo>
                      <a:pt x="94" y="94"/>
                    </a:lnTo>
                    <a:lnTo>
                      <a:pt x="86" y="98"/>
                    </a:lnTo>
                    <a:lnTo>
                      <a:pt x="76" y="100"/>
                    </a:lnTo>
                    <a:lnTo>
                      <a:pt x="76" y="100"/>
                    </a:lnTo>
                    <a:close/>
                    <a:moveTo>
                      <a:pt x="76" y="100"/>
                    </a:moveTo>
                    <a:lnTo>
                      <a:pt x="76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65614" y="4579210"/>
              <a:ext cx="298417" cy="310883"/>
              <a:chOff x="700087" y="-987425"/>
              <a:chExt cx="1216026" cy="1266825"/>
            </a:xfrm>
          </p:grpSpPr>
          <p:sp>
            <p:nvSpPr>
              <p:cNvPr id="41" name="Freeform 45"/>
              <p:cNvSpPr>
                <a:spLocks noEditPoints="1"/>
              </p:cNvSpPr>
              <p:nvPr/>
            </p:nvSpPr>
            <p:spPr bwMode="auto">
              <a:xfrm>
                <a:off x="700087" y="-981075"/>
                <a:ext cx="866775" cy="771525"/>
              </a:xfrm>
              <a:custGeom>
                <a:avLst/>
                <a:gdLst>
                  <a:gd name="T0" fmla="*/ 488 w 546"/>
                  <a:gd name="T1" fmla="*/ 232 h 486"/>
                  <a:gd name="T2" fmla="*/ 466 w 546"/>
                  <a:gd name="T3" fmla="*/ 168 h 486"/>
                  <a:gd name="T4" fmla="*/ 478 w 546"/>
                  <a:gd name="T5" fmla="*/ 126 h 486"/>
                  <a:gd name="T6" fmla="*/ 484 w 546"/>
                  <a:gd name="T7" fmla="*/ 100 h 486"/>
                  <a:gd name="T8" fmla="*/ 454 w 546"/>
                  <a:gd name="T9" fmla="*/ 68 h 486"/>
                  <a:gd name="T10" fmla="*/ 428 w 546"/>
                  <a:gd name="T11" fmla="*/ 62 h 486"/>
                  <a:gd name="T12" fmla="*/ 396 w 546"/>
                  <a:gd name="T13" fmla="*/ 92 h 486"/>
                  <a:gd name="T14" fmla="*/ 336 w 546"/>
                  <a:gd name="T15" fmla="*/ 62 h 486"/>
                  <a:gd name="T16" fmla="*/ 314 w 546"/>
                  <a:gd name="T17" fmla="*/ 24 h 486"/>
                  <a:gd name="T18" fmla="*/ 300 w 546"/>
                  <a:gd name="T19" fmla="*/ 2 h 486"/>
                  <a:gd name="T20" fmla="*/ 256 w 546"/>
                  <a:gd name="T21" fmla="*/ 0 h 486"/>
                  <a:gd name="T22" fmla="*/ 234 w 546"/>
                  <a:gd name="T23" fmla="*/ 14 h 486"/>
                  <a:gd name="T24" fmla="*/ 232 w 546"/>
                  <a:gd name="T25" fmla="*/ 58 h 486"/>
                  <a:gd name="T26" fmla="*/ 168 w 546"/>
                  <a:gd name="T27" fmla="*/ 80 h 486"/>
                  <a:gd name="T28" fmla="*/ 124 w 546"/>
                  <a:gd name="T29" fmla="*/ 68 h 486"/>
                  <a:gd name="T30" fmla="*/ 100 w 546"/>
                  <a:gd name="T31" fmla="*/ 62 h 486"/>
                  <a:gd name="T32" fmla="*/ 68 w 546"/>
                  <a:gd name="T33" fmla="*/ 92 h 486"/>
                  <a:gd name="T34" fmla="*/ 62 w 546"/>
                  <a:gd name="T35" fmla="*/ 118 h 486"/>
                  <a:gd name="T36" fmla="*/ 92 w 546"/>
                  <a:gd name="T37" fmla="*/ 150 h 486"/>
                  <a:gd name="T38" fmla="*/ 62 w 546"/>
                  <a:gd name="T39" fmla="*/ 210 h 486"/>
                  <a:gd name="T40" fmla="*/ 22 w 546"/>
                  <a:gd name="T41" fmla="*/ 232 h 486"/>
                  <a:gd name="T42" fmla="*/ 2 w 546"/>
                  <a:gd name="T43" fmla="*/ 246 h 486"/>
                  <a:gd name="T44" fmla="*/ 0 w 546"/>
                  <a:gd name="T45" fmla="*/ 292 h 486"/>
                  <a:gd name="T46" fmla="*/ 14 w 546"/>
                  <a:gd name="T47" fmla="*/ 312 h 486"/>
                  <a:gd name="T48" fmla="*/ 58 w 546"/>
                  <a:gd name="T49" fmla="*/ 314 h 486"/>
                  <a:gd name="T50" fmla="*/ 80 w 546"/>
                  <a:gd name="T51" fmla="*/ 378 h 486"/>
                  <a:gd name="T52" fmla="*/ 68 w 546"/>
                  <a:gd name="T53" fmla="*/ 422 h 486"/>
                  <a:gd name="T54" fmla="*/ 62 w 546"/>
                  <a:gd name="T55" fmla="*/ 446 h 486"/>
                  <a:gd name="T56" fmla="*/ 92 w 546"/>
                  <a:gd name="T57" fmla="*/ 480 h 486"/>
                  <a:gd name="T58" fmla="*/ 118 w 546"/>
                  <a:gd name="T59" fmla="*/ 484 h 486"/>
                  <a:gd name="T60" fmla="*/ 150 w 546"/>
                  <a:gd name="T61" fmla="*/ 454 h 486"/>
                  <a:gd name="T62" fmla="*/ 176 w 546"/>
                  <a:gd name="T63" fmla="*/ 388 h 486"/>
                  <a:gd name="T64" fmla="*/ 146 w 546"/>
                  <a:gd name="T65" fmla="*/ 352 h 486"/>
                  <a:gd name="T66" fmla="*/ 126 w 546"/>
                  <a:gd name="T67" fmla="*/ 306 h 486"/>
                  <a:gd name="T68" fmla="*/ 122 w 546"/>
                  <a:gd name="T69" fmla="*/ 272 h 486"/>
                  <a:gd name="T70" fmla="*/ 130 w 546"/>
                  <a:gd name="T71" fmla="*/ 228 h 486"/>
                  <a:gd name="T72" fmla="*/ 148 w 546"/>
                  <a:gd name="T73" fmla="*/ 188 h 486"/>
                  <a:gd name="T74" fmla="*/ 178 w 546"/>
                  <a:gd name="T75" fmla="*/ 156 h 486"/>
                  <a:gd name="T76" fmla="*/ 214 w 546"/>
                  <a:gd name="T77" fmla="*/ 134 h 486"/>
                  <a:gd name="T78" fmla="*/ 258 w 546"/>
                  <a:gd name="T79" fmla="*/ 122 h 486"/>
                  <a:gd name="T80" fmla="*/ 288 w 546"/>
                  <a:gd name="T81" fmla="*/ 122 h 486"/>
                  <a:gd name="T82" fmla="*/ 332 w 546"/>
                  <a:gd name="T83" fmla="*/ 134 h 486"/>
                  <a:gd name="T84" fmla="*/ 368 w 546"/>
                  <a:gd name="T85" fmla="*/ 156 h 486"/>
                  <a:gd name="T86" fmla="*/ 398 w 546"/>
                  <a:gd name="T87" fmla="*/ 188 h 486"/>
                  <a:gd name="T88" fmla="*/ 416 w 546"/>
                  <a:gd name="T89" fmla="*/ 228 h 486"/>
                  <a:gd name="T90" fmla="*/ 424 w 546"/>
                  <a:gd name="T91" fmla="*/ 272 h 486"/>
                  <a:gd name="T92" fmla="*/ 420 w 546"/>
                  <a:gd name="T93" fmla="*/ 306 h 486"/>
                  <a:gd name="T94" fmla="*/ 402 w 546"/>
                  <a:gd name="T95" fmla="*/ 352 h 486"/>
                  <a:gd name="T96" fmla="*/ 370 w 546"/>
                  <a:gd name="T97" fmla="*/ 388 h 486"/>
                  <a:gd name="T98" fmla="*/ 396 w 546"/>
                  <a:gd name="T99" fmla="*/ 454 h 486"/>
                  <a:gd name="T100" fmla="*/ 428 w 546"/>
                  <a:gd name="T101" fmla="*/ 484 h 486"/>
                  <a:gd name="T102" fmla="*/ 454 w 546"/>
                  <a:gd name="T103" fmla="*/ 480 h 486"/>
                  <a:gd name="T104" fmla="*/ 484 w 546"/>
                  <a:gd name="T105" fmla="*/ 446 h 486"/>
                  <a:gd name="T106" fmla="*/ 480 w 546"/>
                  <a:gd name="T107" fmla="*/ 422 h 486"/>
                  <a:gd name="T108" fmla="*/ 466 w 546"/>
                  <a:gd name="T109" fmla="*/ 378 h 486"/>
                  <a:gd name="T110" fmla="*/ 488 w 546"/>
                  <a:gd name="T111" fmla="*/ 314 h 486"/>
                  <a:gd name="T112" fmla="*/ 532 w 546"/>
                  <a:gd name="T113" fmla="*/ 312 h 486"/>
                  <a:gd name="T114" fmla="*/ 546 w 546"/>
                  <a:gd name="T115" fmla="*/ 292 h 486"/>
                  <a:gd name="T116" fmla="*/ 544 w 546"/>
                  <a:gd name="T117" fmla="*/ 246 h 486"/>
                  <a:gd name="T118" fmla="*/ 524 w 546"/>
                  <a:gd name="T119" fmla="*/ 232 h 486"/>
                  <a:gd name="T120" fmla="*/ 524 w 546"/>
                  <a:gd name="T121" fmla="*/ 232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46" h="486">
                    <a:moveTo>
                      <a:pt x="524" y="232"/>
                    </a:moveTo>
                    <a:lnTo>
                      <a:pt x="488" y="232"/>
                    </a:lnTo>
                    <a:lnTo>
                      <a:pt x="488" y="232"/>
                    </a:lnTo>
                    <a:lnTo>
                      <a:pt x="484" y="210"/>
                    </a:lnTo>
                    <a:lnTo>
                      <a:pt x="476" y="188"/>
                    </a:lnTo>
                    <a:lnTo>
                      <a:pt x="466" y="168"/>
                    </a:lnTo>
                    <a:lnTo>
                      <a:pt x="454" y="150"/>
                    </a:lnTo>
                    <a:lnTo>
                      <a:pt x="478" y="126"/>
                    </a:lnTo>
                    <a:lnTo>
                      <a:pt x="478" y="126"/>
                    </a:lnTo>
                    <a:lnTo>
                      <a:pt x="484" y="118"/>
                    </a:lnTo>
                    <a:lnTo>
                      <a:pt x="486" y="110"/>
                    </a:lnTo>
                    <a:lnTo>
                      <a:pt x="484" y="100"/>
                    </a:lnTo>
                    <a:lnTo>
                      <a:pt x="478" y="92"/>
                    </a:lnTo>
                    <a:lnTo>
                      <a:pt x="454" y="68"/>
                    </a:lnTo>
                    <a:lnTo>
                      <a:pt x="454" y="68"/>
                    </a:lnTo>
                    <a:lnTo>
                      <a:pt x="446" y="62"/>
                    </a:lnTo>
                    <a:lnTo>
                      <a:pt x="438" y="60"/>
                    </a:lnTo>
                    <a:lnTo>
                      <a:pt x="428" y="62"/>
                    </a:lnTo>
                    <a:lnTo>
                      <a:pt x="420" y="68"/>
                    </a:lnTo>
                    <a:lnTo>
                      <a:pt x="396" y="92"/>
                    </a:lnTo>
                    <a:lnTo>
                      <a:pt x="396" y="92"/>
                    </a:lnTo>
                    <a:lnTo>
                      <a:pt x="378" y="80"/>
                    </a:lnTo>
                    <a:lnTo>
                      <a:pt x="358" y="70"/>
                    </a:lnTo>
                    <a:lnTo>
                      <a:pt x="336" y="62"/>
                    </a:lnTo>
                    <a:lnTo>
                      <a:pt x="314" y="56"/>
                    </a:lnTo>
                    <a:lnTo>
                      <a:pt x="314" y="24"/>
                    </a:lnTo>
                    <a:lnTo>
                      <a:pt x="314" y="24"/>
                    </a:lnTo>
                    <a:lnTo>
                      <a:pt x="312" y="14"/>
                    </a:lnTo>
                    <a:lnTo>
                      <a:pt x="308" y="6"/>
                    </a:lnTo>
                    <a:lnTo>
                      <a:pt x="300" y="2"/>
                    </a:lnTo>
                    <a:lnTo>
                      <a:pt x="290" y="0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46" y="2"/>
                    </a:lnTo>
                    <a:lnTo>
                      <a:pt x="238" y="6"/>
                    </a:lnTo>
                    <a:lnTo>
                      <a:pt x="234" y="14"/>
                    </a:lnTo>
                    <a:lnTo>
                      <a:pt x="232" y="24"/>
                    </a:lnTo>
                    <a:lnTo>
                      <a:pt x="232" y="58"/>
                    </a:lnTo>
                    <a:lnTo>
                      <a:pt x="232" y="58"/>
                    </a:lnTo>
                    <a:lnTo>
                      <a:pt x="210" y="62"/>
                    </a:lnTo>
                    <a:lnTo>
                      <a:pt x="188" y="70"/>
                    </a:lnTo>
                    <a:lnTo>
                      <a:pt x="168" y="80"/>
                    </a:lnTo>
                    <a:lnTo>
                      <a:pt x="148" y="92"/>
                    </a:lnTo>
                    <a:lnTo>
                      <a:pt x="124" y="68"/>
                    </a:lnTo>
                    <a:lnTo>
                      <a:pt x="124" y="68"/>
                    </a:lnTo>
                    <a:lnTo>
                      <a:pt x="118" y="62"/>
                    </a:lnTo>
                    <a:lnTo>
                      <a:pt x="108" y="60"/>
                    </a:lnTo>
                    <a:lnTo>
                      <a:pt x="100" y="62"/>
                    </a:lnTo>
                    <a:lnTo>
                      <a:pt x="92" y="68"/>
                    </a:lnTo>
                    <a:lnTo>
                      <a:pt x="68" y="92"/>
                    </a:lnTo>
                    <a:lnTo>
                      <a:pt x="68" y="92"/>
                    </a:lnTo>
                    <a:lnTo>
                      <a:pt x="62" y="100"/>
                    </a:lnTo>
                    <a:lnTo>
                      <a:pt x="60" y="110"/>
                    </a:lnTo>
                    <a:lnTo>
                      <a:pt x="62" y="118"/>
                    </a:lnTo>
                    <a:lnTo>
                      <a:pt x="68" y="126"/>
                    </a:lnTo>
                    <a:lnTo>
                      <a:pt x="92" y="150"/>
                    </a:lnTo>
                    <a:lnTo>
                      <a:pt x="92" y="150"/>
                    </a:lnTo>
                    <a:lnTo>
                      <a:pt x="80" y="168"/>
                    </a:lnTo>
                    <a:lnTo>
                      <a:pt x="70" y="188"/>
                    </a:lnTo>
                    <a:lnTo>
                      <a:pt x="62" y="210"/>
                    </a:lnTo>
                    <a:lnTo>
                      <a:pt x="58" y="232"/>
                    </a:lnTo>
                    <a:lnTo>
                      <a:pt x="22" y="232"/>
                    </a:lnTo>
                    <a:lnTo>
                      <a:pt x="22" y="232"/>
                    </a:lnTo>
                    <a:lnTo>
                      <a:pt x="14" y="234"/>
                    </a:lnTo>
                    <a:lnTo>
                      <a:pt x="6" y="240"/>
                    </a:lnTo>
                    <a:lnTo>
                      <a:pt x="2" y="246"/>
                    </a:lnTo>
                    <a:lnTo>
                      <a:pt x="0" y="256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2" y="300"/>
                    </a:lnTo>
                    <a:lnTo>
                      <a:pt x="6" y="308"/>
                    </a:lnTo>
                    <a:lnTo>
                      <a:pt x="14" y="312"/>
                    </a:lnTo>
                    <a:lnTo>
                      <a:pt x="22" y="314"/>
                    </a:lnTo>
                    <a:lnTo>
                      <a:pt x="58" y="314"/>
                    </a:lnTo>
                    <a:lnTo>
                      <a:pt x="58" y="314"/>
                    </a:lnTo>
                    <a:lnTo>
                      <a:pt x="64" y="336"/>
                    </a:lnTo>
                    <a:lnTo>
                      <a:pt x="70" y="358"/>
                    </a:lnTo>
                    <a:lnTo>
                      <a:pt x="80" y="378"/>
                    </a:lnTo>
                    <a:lnTo>
                      <a:pt x="92" y="396"/>
                    </a:lnTo>
                    <a:lnTo>
                      <a:pt x="68" y="422"/>
                    </a:lnTo>
                    <a:lnTo>
                      <a:pt x="68" y="422"/>
                    </a:lnTo>
                    <a:lnTo>
                      <a:pt x="62" y="430"/>
                    </a:lnTo>
                    <a:lnTo>
                      <a:pt x="60" y="438"/>
                    </a:lnTo>
                    <a:lnTo>
                      <a:pt x="62" y="446"/>
                    </a:lnTo>
                    <a:lnTo>
                      <a:pt x="68" y="454"/>
                    </a:lnTo>
                    <a:lnTo>
                      <a:pt x="92" y="480"/>
                    </a:lnTo>
                    <a:lnTo>
                      <a:pt x="92" y="480"/>
                    </a:lnTo>
                    <a:lnTo>
                      <a:pt x="100" y="484"/>
                    </a:lnTo>
                    <a:lnTo>
                      <a:pt x="108" y="486"/>
                    </a:lnTo>
                    <a:lnTo>
                      <a:pt x="118" y="484"/>
                    </a:lnTo>
                    <a:lnTo>
                      <a:pt x="126" y="480"/>
                    </a:lnTo>
                    <a:lnTo>
                      <a:pt x="150" y="454"/>
                    </a:lnTo>
                    <a:lnTo>
                      <a:pt x="150" y="454"/>
                    </a:lnTo>
                    <a:lnTo>
                      <a:pt x="176" y="470"/>
                    </a:lnTo>
                    <a:lnTo>
                      <a:pt x="176" y="388"/>
                    </a:lnTo>
                    <a:lnTo>
                      <a:pt x="176" y="388"/>
                    </a:lnTo>
                    <a:lnTo>
                      <a:pt x="164" y="378"/>
                    </a:lnTo>
                    <a:lnTo>
                      <a:pt x="154" y="366"/>
                    </a:lnTo>
                    <a:lnTo>
                      <a:pt x="146" y="352"/>
                    </a:lnTo>
                    <a:lnTo>
                      <a:pt x="138" y="338"/>
                    </a:lnTo>
                    <a:lnTo>
                      <a:pt x="132" y="322"/>
                    </a:lnTo>
                    <a:lnTo>
                      <a:pt x="126" y="306"/>
                    </a:lnTo>
                    <a:lnTo>
                      <a:pt x="124" y="290"/>
                    </a:lnTo>
                    <a:lnTo>
                      <a:pt x="122" y="272"/>
                    </a:lnTo>
                    <a:lnTo>
                      <a:pt x="122" y="272"/>
                    </a:lnTo>
                    <a:lnTo>
                      <a:pt x="124" y="258"/>
                    </a:lnTo>
                    <a:lnTo>
                      <a:pt x="126" y="242"/>
                    </a:lnTo>
                    <a:lnTo>
                      <a:pt x="130" y="228"/>
                    </a:lnTo>
                    <a:lnTo>
                      <a:pt x="134" y="214"/>
                    </a:lnTo>
                    <a:lnTo>
                      <a:pt x="140" y="200"/>
                    </a:lnTo>
                    <a:lnTo>
                      <a:pt x="148" y="188"/>
                    </a:lnTo>
                    <a:lnTo>
                      <a:pt x="158" y="176"/>
                    </a:lnTo>
                    <a:lnTo>
                      <a:pt x="166" y="166"/>
                    </a:lnTo>
                    <a:lnTo>
                      <a:pt x="178" y="156"/>
                    </a:lnTo>
                    <a:lnTo>
                      <a:pt x="190" y="148"/>
                    </a:lnTo>
                    <a:lnTo>
                      <a:pt x="202" y="140"/>
                    </a:lnTo>
                    <a:lnTo>
                      <a:pt x="214" y="134"/>
                    </a:lnTo>
                    <a:lnTo>
                      <a:pt x="228" y="128"/>
                    </a:lnTo>
                    <a:lnTo>
                      <a:pt x="242" y="126"/>
                    </a:lnTo>
                    <a:lnTo>
                      <a:pt x="258" y="122"/>
                    </a:lnTo>
                    <a:lnTo>
                      <a:pt x="274" y="122"/>
                    </a:lnTo>
                    <a:lnTo>
                      <a:pt x="274" y="122"/>
                    </a:lnTo>
                    <a:lnTo>
                      <a:pt x="288" y="122"/>
                    </a:lnTo>
                    <a:lnTo>
                      <a:pt x="304" y="126"/>
                    </a:lnTo>
                    <a:lnTo>
                      <a:pt x="318" y="128"/>
                    </a:lnTo>
                    <a:lnTo>
                      <a:pt x="332" y="134"/>
                    </a:lnTo>
                    <a:lnTo>
                      <a:pt x="344" y="140"/>
                    </a:lnTo>
                    <a:lnTo>
                      <a:pt x="358" y="148"/>
                    </a:lnTo>
                    <a:lnTo>
                      <a:pt x="368" y="156"/>
                    </a:lnTo>
                    <a:lnTo>
                      <a:pt x="380" y="166"/>
                    </a:lnTo>
                    <a:lnTo>
                      <a:pt x="390" y="176"/>
                    </a:lnTo>
                    <a:lnTo>
                      <a:pt x="398" y="188"/>
                    </a:lnTo>
                    <a:lnTo>
                      <a:pt x="406" y="200"/>
                    </a:lnTo>
                    <a:lnTo>
                      <a:pt x="412" y="214"/>
                    </a:lnTo>
                    <a:lnTo>
                      <a:pt x="416" y="228"/>
                    </a:lnTo>
                    <a:lnTo>
                      <a:pt x="420" y="242"/>
                    </a:lnTo>
                    <a:lnTo>
                      <a:pt x="422" y="258"/>
                    </a:lnTo>
                    <a:lnTo>
                      <a:pt x="424" y="272"/>
                    </a:lnTo>
                    <a:lnTo>
                      <a:pt x="424" y="272"/>
                    </a:lnTo>
                    <a:lnTo>
                      <a:pt x="422" y="290"/>
                    </a:lnTo>
                    <a:lnTo>
                      <a:pt x="420" y="306"/>
                    </a:lnTo>
                    <a:lnTo>
                      <a:pt x="416" y="322"/>
                    </a:lnTo>
                    <a:lnTo>
                      <a:pt x="410" y="338"/>
                    </a:lnTo>
                    <a:lnTo>
                      <a:pt x="402" y="352"/>
                    </a:lnTo>
                    <a:lnTo>
                      <a:pt x="392" y="366"/>
                    </a:lnTo>
                    <a:lnTo>
                      <a:pt x="382" y="378"/>
                    </a:lnTo>
                    <a:lnTo>
                      <a:pt x="370" y="388"/>
                    </a:lnTo>
                    <a:lnTo>
                      <a:pt x="370" y="470"/>
                    </a:lnTo>
                    <a:lnTo>
                      <a:pt x="370" y="470"/>
                    </a:lnTo>
                    <a:lnTo>
                      <a:pt x="396" y="454"/>
                    </a:lnTo>
                    <a:lnTo>
                      <a:pt x="422" y="480"/>
                    </a:lnTo>
                    <a:lnTo>
                      <a:pt x="422" y="480"/>
                    </a:lnTo>
                    <a:lnTo>
                      <a:pt x="428" y="484"/>
                    </a:lnTo>
                    <a:lnTo>
                      <a:pt x="438" y="486"/>
                    </a:lnTo>
                    <a:lnTo>
                      <a:pt x="446" y="484"/>
                    </a:lnTo>
                    <a:lnTo>
                      <a:pt x="454" y="480"/>
                    </a:lnTo>
                    <a:lnTo>
                      <a:pt x="480" y="454"/>
                    </a:lnTo>
                    <a:lnTo>
                      <a:pt x="480" y="454"/>
                    </a:lnTo>
                    <a:lnTo>
                      <a:pt x="484" y="446"/>
                    </a:lnTo>
                    <a:lnTo>
                      <a:pt x="486" y="438"/>
                    </a:lnTo>
                    <a:lnTo>
                      <a:pt x="484" y="430"/>
                    </a:lnTo>
                    <a:lnTo>
                      <a:pt x="480" y="422"/>
                    </a:lnTo>
                    <a:lnTo>
                      <a:pt x="454" y="396"/>
                    </a:lnTo>
                    <a:lnTo>
                      <a:pt x="454" y="396"/>
                    </a:lnTo>
                    <a:lnTo>
                      <a:pt x="466" y="378"/>
                    </a:lnTo>
                    <a:lnTo>
                      <a:pt x="476" y="358"/>
                    </a:lnTo>
                    <a:lnTo>
                      <a:pt x="484" y="336"/>
                    </a:lnTo>
                    <a:lnTo>
                      <a:pt x="488" y="314"/>
                    </a:lnTo>
                    <a:lnTo>
                      <a:pt x="524" y="314"/>
                    </a:lnTo>
                    <a:lnTo>
                      <a:pt x="524" y="314"/>
                    </a:lnTo>
                    <a:lnTo>
                      <a:pt x="532" y="312"/>
                    </a:lnTo>
                    <a:lnTo>
                      <a:pt x="540" y="308"/>
                    </a:lnTo>
                    <a:lnTo>
                      <a:pt x="544" y="300"/>
                    </a:lnTo>
                    <a:lnTo>
                      <a:pt x="546" y="292"/>
                    </a:lnTo>
                    <a:lnTo>
                      <a:pt x="546" y="256"/>
                    </a:lnTo>
                    <a:lnTo>
                      <a:pt x="546" y="256"/>
                    </a:lnTo>
                    <a:lnTo>
                      <a:pt x="544" y="246"/>
                    </a:lnTo>
                    <a:lnTo>
                      <a:pt x="540" y="240"/>
                    </a:lnTo>
                    <a:lnTo>
                      <a:pt x="532" y="234"/>
                    </a:lnTo>
                    <a:lnTo>
                      <a:pt x="524" y="232"/>
                    </a:lnTo>
                    <a:lnTo>
                      <a:pt x="524" y="232"/>
                    </a:lnTo>
                    <a:close/>
                    <a:moveTo>
                      <a:pt x="524" y="232"/>
                    </a:moveTo>
                    <a:lnTo>
                      <a:pt x="524" y="2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46"/>
              <p:cNvSpPr>
                <a:spLocks/>
              </p:cNvSpPr>
              <p:nvPr/>
            </p:nvSpPr>
            <p:spPr bwMode="auto">
              <a:xfrm>
                <a:off x="700087" y="-981075"/>
                <a:ext cx="866775" cy="771525"/>
              </a:xfrm>
              <a:custGeom>
                <a:avLst/>
                <a:gdLst>
                  <a:gd name="T0" fmla="*/ 488 w 546"/>
                  <a:gd name="T1" fmla="*/ 232 h 486"/>
                  <a:gd name="T2" fmla="*/ 466 w 546"/>
                  <a:gd name="T3" fmla="*/ 168 h 486"/>
                  <a:gd name="T4" fmla="*/ 478 w 546"/>
                  <a:gd name="T5" fmla="*/ 126 h 486"/>
                  <a:gd name="T6" fmla="*/ 484 w 546"/>
                  <a:gd name="T7" fmla="*/ 100 h 486"/>
                  <a:gd name="T8" fmla="*/ 454 w 546"/>
                  <a:gd name="T9" fmla="*/ 68 h 486"/>
                  <a:gd name="T10" fmla="*/ 428 w 546"/>
                  <a:gd name="T11" fmla="*/ 62 h 486"/>
                  <a:gd name="T12" fmla="*/ 396 w 546"/>
                  <a:gd name="T13" fmla="*/ 92 h 486"/>
                  <a:gd name="T14" fmla="*/ 336 w 546"/>
                  <a:gd name="T15" fmla="*/ 62 h 486"/>
                  <a:gd name="T16" fmla="*/ 314 w 546"/>
                  <a:gd name="T17" fmla="*/ 24 h 486"/>
                  <a:gd name="T18" fmla="*/ 300 w 546"/>
                  <a:gd name="T19" fmla="*/ 2 h 486"/>
                  <a:gd name="T20" fmla="*/ 256 w 546"/>
                  <a:gd name="T21" fmla="*/ 0 h 486"/>
                  <a:gd name="T22" fmla="*/ 234 w 546"/>
                  <a:gd name="T23" fmla="*/ 14 h 486"/>
                  <a:gd name="T24" fmla="*/ 232 w 546"/>
                  <a:gd name="T25" fmla="*/ 58 h 486"/>
                  <a:gd name="T26" fmla="*/ 168 w 546"/>
                  <a:gd name="T27" fmla="*/ 80 h 486"/>
                  <a:gd name="T28" fmla="*/ 124 w 546"/>
                  <a:gd name="T29" fmla="*/ 68 h 486"/>
                  <a:gd name="T30" fmla="*/ 100 w 546"/>
                  <a:gd name="T31" fmla="*/ 62 h 486"/>
                  <a:gd name="T32" fmla="*/ 68 w 546"/>
                  <a:gd name="T33" fmla="*/ 92 h 486"/>
                  <a:gd name="T34" fmla="*/ 62 w 546"/>
                  <a:gd name="T35" fmla="*/ 118 h 486"/>
                  <a:gd name="T36" fmla="*/ 92 w 546"/>
                  <a:gd name="T37" fmla="*/ 150 h 486"/>
                  <a:gd name="T38" fmla="*/ 62 w 546"/>
                  <a:gd name="T39" fmla="*/ 210 h 486"/>
                  <a:gd name="T40" fmla="*/ 22 w 546"/>
                  <a:gd name="T41" fmla="*/ 232 h 486"/>
                  <a:gd name="T42" fmla="*/ 2 w 546"/>
                  <a:gd name="T43" fmla="*/ 246 h 486"/>
                  <a:gd name="T44" fmla="*/ 0 w 546"/>
                  <a:gd name="T45" fmla="*/ 292 h 486"/>
                  <a:gd name="T46" fmla="*/ 14 w 546"/>
                  <a:gd name="T47" fmla="*/ 312 h 486"/>
                  <a:gd name="T48" fmla="*/ 58 w 546"/>
                  <a:gd name="T49" fmla="*/ 314 h 486"/>
                  <a:gd name="T50" fmla="*/ 80 w 546"/>
                  <a:gd name="T51" fmla="*/ 378 h 486"/>
                  <a:gd name="T52" fmla="*/ 68 w 546"/>
                  <a:gd name="T53" fmla="*/ 422 h 486"/>
                  <a:gd name="T54" fmla="*/ 62 w 546"/>
                  <a:gd name="T55" fmla="*/ 446 h 486"/>
                  <a:gd name="T56" fmla="*/ 92 w 546"/>
                  <a:gd name="T57" fmla="*/ 480 h 486"/>
                  <a:gd name="T58" fmla="*/ 118 w 546"/>
                  <a:gd name="T59" fmla="*/ 484 h 486"/>
                  <a:gd name="T60" fmla="*/ 150 w 546"/>
                  <a:gd name="T61" fmla="*/ 454 h 486"/>
                  <a:gd name="T62" fmla="*/ 176 w 546"/>
                  <a:gd name="T63" fmla="*/ 388 h 486"/>
                  <a:gd name="T64" fmla="*/ 146 w 546"/>
                  <a:gd name="T65" fmla="*/ 352 h 486"/>
                  <a:gd name="T66" fmla="*/ 126 w 546"/>
                  <a:gd name="T67" fmla="*/ 306 h 486"/>
                  <a:gd name="T68" fmla="*/ 122 w 546"/>
                  <a:gd name="T69" fmla="*/ 272 h 486"/>
                  <a:gd name="T70" fmla="*/ 130 w 546"/>
                  <a:gd name="T71" fmla="*/ 228 h 486"/>
                  <a:gd name="T72" fmla="*/ 148 w 546"/>
                  <a:gd name="T73" fmla="*/ 188 h 486"/>
                  <a:gd name="T74" fmla="*/ 178 w 546"/>
                  <a:gd name="T75" fmla="*/ 156 h 486"/>
                  <a:gd name="T76" fmla="*/ 214 w 546"/>
                  <a:gd name="T77" fmla="*/ 134 h 486"/>
                  <a:gd name="T78" fmla="*/ 258 w 546"/>
                  <a:gd name="T79" fmla="*/ 122 h 486"/>
                  <a:gd name="T80" fmla="*/ 288 w 546"/>
                  <a:gd name="T81" fmla="*/ 122 h 486"/>
                  <a:gd name="T82" fmla="*/ 332 w 546"/>
                  <a:gd name="T83" fmla="*/ 134 h 486"/>
                  <a:gd name="T84" fmla="*/ 368 w 546"/>
                  <a:gd name="T85" fmla="*/ 156 h 486"/>
                  <a:gd name="T86" fmla="*/ 398 w 546"/>
                  <a:gd name="T87" fmla="*/ 188 h 486"/>
                  <a:gd name="T88" fmla="*/ 416 w 546"/>
                  <a:gd name="T89" fmla="*/ 228 h 486"/>
                  <a:gd name="T90" fmla="*/ 424 w 546"/>
                  <a:gd name="T91" fmla="*/ 272 h 486"/>
                  <a:gd name="T92" fmla="*/ 420 w 546"/>
                  <a:gd name="T93" fmla="*/ 306 h 486"/>
                  <a:gd name="T94" fmla="*/ 402 w 546"/>
                  <a:gd name="T95" fmla="*/ 352 h 486"/>
                  <a:gd name="T96" fmla="*/ 370 w 546"/>
                  <a:gd name="T97" fmla="*/ 388 h 486"/>
                  <a:gd name="T98" fmla="*/ 396 w 546"/>
                  <a:gd name="T99" fmla="*/ 454 h 486"/>
                  <a:gd name="T100" fmla="*/ 428 w 546"/>
                  <a:gd name="T101" fmla="*/ 484 h 486"/>
                  <a:gd name="T102" fmla="*/ 454 w 546"/>
                  <a:gd name="T103" fmla="*/ 480 h 486"/>
                  <a:gd name="T104" fmla="*/ 484 w 546"/>
                  <a:gd name="T105" fmla="*/ 446 h 486"/>
                  <a:gd name="T106" fmla="*/ 480 w 546"/>
                  <a:gd name="T107" fmla="*/ 422 h 486"/>
                  <a:gd name="T108" fmla="*/ 466 w 546"/>
                  <a:gd name="T109" fmla="*/ 378 h 486"/>
                  <a:gd name="T110" fmla="*/ 488 w 546"/>
                  <a:gd name="T111" fmla="*/ 314 h 486"/>
                  <a:gd name="T112" fmla="*/ 532 w 546"/>
                  <a:gd name="T113" fmla="*/ 312 h 486"/>
                  <a:gd name="T114" fmla="*/ 546 w 546"/>
                  <a:gd name="T115" fmla="*/ 292 h 486"/>
                  <a:gd name="T116" fmla="*/ 544 w 546"/>
                  <a:gd name="T117" fmla="*/ 246 h 486"/>
                  <a:gd name="T118" fmla="*/ 524 w 546"/>
                  <a:gd name="T119" fmla="*/ 232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46" h="486">
                    <a:moveTo>
                      <a:pt x="524" y="232"/>
                    </a:moveTo>
                    <a:lnTo>
                      <a:pt x="488" y="232"/>
                    </a:lnTo>
                    <a:lnTo>
                      <a:pt x="488" y="232"/>
                    </a:lnTo>
                    <a:lnTo>
                      <a:pt x="484" y="210"/>
                    </a:lnTo>
                    <a:lnTo>
                      <a:pt x="476" y="188"/>
                    </a:lnTo>
                    <a:lnTo>
                      <a:pt x="466" y="168"/>
                    </a:lnTo>
                    <a:lnTo>
                      <a:pt x="454" y="150"/>
                    </a:lnTo>
                    <a:lnTo>
                      <a:pt x="478" y="126"/>
                    </a:lnTo>
                    <a:lnTo>
                      <a:pt x="478" y="126"/>
                    </a:lnTo>
                    <a:lnTo>
                      <a:pt x="484" y="118"/>
                    </a:lnTo>
                    <a:lnTo>
                      <a:pt x="486" y="110"/>
                    </a:lnTo>
                    <a:lnTo>
                      <a:pt x="484" y="100"/>
                    </a:lnTo>
                    <a:lnTo>
                      <a:pt x="478" y="92"/>
                    </a:lnTo>
                    <a:lnTo>
                      <a:pt x="454" y="68"/>
                    </a:lnTo>
                    <a:lnTo>
                      <a:pt x="454" y="68"/>
                    </a:lnTo>
                    <a:lnTo>
                      <a:pt x="446" y="62"/>
                    </a:lnTo>
                    <a:lnTo>
                      <a:pt x="438" y="60"/>
                    </a:lnTo>
                    <a:lnTo>
                      <a:pt x="428" y="62"/>
                    </a:lnTo>
                    <a:lnTo>
                      <a:pt x="420" y="68"/>
                    </a:lnTo>
                    <a:lnTo>
                      <a:pt x="396" y="92"/>
                    </a:lnTo>
                    <a:lnTo>
                      <a:pt x="396" y="92"/>
                    </a:lnTo>
                    <a:lnTo>
                      <a:pt x="378" y="80"/>
                    </a:lnTo>
                    <a:lnTo>
                      <a:pt x="358" y="70"/>
                    </a:lnTo>
                    <a:lnTo>
                      <a:pt x="336" y="62"/>
                    </a:lnTo>
                    <a:lnTo>
                      <a:pt x="314" y="56"/>
                    </a:lnTo>
                    <a:lnTo>
                      <a:pt x="314" y="24"/>
                    </a:lnTo>
                    <a:lnTo>
                      <a:pt x="314" y="24"/>
                    </a:lnTo>
                    <a:lnTo>
                      <a:pt x="312" y="14"/>
                    </a:lnTo>
                    <a:lnTo>
                      <a:pt x="308" y="6"/>
                    </a:lnTo>
                    <a:lnTo>
                      <a:pt x="300" y="2"/>
                    </a:lnTo>
                    <a:lnTo>
                      <a:pt x="290" y="0"/>
                    </a:lnTo>
                    <a:lnTo>
                      <a:pt x="256" y="0"/>
                    </a:lnTo>
                    <a:lnTo>
                      <a:pt x="256" y="0"/>
                    </a:lnTo>
                    <a:lnTo>
                      <a:pt x="246" y="2"/>
                    </a:lnTo>
                    <a:lnTo>
                      <a:pt x="238" y="6"/>
                    </a:lnTo>
                    <a:lnTo>
                      <a:pt x="234" y="14"/>
                    </a:lnTo>
                    <a:lnTo>
                      <a:pt x="232" y="24"/>
                    </a:lnTo>
                    <a:lnTo>
                      <a:pt x="232" y="58"/>
                    </a:lnTo>
                    <a:lnTo>
                      <a:pt x="232" y="58"/>
                    </a:lnTo>
                    <a:lnTo>
                      <a:pt x="210" y="62"/>
                    </a:lnTo>
                    <a:lnTo>
                      <a:pt x="188" y="70"/>
                    </a:lnTo>
                    <a:lnTo>
                      <a:pt x="168" y="80"/>
                    </a:lnTo>
                    <a:lnTo>
                      <a:pt x="148" y="92"/>
                    </a:lnTo>
                    <a:lnTo>
                      <a:pt x="124" y="68"/>
                    </a:lnTo>
                    <a:lnTo>
                      <a:pt x="124" y="68"/>
                    </a:lnTo>
                    <a:lnTo>
                      <a:pt x="118" y="62"/>
                    </a:lnTo>
                    <a:lnTo>
                      <a:pt x="108" y="60"/>
                    </a:lnTo>
                    <a:lnTo>
                      <a:pt x="100" y="62"/>
                    </a:lnTo>
                    <a:lnTo>
                      <a:pt x="92" y="68"/>
                    </a:lnTo>
                    <a:lnTo>
                      <a:pt x="68" y="92"/>
                    </a:lnTo>
                    <a:lnTo>
                      <a:pt x="68" y="92"/>
                    </a:lnTo>
                    <a:lnTo>
                      <a:pt x="62" y="100"/>
                    </a:lnTo>
                    <a:lnTo>
                      <a:pt x="60" y="110"/>
                    </a:lnTo>
                    <a:lnTo>
                      <a:pt x="62" y="118"/>
                    </a:lnTo>
                    <a:lnTo>
                      <a:pt x="68" y="126"/>
                    </a:lnTo>
                    <a:lnTo>
                      <a:pt x="92" y="150"/>
                    </a:lnTo>
                    <a:lnTo>
                      <a:pt x="92" y="150"/>
                    </a:lnTo>
                    <a:lnTo>
                      <a:pt x="80" y="168"/>
                    </a:lnTo>
                    <a:lnTo>
                      <a:pt x="70" y="188"/>
                    </a:lnTo>
                    <a:lnTo>
                      <a:pt x="62" y="210"/>
                    </a:lnTo>
                    <a:lnTo>
                      <a:pt x="58" y="232"/>
                    </a:lnTo>
                    <a:lnTo>
                      <a:pt x="22" y="232"/>
                    </a:lnTo>
                    <a:lnTo>
                      <a:pt x="22" y="232"/>
                    </a:lnTo>
                    <a:lnTo>
                      <a:pt x="14" y="234"/>
                    </a:lnTo>
                    <a:lnTo>
                      <a:pt x="6" y="240"/>
                    </a:lnTo>
                    <a:lnTo>
                      <a:pt x="2" y="246"/>
                    </a:lnTo>
                    <a:lnTo>
                      <a:pt x="0" y="256"/>
                    </a:lnTo>
                    <a:lnTo>
                      <a:pt x="0" y="292"/>
                    </a:lnTo>
                    <a:lnTo>
                      <a:pt x="0" y="292"/>
                    </a:lnTo>
                    <a:lnTo>
                      <a:pt x="2" y="300"/>
                    </a:lnTo>
                    <a:lnTo>
                      <a:pt x="6" y="308"/>
                    </a:lnTo>
                    <a:lnTo>
                      <a:pt x="14" y="312"/>
                    </a:lnTo>
                    <a:lnTo>
                      <a:pt x="22" y="314"/>
                    </a:lnTo>
                    <a:lnTo>
                      <a:pt x="58" y="314"/>
                    </a:lnTo>
                    <a:lnTo>
                      <a:pt x="58" y="314"/>
                    </a:lnTo>
                    <a:lnTo>
                      <a:pt x="64" y="336"/>
                    </a:lnTo>
                    <a:lnTo>
                      <a:pt x="70" y="358"/>
                    </a:lnTo>
                    <a:lnTo>
                      <a:pt x="80" y="378"/>
                    </a:lnTo>
                    <a:lnTo>
                      <a:pt x="92" y="396"/>
                    </a:lnTo>
                    <a:lnTo>
                      <a:pt x="68" y="422"/>
                    </a:lnTo>
                    <a:lnTo>
                      <a:pt x="68" y="422"/>
                    </a:lnTo>
                    <a:lnTo>
                      <a:pt x="62" y="430"/>
                    </a:lnTo>
                    <a:lnTo>
                      <a:pt x="60" y="438"/>
                    </a:lnTo>
                    <a:lnTo>
                      <a:pt x="62" y="446"/>
                    </a:lnTo>
                    <a:lnTo>
                      <a:pt x="68" y="454"/>
                    </a:lnTo>
                    <a:lnTo>
                      <a:pt x="92" y="480"/>
                    </a:lnTo>
                    <a:lnTo>
                      <a:pt x="92" y="480"/>
                    </a:lnTo>
                    <a:lnTo>
                      <a:pt x="100" y="484"/>
                    </a:lnTo>
                    <a:lnTo>
                      <a:pt x="108" y="486"/>
                    </a:lnTo>
                    <a:lnTo>
                      <a:pt x="118" y="484"/>
                    </a:lnTo>
                    <a:lnTo>
                      <a:pt x="126" y="480"/>
                    </a:lnTo>
                    <a:lnTo>
                      <a:pt x="150" y="454"/>
                    </a:lnTo>
                    <a:lnTo>
                      <a:pt x="150" y="454"/>
                    </a:lnTo>
                    <a:lnTo>
                      <a:pt x="176" y="470"/>
                    </a:lnTo>
                    <a:lnTo>
                      <a:pt x="176" y="388"/>
                    </a:lnTo>
                    <a:lnTo>
                      <a:pt x="176" y="388"/>
                    </a:lnTo>
                    <a:lnTo>
                      <a:pt x="164" y="378"/>
                    </a:lnTo>
                    <a:lnTo>
                      <a:pt x="154" y="366"/>
                    </a:lnTo>
                    <a:lnTo>
                      <a:pt x="146" y="352"/>
                    </a:lnTo>
                    <a:lnTo>
                      <a:pt x="138" y="338"/>
                    </a:lnTo>
                    <a:lnTo>
                      <a:pt x="132" y="322"/>
                    </a:lnTo>
                    <a:lnTo>
                      <a:pt x="126" y="306"/>
                    </a:lnTo>
                    <a:lnTo>
                      <a:pt x="124" y="290"/>
                    </a:lnTo>
                    <a:lnTo>
                      <a:pt x="122" y="272"/>
                    </a:lnTo>
                    <a:lnTo>
                      <a:pt x="122" y="272"/>
                    </a:lnTo>
                    <a:lnTo>
                      <a:pt x="124" y="258"/>
                    </a:lnTo>
                    <a:lnTo>
                      <a:pt x="126" y="242"/>
                    </a:lnTo>
                    <a:lnTo>
                      <a:pt x="130" y="228"/>
                    </a:lnTo>
                    <a:lnTo>
                      <a:pt x="134" y="214"/>
                    </a:lnTo>
                    <a:lnTo>
                      <a:pt x="140" y="200"/>
                    </a:lnTo>
                    <a:lnTo>
                      <a:pt x="148" y="188"/>
                    </a:lnTo>
                    <a:lnTo>
                      <a:pt x="158" y="176"/>
                    </a:lnTo>
                    <a:lnTo>
                      <a:pt x="166" y="166"/>
                    </a:lnTo>
                    <a:lnTo>
                      <a:pt x="178" y="156"/>
                    </a:lnTo>
                    <a:lnTo>
                      <a:pt x="190" y="148"/>
                    </a:lnTo>
                    <a:lnTo>
                      <a:pt x="202" y="140"/>
                    </a:lnTo>
                    <a:lnTo>
                      <a:pt x="214" y="134"/>
                    </a:lnTo>
                    <a:lnTo>
                      <a:pt x="228" y="128"/>
                    </a:lnTo>
                    <a:lnTo>
                      <a:pt x="242" y="126"/>
                    </a:lnTo>
                    <a:lnTo>
                      <a:pt x="258" y="122"/>
                    </a:lnTo>
                    <a:lnTo>
                      <a:pt x="274" y="122"/>
                    </a:lnTo>
                    <a:lnTo>
                      <a:pt x="274" y="122"/>
                    </a:lnTo>
                    <a:lnTo>
                      <a:pt x="288" y="122"/>
                    </a:lnTo>
                    <a:lnTo>
                      <a:pt x="304" y="126"/>
                    </a:lnTo>
                    <a:lnTo>
                      <a:pt x="318" y="128"/>
                    </a:lnTo>
                    <a:lnTo>
                      <a:pt x="332" y="134"/>
                    </a:lnTo>
                    <a:lnTo>
                      <a:pt x="344" y="140"/>
                    </a:lnTo>
                    <a:lnTo>
                      <a:pt x="358" y="148"/>
                    </a:lnTo>
                    <a:lnTo>
                      <a:pt x="368" y="156"/>
                    </a:lnTo>
                    <a:lnTo>
                      <a:pt x="380" y="166"/>
                    </a:lnTo>
                    <a:lnTo>
                      <a:pt x="390" y="176"/>
                    </a:lnTo>
                    <a:lnTo>
                      <a:pt x="398" y="188"/>
                    </a:lnTo>
                    <a:lnTo>
                      <a:pt x="406" y="200"/>
                    </a:lnTo>
                    <a:lnTo>
                      <a:pt x="412" y="214"/>
                    </a:lnTo>
                    <a:lnTo>
                      <a:pt x="416" y="228"/>
                    </a:lnTo>
                    <a:lnTo>
                      <a:pt x="420" y="242"/>
                    </a:lnTo>
                    <a:lnTo>
                      <a:pt x="422" y="258"/>
                    </a:lnTo>
                    <a:lnTo>
                      <a:pt x="424" y="272"/>
                    </a:lnTo>
                    <a:lnTo>
                      <a:pt x="424" y="272"/>
                    </a:lnTo>
                    <a:lnTo>
                      <a:pt x="422" y="290"/>
                    </a:lnTo>
                    <a:lnTo>
                      <a:pt x="420" y="306"/>
                    </a:lnTo>
                    <a:lnTo>
                      <a:pt x="416" y="322"/>
                    </a:lnTo>
                    <a:lnTo>
                      <a:pt x="410" y="338"/>
                    </a:lnTo>
                    <a:lnTo>
                      <a:pt x="402" y="352"/>
                    </a:lnTo>
                    <a:lnTo>
                      <a:pt x="392" y="366"/>
                    </a:lnTo>
                    <a:lnTo>
                      <a:pt x="382" y="378"/>
                    </a:lnTo>
                    <a:lnTo>
                      <a:pt x="370" y="388"/>
                    </a:lnTo>
                    <a:lnTo>
                      <a:pt x="370" y="470"/>
                    </a:lnTo>
                    <a:lnTo>
                      <a:pt x="370" y="470"/>
                    </a:lnTo>
                    <a:lnTo>
                      <a:pt x="396" y="454"/>
                    </a:lnTo>
                    <a:lnTo>
                      <a:pt x="422" y="480"/>
                    </a:lnTo>
                    <a:lnTo>
                      <a:pt x="422" y="480"/>
                    </a:lnTo>
                    <a:lnTo>
                      <a:pt x="428" y="484"/>
                    </a:lnTo>
                    <a:lnTo>
                      <a:pt x="438" y="486"/>
                    </a:lnTo>
                    <a:lnTo>
                      <a:pt x="446" y="484"/>
                    </a:lnTo>
                    <a:lnTo>
                      <a:pt x="454" y="480"/>
                    </a:lnTo>
                    <a:lnTo>
                      <a:pt x="480" y="454"/>
                    </a:lnTo>
                    <a:lnTo>
                      <a:pt x="480" y="454"/>
                    </a:lnTo>
                    <a:lnTo>
                      <a:pt x="484" y="446"/>
                    </a:lnTo>
                    <a:lnTo>
                      <a:pt x="486" y="438"/>
                    </a:lnTo>
                    <a:lnTo>
                      <a:pt x="484" y="430"/>
                    </a:lnTo>
                    <a:lnTo>
                      <a:pt x="480" y="422"/>
                    </a:lnTo>
                    <a:lnTo>
                      <a:pt x="454" y="396"/>
                    </a:lnTo>
                    <a:lnTo>
                      <a:pt x="454" y="396"/>
                    </a:lnTo>
                    <a:lnTo>
                      <a:pt x="466" y="378"/>
                    </a:lnTo>
                    <a:lnTo>
                      <a:pt x="476" y="358"/>
                    </a:lnTo>
                    <a:lnTo>
                      <a:pt x="484" y="336"/>
                    </a:lnTo>
                    <a:lnTo>
                      <a:pt x="488" y="314"/>
                    </a:lnTo>
                    <a:lnTo>
                      <a:pt x="524" y="314"/>
                    </a:lnTo>
                    <a:lnTo>
                      <a:pt x="524" y="314"/>
                    </a:lnTo>
                    <a:lnTo>
                      <a:pt x="532" y="312"/>
                    </a:lnTo>
                    <a:lnTo>
                      <a:pt x="540" y="308"/>
                    </a:lnTo>
                    <a:lnTo>
                      <a:pt x="544" y="300"/>
                    </a:lnTo>
                    <a:lnTo>
                      <a:pt x="546" y="292"/>
                    </a:lnTo>
                    <a:lnTo>
                      <a:pt x="546" y="256"/>
                    </a:lnTo>
                    <a:lnTo>
                      <a:pt x="546" y="256"/>
                    </a:lnTo>
                    <a:lnTo>
                      <a:pt x="544" y="246"/>
                    </a:lnTo>
                    <a:lnTo>
                      <a:pt x="540" y="240"/>
                    </a:lnTo>
                    <a:lnTo>
                      <a:pt x="532" y="234"/>
                    </a:lnTo>
                    <a:lnTo>
                      <a:pt x="524" y="232"/>
                    </a:lnTo>
                    <a:lnTo>
                      <a:pt x="524" y="23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Line 47"/>
              <p:cNvSpPr>
                <a:spLocks noChangeShapeType="1"/>
              </p:cNvSpPr>
              <p:nvPr/>
            </p:nvSpPr>
            <p:spPr bwMode="auto">
              <a:xfrm>
                <a:off x="1531938" y="-612775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48"/>
              <p:cNvSpPr>
                <a:spLocks noEditPoints="1"/>
              </p:cNvSpPr>
              <p:nvPr/>
            </p:nvSpPr>
            <p:spPr bwMode="auto">
              <a:xfrm>
                <a:off x="973137" y="-679450"/>
                <a:ext cx="320675" cy="889000"/>
              </a:xfrm>
              <a:custGeom>
                <a:avLst/>
                <a:gdLst>
                  <a:gd name="T0" fmla="*/ 160 w 202"/>
                  <a:gd name="T1" fmla="*/ 2 h 560"/>
                  <a:gd name="T2" fmla="*/ 154 w 202"/>
                  <a:gd name="T3" fmla="*/ 0 h 560"/>
                  <a:gd name="T4" fmla="*/ 152 w 202"/>
                  <a:gd name="T5" fmla="*/ 6 h 560"/>
                  <a:gd name="T6" fmla="*/ 152 w 202"/>
                  <a:gd name="T7" fmla="*/ 48 h 560"/>
                  <a:gd name="T8" fmla="*/ 148 w 202"/>
                  <a:gd name="T9" fmla="*/ 64 h 560"/>
                  <a:gd name="T10" fmla="*/ 140 w 202"/>
                  <a:gd name="T11" fmla="*/ 74 h 560"/>
                  <a:gd name="T12" fmla="*/ 128 w 202"/>
                  <a:gd name="T13" fmla="*/ 82 h 560"/>
                  <a:gd name="T14" fmla="*/ 114 w 202"/>
                  <a:gd name="T15" fmla="*/ 86 h 560"/>
                  <a:gd name="T16" fmla="*/ 88 w 202"/>
                  <a:gd name="T17" fmla="*/ 86 h 560"/>
                  <a:gd name="T18" fmla="*/ 74 w 202"/>
                  <a:gd name="T19" fmla="*/ 82 h 560"/>
                  <a:gd name="T20" fmla="*/ 62 w 202"/>
                  <a:gd name="T21" fmla="*/ 74 h 560"/>
                  <a:gd name="T22" fmla="*/ 54 w 202"/>
                  <a:gd name="T23" fmla="*/ 64 h 560"/>
                  <a:gd name="T24" fmla="*/ 52 w 202"/>
                  <a:gd name="T25" fmla="*/ 48 h 560"/>
                  <a:gd name="T26" fmla="*/ 52 w 202"/>
                  <a:gd name="T27" fmla="*/ 6 h 560"/>
                  <a:gd name="T28" fmla="*/ 48 w 202"/>
                  <a:gd name="T29" fmla="*/ 0 h 560"/>
                  <a:gd name="T30" fmla="*/ 42 w 202"/>
                  <a:gd name="T31" fmla="*/ 2 h 560"/>
                  <a:gd name="T32" fmla="*/ 32 w 202"/>
                  <a:gd name="T33" fmla="*/ 8 h 560"/>
                  <a:gd name="T34" fmla="*/ 18 w 202"/>
                  <a:gd name="T35" fmla="*/ 26 h 560"/>
                  <a:gd name="T36" fmla="*/ 8 w 202"/>
                  <a:gd name="T37" fmla="*/ 46 h 560"/>
                  <a:gd name="T38" fmla="*/ 2 w 202"/>
                  <a:gd name="T39" fmla="*/ 70 h 560"/>
                  <a:gd name="T40" fmla="*/ 0 w 202"/>
                  <a:gd name="T41" fmla="*/ 82 h 560"/>
                  <a:gd name="T42" fmla="*/ 4 w 202"/>
                  <a:gd name="T43" fmla="*/ 106 h 560"/>
                  <a:gd name="T44" fmla="*/ 12 w 202"/>
                  <a:gd name="T45" fmla="*/ 126 h 560"/>
                  <a:gd name="T46" fmla="*/ 24 w 202"/>
                  <a:gd name="T47" fmla="*/ 146 h 560"/>
                  <a:gd name="T48" fmla="*/ 40 w 202"/>
                  <a:gd name="T49" fmla="*/ 162 h 560"/>
                  <a:gd name="T50" fmla="*/ 48 w 202"/>
                  <a:gd name="T51" fmla="*/ 168 h 560"/>
                  <a:gd name="T52" fmla="*/ 56 w 202"/>
                  <a:gd name="T53" fmla="*/ 186 h 560"/>
                  <a:gd name="T54" fmla="*/ 56 w 202"/>
                  <a:gd name="T55" fmla="*/ 516 h 560"/>
                  <a:gd name="T56" fmla="*/ 58 w 202"/>
                  <a:gd name="T57" fmla="*/ 524 h 560"/>
                  <a:gd name="T58" fmla="*/ 64 w 202"/>
                  <a:gd name="T59" fmla="*/ 540 h 560"/>
                  <a:gd name="T60" fmla="*/ 76 w 202"/>
                  <a:gd name="T61" fmla="*/ 552 h 560"/>
                  <a:gd name="T62" fmla="*/ 92 w 202"/>
                  <a:gd name="T63" fmla="*/ 558 h 560"/>
                  <a:gd name="T64" fmla="*/ 102 w 202"/>
                  <a:gd name="T65" fmla="*/ 560 h 560"/>
                  <a:gd name="T66" fmla="*/ 118 w 202"/>
                  <a:gd name="T67" fmla="*/ 556 h 560"/>
                  <a:gd name="T68" fmla="*/ 132 w 202"/>
                  <a:gd name="T69" fmla="*/ 546 h 560"/>
                  <a:gd name="T70" fmla="*/ 142 w 202"/>
                  <a:gd name="T71" fmla="*/ 532 h 560"/>
                  <a:gd name="T72" fmla="*/ 146 w 202"/>
                  <a:gd name="T73" fmla="*/ 516 h 560"/>
                  <a:gd name="T74" fmla="*/ 146 w 202"/>
                  <a:gd name="T75" fmla="*/ 194 h 560"/>
                  <a:gd name="T76" fmla="*/ 150 w 202"/>
                  <a:gd name="T77" fmla="*/ 176 h 560"/>
                  <a:gd name="T78" fmla="*/ 162 w 202"/>
                  <a:gd name="T79" fmla="*/ 162 h 560"/>
                  <a:gd name="T80" fmla="*/ 170 w 202"/>
                  <a:gd name="T81" fmla="*/ 154 h 560"/>
                  <a:gd name="T82" fmla="*/ 184 w 202"/>
                  <a:gd name="T83" fmla="*/ 136 h 560"/>
                  <a:gd name="T84" fmla="*/ 196 w 202"/>
                  <a:gd name="T85" fmla="*/ 116 h 560"/>
                  <a:gd name="T86" fmla="*/ 200 w 202"/>
                  <a:gd name="T87" fmla="*/ 94 h 560"/>
                  <a:gd name="T88" fmla="*/ 202 w 202"/>
                  <a:gd name="T89" fmla="*/ 82 h 560"/>
                  <a:gd name="T90" fmla="*/ 198 w 202"/>
                  <a:gd name="T91" fmla="*/ 58 h 560"/>
                  <a:gd name="T92" fmla="*/ 190 w 202"/>
                  <a:gd name="T93" fmla="*/ 36 h 560"/>
                  <a:gd name="T94" fmla="*/ 178 w 202"/>
                  <a:gd name="T95" fmla="*/ 16 h 560"/>
                  <a:gd name="T96" fmla="*/ 160 w 202"/>
                  <a:gd name="T97" fmla="*/ 2 h 560"/>
                  <a:gd name="T98" fmla="*/ 114 w 202"/>
                  <a:gd name="T99" fmla="*/ 510 h 560"/>
                  <a:gd name="T100" fmla="*/ 112 w 202"/>
                  <a:gd name="T101" fmla="*/ 514 h 560"/>
                  <a:gd name="T102" fmla="*/ 106 w 202"/>
                  <a:gd name="T103" fmla="*/ 522 h 560"/>
                  <a:gd name="T104" fmla="*/ 102 w 202"/>
                  <a:gd name="T105" fmla="*/ 522 h 560"/>
                  <a:gd name="T106" fmla="*/ 92 w 202"/>
                  <a:gd name="T107" fmla="*/ 518 h 560"/>
                  <a:gd name="T108" fmla="*/ 88 w 202"/>
                  <a:gd name="T109" fmla="*/ 510 h 560"/>
                  <a:gd name="T110" fmla="*/ 88 w 202"/>
                  <a:gd name="T111" fmla="*/ 182 h 560"/>
                  <a:gd name="T112" fmla="*/ 92 w 202"/>
                  <a:gd name="T113" fmla="*/ 174 h 560"/>
                  <a:gd name="T114" fmla="*/ 102 w 202"/>
                  <a:gd name="T115" fmla="*/ 170 h 560"/>
                  <a:gd name="T116" fmla="*/ 106 w 202"/>
                  <a:gd name="T117" fmla="*/ 170 h 560"/>
                  <a:gd name="T118" fmla="*/ 112 w 202"/>
                  <a:gd name="T119" fmla="*/ 178 h 560"/>
                  <a:gd name="T120" fmla="*/ 114 w 202"/>
                  <a:gd name="T121" fmla="*/ 510 h 560"/>
                  <a:gd name="T122" fmla="*/ 114 w 202"/>
                  <a:gd name="T123" fmla="*/ 51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2" h="560">
                    <a:moveTo>
                      <a:pt x="160" y="2"/>
                    </a:moveTo>
                    <a:lnTo>
                      <a:pt x="160" y="2"/>
                    </a:lnTo>
                    <a:lnTo>
                      <a:pt x="158" y="0"/>
                    </a:lnTo>
                    <a:lnTo>
                      <a:pt x="154" y="0"/>
                    </a:lnTo>
                    <a:lnTo>
                      <a:pt x="152" y="2"/>
                    </a:lnTo>
                    <a:lnTo>
                      <a:pt x="152" y="6"/>
                    </a:lnTo>
                    <a:lnTo>
                      <a:pt x="152" y="48"/>
                    </a:lnTo>
                    <a:lnTo>
                      <a:pt x="152" y="48"/>
                    </a:lnTo>
                    <a:lnTo>
                      <a:pt x="150" y="56"/>
                    </a:lnTo>
                    <a:lnTo>
                      <a:pt x="148" y="64"/>
                    </a:lnTo>
                    <a:lnTo>
                      <a:pt x="144" y="70"/>
                    </a:lnTo>
                    <a:lnTo>
                      <a:pt x="140" y="74"/>
                    </a:lnTo>
                    <a:lnTo>
                      <a:pt x="134" y="80"/>
                    </a:lnTo>
                    <a:lnTo>
                      <a:pt x="128" y="82"/>
                    </a:lnTo>
                    <a:lnTo>
                      <a:pt x="122" y="84"/>
                    </a:lnTo>
                    <a:lnTo>
                      <a:pt x="114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0" y="84"/>
                    </a:lnTo>
                    <a:lnTo>
                      <a:pt x="74" y="82"/>
                    </a:lnTo>
                    <a:lnTo>
                      <a:pt x="68" y="80"/>
                    </a:lnTo>
                    <a:lnTo>
                      <a:pt x="62" y="74"/>
                    </a:lnTo>
                    <a:lnTo>
                      <a:pt x="58" y="70"/>
                    </a:lnTo>
                    <a:lnTo>
                      <a:pt x="54" y="64"/>
                    </a:lnTo>
                    <a:lnTo>
                      <a:pt x="52" y="56"/>
                    </a:lnTo>
                    <a:lnTo>
                      <a:pt x="52" y="48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50" y="2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2" y="2"/>
                    </a:lnTo>
                    <a:lnTo>
                      <a:pt x="42" y="2"/>
                    </a:lnTo>
                    <a:lnTo>
                      <a:pt x="32" y="8"/>
                    </a:lnTo>
                    <a:lnTo>
                      <a:pt x="24" y="16"/>
                    </a:lnTo>
                    <a:lnTo>
                      <a:pt x="18" y="26"/>
                    </a:lnTo>
                    <a:lnTo>
                      <a:pt x="12" y="36"/>
                    </a:lnTo>
                    <a:lnTo>
                      <a:pt x="8" y="46"/>
                    </a:lnTo>
                    <a:lnTo>
                      <a:pt x="4" y="58"/>
                    </a:lnTo>
                    <a:lnTo>
                      <a:pt x="2" y="70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2" y="94"/>
                    </a:lnTo>
                    <a:lnTo>
                      <a:pt x="4" y="106"/>
                    </a:lnTo>
                    <a:lnTo>
                      <a:pt x="8" y="116"/>
                    </a:lnTo>
                    <a:lnTo>
                      <a:pt x="12" y="126"/>
                    </a:lnTo>
                    <a:lnTo>
                      <a:pt x="18" y="136"/>
                    </a:lnTo>
                    <a:lnTo>
                      <a:pt x="24" y="146"/>
                    </a:lnTo>
                    <a:lnTo>
                      <a:pt x="32" y="154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48" y="168"/>
                    </a:lnTo>
                    <a:lnTo>
                      <a:pt x="52" y="176"/>
                    </a:lnTo>
                    <a:lnTo>
                      <a:pt x="56" y="186"/>
                    </a:lnTo>
                    <a:lnTo>
                      <a:pt x="56" y="194"/>
                    </a:lnTo>
                    <a:lnTo>
                      <a:pt x="56" y="516"/>
                    </a:lnTo>
                    <a:lnTo>
                      <a:pt x="56" y="516"/>
                    </a:lnTo>
                    <a:lnTo>
                      <a:pt x="58" y="524"/>
                    </a:lnTo>
                    <a:lnTo>
                      <a:pt x="60" y="532"/>
                    </a:lnTo>
                    <a:lnTo>
                      <a:pt x="64" y="540"/>
                    </a:lnTo>
                    <a:lnTo>
                      <a:pt x="70" y="546"/>
                    </a:lnTo>
                    <a:lnTo>
                      <a:pt x="76" y="552"/>
                    </a:lnTo>
                    <a:lnTo>
                      <a:pt x="84" y="556"/>
                    </a:lnTo>
                    <a:lnTo>
                      <a:pt x="92" y="558"/>
                    </a:lnTo>
                    <a:lnTo>
                      <a:pt x="102" y="560"/>
                    </a:lnTo>
                    <a:lnTo>
                      <a:pt x="102" y="560"/>
                    </a:lnTo>
                    <a:lnTo>
                      <a:pt x="110" y="558"/>
                    </a:lnTo>
                    <a:lnTo>
                      <a:pt x="118" y="556"/>
                    </a:lnTo>
                    <a:lnTo>
                      <a:pt x="126" y="552"/>
                    </a:lnTo>
                    <a:lnTo>
                      <a:pt x="132" y="546"/>
                    </a:lnTo>
                    <a:lnTo>
                      <a:pt x="138" y="540"/>
                    </a:lnTo>
                    <a:lnTo>
                      <a:pt x="142" y="532"/>
                    </a:lnTo>
                    <a:lnTo>
                      <a:pt x="144" y="524"/>
                    </a:lnTo>
                    <a:lnTo>
                      <a:pt x="146" y="516"/>
                    </a:lnTo>
                    <a:lnTo>
                      <a:pt x="146" y="194"/>
                    </a:lnTo>
                    <a:lnTo>
                      <a:pt x="146" y="194"/>
                    </a:lnTo>
                    <a:lnTo>
                      <a:pt x="146" y="186"/>
                    </a:lnTo>
                    <a:lnTo>
                      <a:pt x="150" y="176"/>
                    </a:lnTo>
                    <a:lnTo>
                      <a:pt x="154" y="168"/>
                    </a:lnTo>
                    <a:lnTo>
                      <a:pt x="162" y="162"/>
                    </a:lnTo>
                    <a:lnTo>
                      <a:pt x="162" y="162"/>
                    </a:lnTo>
                    <a:lnTo>
                      <a:pt x="170" y="154"/>
                    </a:lnTo>
                    <a:lnTo>
                      <a:pt x="178" y="146"/>
                    </a:lnTo>
                    <a:lnTo>
                      <a:pt x="184" y="136"/>
                    </a:lnTo>
                    <a:lnTo>
                      <a:pt x="190" y="126"/>
                    </a:lnTo>
                    <a:lnTo>
                      <a:pt x="196" y="116"/>
                    </a:lnTo>
                    <a:lnTo>
                      <a:pt x="198" y="106"/>
                    </a:lnTo>
                    <a:lnTo>
                      <a:pt x="200" y="94"/>
                    </a:lnTo>
                    <a:lnTo>
                      <a:pt x="202" y="82"/>
                    </a:lnTo>
                    <a:lnTo>
                      <a:pt x="202" y="82"/>
                    </a:lnTo>
                    <a:lnTo>
                      <a:pt x="200" y="70"/>
                    </a:lnTo>
                    <a:lnTo>
                      <a:pt x="198" y="58"/>
                    </a:lnTo>
                    <a:lnTo>
                      <a:pt x="194" y="46"/>
                    </a:lnTo>
                    <a:lnTo>
                      <a:pt x="190" y="36"/>
                    </a:lnTo>
                    <a:lnTo>
                      <a:pt x="184" y="26"/>
                    </a:lnTo>
                    <a:lnTo>
                      <a:pt x="178" y="16"/>
                    </a:lnTo>
                    <a:lnTo>
                      <a:pt x="170" y="8"/>
                    </a:lnTo>
                    <a:lnTo>
                      <a:pt x="160" y="2"/>
                    </a:lnTo>
                    <a:lnTo>
                      <a:pt x="160" y="2"/>
                    </a:lnTo>
                    <a:close/>
                    <a:moveTo>
                      <a:pt x="114" y="510"/>
                    </a:moveTo>
                    <a:lnTo>
                      <a:pt x="114" y="510"/>
                    </a:lnTo>
                    <a:lnTo>
                      <a:pt x="112" y="514"/>
                    </a:lnTo>
                    <a:lnTo>
                      <a:pt x="110" y="518"/>
                    </a:lnTo>
                    <a:lnTo>
                      <a:pt x="106" y="522"/>
                    </a:lnTo>
                    <a:lnTo>
                      <a:pt x="102" y="522"/>
                    </a:lnTo>
                    <a:lnTo>
                      <a:pt x="102" y="522"/>
                    </a:lnTo>
                    <a:lnTo>
                      <a:pt x="96" y="522"/>
                    </a:lnTo>
                    <a:lnTo>
                      <a:pt x="92" y="518"/>
                    </a:lnTo>
                    <a:lnTo>
                      <a:pt x="90" y="514"/>
                    </a:lnTo>
                    <a:lnTo>
                      <a:pt x="88" y="510"/>
                    </a:lnTo>
                    <a:lnTo>
                      <a:pt x="88" y="182"/>
                    </a:lnTo>
                    <a:lnTo>
                      <a:pt x="88" y="182"/>
                    </a:lnTo>
                    <a:lnTo>
                      <a:pt x="90" y="178"/>
                    </a:lnTo>
                    <a:lnTo>
                      <a:pt x="92" y="174"/>
                    </a:lnTo>
                    <a:lnTo>
                      <a:pt x="96" y="170"/>
                    </a:lnTo>
                    <a:lnTo>
                      <a:pt x="102" y="170"/>
                    </a:lnTo>
                    <a:lnTo>
                      <a:pt x="102" y="170"/>
                    </a:lnTo>
                    <a:lnTo>
                      <a:pt x="106" y="170"/>
                    </a:lnTo>
                    <a:lnTo>
                      <a:pt x="110" y="174"/>
                    </a:lnTo>
                    <a:lnTo>
                      <a:pt x="112" y="178"/>
                    </a:lnTo>
                    <a:lnTo>
                      <a:pt x="114" y="182"/>
                    </a:lnTo>
                    <a:lnTo>
                      <a:pt x="114" y="510"/>
                    </a:lnTo>
                    <a:close/>
                    <a:moveTo>
                      <a:pt x="114" y="510"/>
                    </a:moveTo>
                    <a:lnTo>
                      <a:pt x="114" y="5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49"/>
              <p:cNvSpPr>
                <a:spLocks/>
              </p:cNvSpPr>
              <p:nvPr/>
            </p:nvSpPr>
            <p:spPr bwMode="auto">
              <a:xfrm>
                <a:off x="973137" y="-679450"/>
                <a:ext cx="320675" cy="889000"/>
              </a:xfrm>
              <a:custGeom>
                <a:avLst/>
                <a:gdLst>
                  <a:gd name="T0" fmla="*/ 160 w 202"/>
                  <a:gd name="T1" fmla="*/ 2 h 560"/>
                  <a:gd name="T2" fmla="*/ 154 w 202"/>
                  <a:gd name="T3" fmla="*/ 0 h 560"/>
                  <a:gd name="T4" fmla="*/ 152 w 202"/>
                  <a:gd name="T5" fmla="*/ 6 h 560"/>
                  <a:gd name="T6" fmla="*/ 152 w 202"/>
                  <a:gd name="T7" fmla="*/ 48 h 560"/>
                  <a:gd name="T8" fmla="*/ 148 w 202"/>
                  <a:gd name="T9" fmla="*/ 64 h 560"/>
                  <a:gd name="T10" fmla="*/ 140 w 202"/>
                  <a:gd name="T11" fmla="*/ 74 h 560"/>
                  <a:gd name="T12" fmla="*/ 128 w 202"/>
                  <a:gd name="T13" fmla="*/ 82 h 560"/>
                  <a:gd name="T14" fmla="*/ 114 w 202"/>
                  <a:gd name="T15" fmla="*/ 86 h 560"/>
                  <a:gd name="T16" fmla="*/ 88 w 202"/>
                  <a:gd name="T17" fmla="*/ 86 h 560"/>
                  <a:gd name="T18" fmla="*/ 74 w 202"/>
                  <a:gd name="T19" fmla="*/ 82 h 560"/>
                  <a:gd name="T20" fmla="*/ 62 w 202"/>
                  <a:gd name="T21" fmla="*/ 74 h 560"/>
                  <a:gd name="T22" fmla="*/ 54 w 202"/>
                  <a:gd name="T23" fmla="*/ 64 h 560"/>
                  <a:gd name="T24" fmla="*/ 52 w 202"/>
                  <a:gd name="T25" fmla="*/ 48 h 560"/>
                  <a:gd name="T26" fmla="*/ 52 w 202"/>
                  <a:gd name="T27" fmla="*/ 6 h 560"/>
                  <a:gd name="T28" fmla="*/ 48 w 202"/>
                  <a:gd name="T29" fmla="*/ 0 h 560"/>
                  <a:gd name="T30" fmla="*/ 42 w 202"/>
                  <a:gd name="T31" fmla="*/ 2 h 560"/>
                  <a:gd name="T32" fmla="*/ 32 w 202"/>
                  <a:gd name="T33" fmla="*/ 8 h 560"/>
                  <a:gd name="T34" fmla="*/ 18 w 202"/>
                  <a:gd name="T35" fmla="*/ 26 h 560"/>
                  <a:gd name="T36" fmla="*/ 8 w 202"/>
                  <a:gd name="T37" fmla="*/ 46 h 560"/>
                  <a:gd name="T38" fmla="*/ 2 w 202"/>
                  <a:gd name="T39" fmla="*/ 70 h 560"/>
                  <a:gd name="T40" fmla="*/ 0 w 202"/>
                  <a:gd name="T41" fmla="*/ 82 h 560"/>
                  <a:gd name="T42" fmla="*/ 4 w 202"/>
                  <a:gd name="T43" fmla="*/ 106 h 560"/>
                  <a:gd name="T44" fmla="*/ 12 w 202"/>
                  <a:gd name="T45" fmla="*/ 126 h 560"/>
                  <a:gd name="T46" fmla="*/ 24 w 202"/>
                  <a:gd name="T47" fmla="*/ 146 h 560"/>
                  <a:gd name="T48" fmla="*/ 40 w 202"/>
                  <a:gd name="T49" fmla="*/ 162 h 560"/>
                  <a:gd name="T50" fmla="*/ 48 w 202"/>
                  <a:gd name="T51" fmla="*/ 168 h 560"/>
                  <a:gd name="T52" fmla="*/ 56 w 202"/>
                  <a:gd name="T53" fmla="*/ 186 h 560"/>
                  <a:gd name="T54" fmla="*/ 56 w 202"/>
                  <a:gd name="T55" fmla="*/ 516 h 560"/>
                  <a:gd name="T56" fmla="*/ 58 w 202"/>
                  <a:gd name="T57" fmla="*/ 524 h 560"/>
                  <a:gd name="T58" fmla="*/ 64 w 202"/>
                  <a:gd name="T59" fmla="*/ 540 h 560"/>
                  <a:gd name="T60" fmla="*/ 76 w 202"/>
                  <a:gd name="T61" fmla="*/ 552 h 560"/>
                  <a:gd name="T62" fmla="*/ 92 w 202"/>
                  <a:gd name="T63" fmla="*/ 558 h 560"/>
                  <a:gd name="T64" fmla="*/ 102 w 202"/>
                  <a:gd name="T65" fmla="*/ 560 h 560"/>
                  <a:gd name="T66" fmla="*/ 118 w 202"/>
                  <a:gd name="T67" fmla="*/ 556 h 560"/>
                  <a:gd name="T68" fmla="*/ 132 w 202"/>
                  <a:gd name="T69" fmla="*/ 546 h 560"/>
                  <a:gd name="T70" fmla="*/ 142 w 202"/>
                  <a:gd name="T71" fmla="*/ 532 h 560"/>
                  <a:gd name="T72" fmla="*/ 146 w 202"/>
                  <a:gd name="T73" fmla="*/ 516 h 560"/>
                  <a:gd name="T74" fmla="*/ 146 w 202"/>
                  <a:gd name="T75" fmla="*/ 194 h 560"/>
                  <a:gd name="T76" fmla="*/ 150 w 202"/>
                  <a:gd name="T77" fmla="*/ 176 h 560"/>
                  <a:gd name="T78" fmla="*/ 162 w 202"/>
                  <a:gd name="T79" fmla="*/ 162 h 560"/>
                  <a:gd name="T80" fmla="*/ 170 w 202"/>
                  <a:gd name="T81" fmla="*/ 154 h 560"/>
                  <a:gd name="T82" fmla="*/ 184 w 202"/>
                  <a:gd name="T83" fmla="*/ 136 h 560"/>
                  <a:gd name="T84" fmla="*/ 196 w 202"/>
                  <a:gd name="T85" fmla="*/ 116 h 560"/>
                  <a:gd name="T86" fmla="*/ 200 w 202"/>
                  <a:gd name="T87" fmla="*/ 94 h 560"/>
                  <a:gd name="T88" fmla="*/ 202 w 202"/>
                  <a:gd name="T89" fmla="*/ 82 h 560"/>
                  <a:gd name="T90" fmla="*/ 198 w 202"/>
                  <a:gd name="T91" fmla="*/ 58 h 560"/>
                  <a:gd name="T92" fmla="*/ 190 w 202"/>
                  <a:gd name="T93" fmla="*/ 36 h 560"/>
                  <a:gd name="T94" fmla="*/ 178 w 202"/>
                  <a:gd name="T95" fmla="*/ 16 h 560"/>
                  <a:gd name="T96" fmla="*/ 160 w 202"/>
                  <a:gd name="T97" fmla="*/ 2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2" h="560">
                    <a:moveTo>
                      <a:pt x="160" y="2"/>
                    </a:moveTo>
                    <a:lnTo>
                      <a:pt x="160" y="2"/>
                    </a:lnTo>
                    <a:lnTo>
                      <a:pt x="158" y="0"/>
                    </a:lnTo>
                    <a:lnTo>
                      <a:pt x="154" y="0"/>
                    </a:lnTo>
                    <a:lnTo>
                      <a:pt x="152" y="2"/>
                    </a:lnTo>
                    <a:lnTo>
                      <a:pt x="152" y="6"/>
                    </a:lnTo>
                    <a:lnTo>
                      <a:pt x="152" y="48"/>
                    </a:lnTo>
                    <a:lnTo>
                      <a:pt x="152" y="48"/>
                    </a:lnTo>
                    <a:lnTo>
                      <a:pt x="150" y="56"/>
                    </a:lnTo>
                    <a:lnTo>
                      <a:pt x="148" y="64"/>
                    </a:lnTo>
                    <a:lnTo>
                      <a:pt x="144" y="70"/>
                    </a:lnTo>
                    <a:lnTo>
                      <a:pt x="140" y="74"/>
                    </a:lnTo>
                    <a:lnTo>
                      <a:pt x="134" y="80"/>
                    </a:lnTo>
                    <a:lnTo>
                      <a:pt x="128" y="82"/>
                    </a:lnTo>
                    <a:lnTo>
                      <a:pt x="122" y="84"/>
                    </a:lnTo>
                    <a:lnTo>
                      <a:pt x="114" y="86"/>
                    </a:lnTo>
                    <a:lnTo>
                      <a:pt x="88" y="86"/>
                    </a:lnTo>
                    <a:lnTo>
                      <a:pt x="88" y="86"/>
                    </a:lnTo>
                    <a:lnTo>
                      <a:pt x="80" y="84"/>
                    </a:lnTo>
                    <a:lnTo>
                      <a:pt x="74" y="82"/>
                    </a:lnTo>
                    <a:lnTo>
                      <a:pt x="68" y="80"/>
                    </a:lnTo>
                    <a:lnTo>
                      <a:pt x="62" y="74"/>
                    </a:lnTo>
                    <a:lnTo>
                      <a:pt x="58" y="70"/>
                    </a:lnTo>
                    <a:lnTo>
                      <a:pt x="54" y="64"/>
                    </a:lnTo>
                    <a:lnTo>
                      <a:pt x="52" y="56"/>
                    </a:lnTo>
                    <a:lnTo>
                      <a:pt x="52" y="48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50" y="2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2" y="2"/>
                    </a:lnTo>
                    <a:lnTo>
                      <a:pt x="42" y="2"/>
                    </a:lnTo>
                    <a:lnTo>
                      <a:pt x="32" y="8"/>
                    </a:lnTo>
                    <a:lnTo>
                      <a:pt x="24" y="16"/>
                    </a:lnTo>
                    <a:lnTo>
                      <a:pt x="18" y="26"/>
                    </a:lnTo>
                    <a:lnTo>
                      <a:pt x="12" y="36"/>
                    </a:lnTo>
                    <a:lnTo>
                      <a:pt x="8" y="46"/>
                    </a:lnTo>
                    <a:lnTo>
                      <a:pt x="4" y="58"/>
                    </a:lnTo>
                    <a:lnTo>
                      <a:pt x="2" y="70"/>
                    </a:lnTo>
                    <a:lnTo>
                      <a:pt x="0" y="82"/>
                    </a:lnTo>
                    <a:lnTo>
                      <a:pt x="0" y="82"/>
                    </a:lnTo>
                    <a:lnTo>
                      <a:pt x="2" y="94"/>
                    </a:lnTo>
                    <a:lnTo>
                      <a:pt x="4" y="106"/>
                    </a:lnTo>
                    <a:lnTo>
                      <a:pt x="8" y="116"/>
                    </a:lnTo>
                    <a:lnTo>
                      <a:pt x="12" y="126"/>
                    </a:lnTo>
                    <a:lnTo>
                      <a:pt x="18" y="136"/>
                    </a:lnTo>
                    <a:lnTo>
                      <a:pt x="24" y="146"/>
                    </a:lnTo>
                    <a:lnTo>
                      <a:pt x="32" y="154"/>
                    </a:lnTo>
                    <a:lnTo>
                      <a:pt x="40" y="162"/>
                    </a:lnTo>
                    <a:lnTo>
                      <a:pt x="40" y="162"/>
                    </a:lnTo>
                    <a:lnTo>
                      <a:pt x="48" y="168"/>
                    </a:lnTo>
                    <a:lnTo>
                      <a:pt x="52" y="176"/>
                    </a:lnTo>
                    <a:lnTo>
                      <a:pt x="56" y="186"/>
                    </a:lnTo>
                    <a:lnTo>
                      <a:pt x="56" y="194"/>
                    </a:lnTo>
                    <a:lnTo>
                      <a:pt x="56" y="516"/>
                    </a:lnTo>
                    <a:lnTo>
                      <a:pt x="56" y="516"/>
                    </a:lnTo>
                    <a:lnTo>
                      <a:pt x="58" y="524"/>
                    </a:lnTo>
                    <a:lnTo>
                      <a:pt x="60" y="532"/>
                    </a:lnTo>
                    <a:lnTo>
                      <a:pt x="64" y="540"/>
                    </a:lnTo>
                    <a:lnTo>
                      <a:pt x="70" y="546"/>
                    </a:lnTo>
                    <a:lnTo>
                      <a:pt x="76" y="552"/>
                    </a:lnTo>
                    <a:lnTo>
                      <a:pt x="84" y="556"/>
                    </a:lnTo>
                    <a:lnTo>
                      <a:pt x="92" y="558"/>
                    </a:lnTo>
                    <a:lnTo>
                      <a:pt x="102" y="560"/>
                    </a:lnTo>
                    <a:lnTo>
                      <a:pt x="102" y="560"/>
                    </a:lnTo>
                    <a:lnTo>
                      <a:pt x="110" y="558"/>
                    </a:lnTo>
                    <a:lnTo>
                      <a:pt x="118" y="556"/>
                    </a:lnTo>
                    <a:lnTo>
                      <a:pt x="126" y="552"/>
                    </a:lnTo>
                    <a:lnTo>
                      <a:pt x="132" y="546"/>
                    </a:lnTo>
                    <a:lnTo>
                      <a:pt x="138" y="540"/>
                    </a:lnTo>
                    <a:lnTo>
                      <a:pt x="142" y="532"/>
                    </a:lnTo>
                    <a:lnTo>
                      <a:pt x="144" y="524"/>
                    </a:lnTo>
                    <a:lnTo>
                      <a:pt x="146" y="516"/>
                    </a:lnTo>
                    <a:lnTo>
                      <a:pt x="146" y="194"/>
                    </a:lnTo>
                    <a:lnTo>
                      <a:pt x="146" y="194"/>
                    </a:lnTo>
                    <a:lnTo>
                      <a:pt x="146" y="186"/>
                    </a:lnTo>
                    <a:lnTo>
                      <a:pt x="150" y="176"/>
                    </a:lnTo>
                    <a:lnTo>
                      <a:pt x="154" y="168"/>
                    </a:lnTo>
                    <a:lnTo>
                      <a:pt x="162" y="162"/>
                    </a:lnTo>
                    <a:lnTo>
                      <a:pt x="162" y="162"/>
                    </a:lnTo>
                    <a:lnTo>
                      <a:pt x="170" y="154"/>
                    </a:lnTo>
                    <a:lnTo>
                      <a:pt x="178" y="146"/>
                    </a:lnTo>
                    <a:lnTo>
                      <a:pt x="184" y="136"/>
                    </a:lnTo>
                    <a:lnTo>
                      <a:pt x="190" y="126"/>
                    </a:lnTo>
                    <a:lnTo>
                      <a:pt x="196" y="116"/>
                    </a:lnTo>
                    <a:lnTo>
                      <a:pt x="198" y="106"/>
                    </a:lnTo>
                    <a:lnTo>
                      <a:pt x="200" y="94"/>
                    </a:lnTo>
                    <a:lnTo>
                      <a:pt x="202" y="82"/>
                    </a:lnTo>
                    <a:lnTo>
                      <a:pt x="202" y="82"/>
                    </a:lnTo>
                    <a:lnTo>
                      <a:pt x="200" y="70"/>
                    </a:lnTo>
                    <a:lnTo>
                      <a:pt x="198" y="58"/>
                    </a:lnTo>
                    <a:lnTo>
                      <a:pt x="194" y="46"/>
                    </a:lnTo>
                    <a:lnTo>
                      <a:pt x="190" y="36"/>
                    </a:lnTo>
                    <a:lnTo>
                      <a:pt x="184" y="26"/>
                    </a:lnTo>
                    <a:lnTo>
                      <a:pt x="178" y="16"/>
                    </a:lnTo>
                    <a:lnTo>
                      <a:pt x="170" y="8"/>
                    </a:lnTo>
                    <a:lnTo>
                      <a:pt x="160" y="2"/>
                    </a:lnTo>
                    <a:lnTo>
                      <a:pt x="160" y="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50"/>
              <p:cNvSpPr>
                <a:spLocks/>
              </p:cNvSpPr>
              <p:nvPr/>
            </p:nvSpPr>
            <p:spPr bwMode="auto">
              <a:xfrm>
                <a:off x="1112837" y="-409575"/>
                <a:ext cx="41275" cy="558800"/>
              </a:xfrm>
              <a:custGeom>
                <a:avLst/>
                <a:gdLst>
                  <a:gd name="T0" fmla="*/ 26 w 26"/>
                  <a:gd name="T1" fmla="*/ 340 h 352"/>
                  <a:gd name="T2" fmla="*/ 26 w 26"/>
                  <a:gd name="T3" fmla="*/ 340 h 352"/>
                  <a:gd name="T4" fmla="*/ 24 w 26"/>
                  <a:gd name="T5" fmla="*/ 344 h 352"/>
                  <a:gd name="T6" fmla="*/ 22 w 26"/>
                  <a:gd name="T7" fmla="*/ 348 h 352"/>
                  <a:gd name="T8" fmla="*/ 18 w 26"/>
                  <a:gd name="T9" fmla="*/ 352 h 352"/>
                  <a:gd name="T10" fmla="*/ 14 w 26"/>
                  <a:gd name="T11" fmla="*/ 352 h 352"/>
                  <a:gd name="T12" fmla="*/ 14 w 26"/>
                  <a:gd name="T13" fmla="*/ 352 h 352"/>
                  <a:gd name="T14" fmla="*/ 8 w 26"/>
                  <a:gd name="T15" fmla="*/ 352 h 352"/>
                  <a:gd name="T16" fmla="*/ 4 w 26"/>
                  <a:gd name="T17" fmla="*/ 348 h 352"/>
                  <a:gd name="T18" fmla="*/ 2 w 26"/>
                  <a:gd name="T19" fmla="*/ 344 h 352"/>
                  <a:gd name="T20" fmla="*/ 0 w 26"/>
                  <a:gd name="T21" fmla="*/ 340 h 352"/>
                  <a:gd name="T22" fmla="*/ 0 w 26"/>
                  <a:gd name="T23" fmla="*/ 12 h 352"/>
                  <a:gd name="T24" fmla="*/ 0 w 26"/>
                  <a:gd name="T25" fmla="*/ 12 h 352"/>
                  <a:gd name="T26" fmla="*/ 2 w 26"/>
                  <a:gd name="T27" fmla="*/ 8 h 352"/>
                  <a:gd name="T28" fmla="*/ 4 w 26"/>
                  <a:gd name="T29" fmla="*/ 4 h 352"/>
                  <a:gd name="T30" fmla="*/ 8 w 26"/>
                  <a:gd name="T31" fmla="*/ 0 h 352"/>
                  <a:gd name="T32" fmla="*/ 14 w 26"/>
                  <a:gd name="T33" fmla="*/ 0 h 352"/>
                  <a:gd name="T34" fmla="*/ 14 w 26"/>
                  <a:gd name="T35" fmla="*/ 0 h 352"/>
                  <a:gd name="T36" fmla="*/ 18 w 26"/>
                  <a:gd name="T37" fmla="*/ 0 h 352"/>
                  <a:gd name="T38" fmla="*/ 22 w 26"/>
                  <a:gd name="T39" fmla="*/ 4 h 352"/>
                  <a:gd name="T40" fmla="*/ 24 w 26"/>
                  <a:gd name="T41" fmla="*/ 8 h 352"/>
                  <a:gd name="T42" fmla="*/ 26 w 26"/>
                  <a:gd name="T43" fmla="*/ 12 h 352"/>
                  <a:gd name="T44" fmla="*/ 26 w 26"/>
                  <a:gd name="T45" fmla="*/ 34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352">
                    <a:moveTo>
                      <a:pt x="26" y="340"/>
                    </a:moveTo>
                    <a:lnTo>
                      <a:pt x="26" y="340"/>
                    </a:lnTo>
                    <a:lnTo>
                      <a:pt x="24" y="344"/>
                    </a:lnTo>
                    <a:lnTo>
                      <a:pt x="22" y="348"/>
                    </a:lnTo>
                    <a:lnTo>
                      <a:pt x="18" y="352"/>
                    </a:lnTo>
                    <a:lnTo>
                      <a:pt x="14" y="352"/>
                    </a:lnTo>
                    <a:lnTo>
                      <a:pt x="14" y="352"/>
                    </a:lnTo>
                    <a:lnTo>
                      <a:pt x="8" y="352"/>
                    </a:lnTo>
                    <a:lnTo>
                      <a:pt x="4" y="348"/>
                    </a:lnTo>
                    <a:lnTo>
                      <a:pt x="2" y="344"/>
                    </a:lnTo>
                    <a:lnTo>
                      <a:pt x="0" y="34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4" y="4"/>
                    </a:lnTo>
                    <a:lnTo>
                      <a:pt x="8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8" y="0"/>
                    </a:lnTo>
                    <a:lnTo>
                      <a:pt x="22" y="4"/>
                    </a:lnTo>
                    <a:lnTo>
                      <a:pt x="24" y="8"/>
                    </a:lnTo>
                    <a:lnTo>
                      <a:pt x="26" y="12"/>
                    </a:lnTo>
                    <a:lnTo>
                      <a:pt x="26" y="34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Line 51"/>
              <p:cNvSpPr>
                <a:spLocks noChangeShapeType="1"/>
              </p:cNvSpPr>
              <p:nvPr/>
            </p:nvSpPr>
            <p:spPr bwMode="auto">
              <a:xfrm>
                <a:off x="1154112" y="130175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52"/>
              <p:cNvSpPr>
                <a:spLocks noEditPoints="1"/>
              </p:cNvSpPr>
              <p:nvPr/>
            </p:nvSpPr>
            <p:spPr bwMode="auto">
              <a:xfrm>
                <a:off x="1550988" y="-987425"/>
                <a:ext cx="365125" cy="1266825"/>
              </a:xfrm>
              <a:custGeom>
                <a:avLst/>
                <a:gdLst>
                  <a:gd name="T0" fmla="*/ 172 w 230"/>
                  <a:gd name="T1" fmla="*/ 478 h 798"/>
                  <a:gd name="T2" fmla="*/ 172 w 230"/>
                  <a:gd name="T3" fmla="*/ 60 h 798"/>
                  <a:gd name="T4" fmla="*/ 114 w 230"/>
                  <a:gd name="T5" fmla="*/ 0 h 798"/>
                  <a:gd name="T6" fmla="*/ 56 w 230"/>
                  <a:gd name="T7" fmla="*/ 60 h 798"/>
                  <a:gd name="T8" fmla="*/ 56 w 230"/>
                  <a:gd name="T9" fmla="*/ 478 h 798"/>
                  <a:gd name="T10" fmla="*/ 0 w 230"/>
                  <a:gd name="T11" fmla="*/ 524 h 798"/>
                  <a:gd name="T12" fmla="*/ 0 w 230"/>
                  <a:gd name="T13" fmla="*/ 638 h 798"/>
                  <a:gd name="T14" fmla="*/ 114 w 230"/>
                  <a:gd name="T15" fmla="*/ 552 h 798"/>
                  <a:gd name="T16" fmla="*/ 230 w 230"/>
                  <a:gd name="T17" fmla="*/ 638 h 798"/>
                  <a:gd name="T18" fmla="*/ 230 w 230"/>
                  <a:gd name="T19" fmla="*/ 524 h 798"/>
                  <a:gd name="T20" fmla="*/ 172 w 230"/>
                  <a:gd name="T21" fmla="*/ 478 h 798"/>
                  <a:gd name="T22" fmla="*/ 142 w 230"/>
                  <a:gd name="T23" fmla="*/ 588 h 798"/>
                  <a:gd name="T24" fmla="*/ 142 w 230"/>
                  <a:gd name="T25" fmla="*/ 588 h 798"/>
                  <a:gd name="T26" fmla="*/ 144 w 230"/>
                  <a:gd name="T27" fmla="*/ 600 h 798"/>
                  <a:gd name="T28" fmla="*/ 146 w 230"/>
                  <a:gd name="T29" fmla="*/ 614 h 798"/>
                  <a:gd name="T30" fmla="*/ 146 w 230"/>
                  <a:gd name="T31" fmla="*/ 614 h 798"/>
                  <a:gd name="T32" fmla="*/ 144 w 230"/>
                  <a:gd name="T33" fmla="*/ 624 h 798"/>
                  <a:gd name="T34" fmla="*/ 140 w 230"/>
                  <a:gd name="T35" fmla="*/ 634 h 798"/>
                  <a:gd name="T36" fmla="*/ 136 w 230"/>
                  <a:gd name="T37" fmla="*/ 644 h 798"/>
                  <a:gd name="T38" fmla="*/ 130 w 230"/>
                  <a:gd name="T39" fmla="*/ 652 h 798"/>
                  <a:gd name="T40" fmla="*/ 120 w 230"/>
                  <a:gd name="T41" fmla="*/ 662 h 798"/>
                  <a:gd name="T42" fmla="*/ 114 w 230"/>
                  <a:gd name="T43" fmla="*/ 666 h 798"/>
                  <a:gd name="T44" fmla="*/ 114 w 230"/>
                  <a:gd name="T45" fmla="*/ 666 h 798"/>
                  <a:gd name="T46" fmla="*/ 110 w 230"/>
                  <a:gd name="T47" fmla="*/ 662 h 798"/>
                  <a:gd name="T48" fmla="*/ 98 w 230"/>
                  <a:gd name="T49" fmla="*/ 652 h 798"/>
                  <a:gd name="T50" fmla="*/ 94 w 230"/>
                  <a:gd name="T51" fmla="*/ 644 h 798"/>
                  <a:gd name="T52" fmla="*/ 88 w 230"/>
                  <a:gd name="T53" fmla="*/ 634 h 798"/>
                  <a:gd name="T54" fmla="*/ 84 w 230"/>
                  <a:gd name="T55" fmla="*/ 624 h 798"/>
                  <a:gd name="T56" fmla="*/ 84 w 230"/>
                  <a:gd name="T57" fmla="*/ 614 h 798"/>
                  <a:gd name="T58" fmla="*/ 84 w 230"/>
                  <a:gd name="T59" fmla="*/ 614 h 798"/>
                  <a:gd name="T60" fmla="*/ 84 w 230"/>
                  <a:gd name="T61" fmla="*/ 600 h 798"/>
                  <a:gd name="T62" fmla="*/ 88 w 230"/>
                  <a:gd name="T63" fmla="*/ 588 h 798"/>
                  <a:gd name="T64" fmla="*/ 88 w 230"/>
                  <a:gd name="T65" fmla="*/ 588 h 798"/>
                  <a:gd name="T66" fmla="*/ 76 w 230"/>
                  <a:gd name="T67" fmla="*/ 598 h 798"/>
                  <a:gd name="T68" fmla="*/ 68 w 230"/>
                  <a:gd name="T69" fmla="*/ 612 h 798"/>
                  <a:gd name="T70" fmla="*/ 64 w 230"/>
                  <a:gd name="T71" fmla="*/ 630 h 798"/>
                  <a:gd name="T72" fmla="*/ 62 w 230"/>
                  <a:gd name="T73" fmla="*/ 648 h 798"/>
                  <a:gd name="T74" fmla="*/ 62 w 230"/>
                  <a:gd name="T75" fmla="*/ 648 h 798"/>
                  <a:gd name="T76" fmla="*/ 64 w 230"/>
                  <a:gd name="T77" fmla="*/ 664 h 798"/>
                  <a:gd name="T78" fmla="*/ 70 w 230"/>
                  <a:gd name="T79" fmla="*/ 688 h 798"/>
                  <a:gd name="T80" fmla="*/ 88 w 230"/>
                  <a:gd name="T81" fmla="*/ 738 h 798"/>
                  <a:gd name="T82" fmla="*/ 106 w 230"/>
                  <a:gd name="T83" fmla="*/ 780 h 798"/>
                  <a:gd name="T84" fmla="*/ 114 w 230"/>
                  <a:gd name="T85" fmla="*/ 798 h 798"/>
                  <a:gd name="T86" fmla="*/ 114 w 230"/>
                  <a:gd name="T87" fmla="*/ 798 h 798"/>
                  <a:gd name="T88" fmla="*/ 122 w 230"/>
                  <a:gd name="T89" fmla="*/ 780 h 798"/>
                  <a:gd name="T90" fmla="*/ 140 w 230"/>
                  <a:gd name="T91" fmla="*/ 738 h 798"/>
                  <a:gd name="T92" fmla="*/ 160 w 230"/>
                  <a:gd name="T93" fmla="*/ 688 h 798"/>
                  <a:gd name="T94" fmla="*/ 166 w 230"/>
                  <a:gd name="T95" fmla="*/ 664 h 798"/>
                  <a:gd name="T96" fmla="*/ 168 w 230"/>
                  <a:gd name="T97" fmla="*/ 648 h 798"/>
                  <a:gd name="T98" fmla="*/ 168 w 230"/>
                  <a:gd name="T99" fmla="*/ 648 h 798"/>
                  <a:gd name="T100" fmla="*/ 166 w 230"/>
                  <a:gd name="T101" fmla="*/ 630 h 798"/>
                  <a:gd name="T102" fmla="*/ 160 w 230"/>
                  <a:gd name="T103" fmla="*/ 612 h 798"/>
                  <a:gd name="T104" fmla="*/ 152 w 230"/>
                  <a:gd name="T105" fmla="*/ 598 h 798"/>
                  <a:gd name="T106" fmla="*/ 142 w 230"/>
                  <a:gd name="T107" fmla="*/ 588 h 798"/>
                  <a:gd name="T108" fmla="*/ 142 w 230"/>
                  <a:gd name="T109" fmla="*/ 588 h 798"/>
                  <a:gd name="T110" fmla="*/ 142 w 230"/>
                  <a:gd name="T111" fmla="*/ 588 h 798"/>
                  <a:gd name="T112" fmla="*/ 142 w 230"/>
                  <a:gd name="T113" fmla="*/ 58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0" h="798">
                    <a:moveTo>
                      <a:pt x="172" y="478"/>
                    </a:moveTo>
                    <a:lnTo>
                      <a:pt x="172" y="60"/>
                    </a:lnTo>
                    <a:lnTo>
                      <a:pt x="114" y="0"/>
                    </a:lnTo>
                    <a:lnTo>
                      <a:pt x="56" y="60"/>
                    </a:lnTo>
                    <a:lnTo>
                      <a:pt x="56" y="478"/>
                    </a:lnTo>
                    <a:lnTo>
                      <a:pt x="0" y="524"/>
                    </a:lnTo>
                    <a:lnTo>
                      <a:pt x="0" y="638"/>
                    </a:lnTo>
                    <a:lnTo>
                      <a:pt x="114" y="552"/>
                    </a:lnTo>
                    <a:lnTo>
                      <a:pt x="230" y="638"/>
                    </a:lnTo>
                    <a:lnTo>
                      <a:pt x="230" y="524"/>
                    </a:lnTo>
                    <a:lnTo>
                      <a:pt x="172" y="478"/>
                    </a:lnTo>
                    <a:close/>
                    <a:moveTo>
                      <a:pt x="142" y="588"/>
                    </a:moveTo>
                    <a:lnTo>
                      <a:pt x="142" y="588"/>
                    </a:lnTo>
                    <a:lnTo>
                      <a:pt x="144" y="600"/>
                    </a:lnTo>
                    <a:lnTo>
                      <a:pt x="146" y="614"/>
                    </a:lnTo>
                    <a:lnTo>
                      <a:pt x="146" y="614"/>
                    </a:lnTo>
                    <a:lnTo>
                      <a:pt x="144" y="624"/>
                    </a:lnTo>
                    <a:lnTo>
                      <a:pt x="140" y="634"/>
                    </a:lnTo>
                    <a:lnTo>
                      <a:pt x="136" y="644"/>
                    </a:lnTo>
                    <a:lnTo>
                      <a:pt x="130" y="652"/>
                    </a:lnTo>
                    <a:lnTo>
                      <a:pt x="120" y="662"/>
                    </a:lnTo>
                    <a:lnTo>
                      <a:pt x="114" y="666"/>
                    </a:lnTo>
                    <a:lnTo>
                      <a:pt x="114" y="666"/>
                    </a:lnTo>
                    <a:lnTo>
                      <a:pt x="110" y="662"/>
                    </a:lnTo>
                    <a:lnTo>
                      <a:pt x="98" y="652"/>
                    </a:lnTo>
                    <a:lnTo>
                      <a:pt x="94" y="644"/>
                    </a:lnTo>
                    <a:lnTo>
                      <a:pt x="88" y="634"/>
                    </a:lnTo>
                    <a:lnTo>
                      <a:pt x="84" y="624"/>
                    </a:lnTo>
                    <a:lnTo>
                      <a:pt x="84" y="614"/>
                    </a:lnTo>
                    <a:lnTo>
                      <a:pt x="84" y="614"/>
                    </a:lnTo>
                    <a:lnTo>
                      <a:pt x="84" y="600"/>
                    </a:lnTo>
                    <a:lnTo>
                      <a:pt x="88" y="588"/>
                    </a:lnTo>
                    <a:lnTo>
                      <a:pt x="88" y="588"/>
                    </a:lnTo>
                    <a:lnTo>
                      <a:pt x="76" y="598"/>
                    </a:lnTo>
                    <a:lnTo>
                      <a:pt x="68" y="612"/>
                    </a:lnTo>
                    <a:lnTo>
                      <a:pt x="64" y="630"/>
                    </a:lnTo>
                    <a:lnTo>
                      <a:pt x="62" y="648"/>
                    </a:lnTo>
                    <a:lnTo>
                      <a:pt x="62" y="648"/>
                    </a:lnTo>
                    <a:lnTo>
                      <a:pt x="64" y="664"/>
                    </a:lnTo>
                    <a:lnTo>
                      <a:pt x="70" y="688"/>
                    </a:lnTo>
                    <a:lnTo>
                      <a:pt x="88" y="738"/>
                    </a:lnTo>
                    <a:lnTo>
                      <a:pt x="106" y="780"/>
                    </a:lnTo>
                    <a:lnTo>
                      <a:pt x="114" y="798"/>
                    </a:lnTo>
                    <a:lnTo>
                      <a:pt x="114" y="798"/>
                    </a:lnTo>
                    <a:lnTo>
                      <a:pt x="122" y="780"/>
                    </a:lnTo>
                    <a:lnTo>
                      <a:pt x="140" y="738"/>
                    </a:lnTo>
                    <a:lnTo>
                      <a:pt x="160" y="688"/>
                    </a:lnTo>
                    <a:lnTo>
                      <a:pt x="166" y="664"/>
                    </a:lnTo>
                    <a:lnTo>
                      <a:pt x="168" y="648"/>
                    </a:lnTo>
                    <a:lnTo>
                      <a:pt x="168" y="648"/>
                    </a:lnTo>
                    <a:lnTo>
                      <a:pt x="166" y="630"/>
                    </a:lnTo>
                    <a:lnTo>
                      <a:pt x="160" y="612"/>
                    </a:lnTo>
                    <a:lnTo>
                      <a:pt x="152" y="598"/>
                    </a:lnTo>
                    <a:lnTo>
                      <a:pt x="142" y="588"/>
                    </a:lnTo>
                    <a:lnTo>
                      <a:pt x="142" y="588"/>
                    </a:lnTo>
                    <a:close/>
                    <a:moveTo>
                      <a:pt x="142" y="588"/>
                    </a:moveTo>
                    <a:lnTo>
                      <a:pt x="142" y="5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1550988" y="-987425"/>
                <a:ext cx="365125" cy="1012825"/>
              </a:xfrm>
              <a:custGeom>
                <a:avLst/>
                <a:gdLst>
                  <a:gd name="T0" fmla="*/ 172 w 230"/>
                  <a:gd name="T1" fmla="*/ 478 h 638"/>
                  <a:gd name="T2" fmla="*/ 172 w 230"/>
                  <a:gd name="T3" fmla="*/ 60 h 638"/>
                  <a:gd name="T4" fmla="*/ 114 w 230"/>
                  <a:gd name="T5" fmla="*/ 0 h 638"/>
                  <a:gd name="T6" fmla="*/ 56 w 230"/>
                  <a:gd name="T7" fmla="*/ 60 h 638"/>
                  <a:gd name="T8" fmla="*/ 56 w 230"/>
                  <a:gd name="T9" fmla="*/ 478 h 638"/>
                  <a:gd name="T10" fmla="*/ 0 w 230"/>
                  <a:gd name="T11" fmla="*/ 524 h 638"/>
                  <a:gd name="T12" fmla="*/ 0 w 230"/>
                  <a:gd name="T13" fmla="*/ 638 h 638"/>
                  <a:gd name="T14" fmla="*/ 114 w 230"/>
                  <a:gd name="T15" fmla="*/ 552 h 638"/>
                  <a:gd name="T16" fmla="*/ 230 w 230"/>
                  <a:gd name="T17" fmla="*/ 638 h 638"/>
                  <a:gd name="T18" fmla="*/ 230 w 230"/>
                  <a:gd name="T19" fmla="*/ 524 h 638"/>
                  <a:gd name="T20" fmla="*/ 172 w 230"/>
                  <a:gd name="T21" fmla="*/ 47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0" h="638">
                    <a:moveTo>
                      <a:pt x="172" y="478"/>
                    </a:moveTo>
                    <a:lnTo>
                      <a:pt x="172" y="60"/>
                    </a:lnTo>
                    <a:lnTo>
                      <a:pt x="114" y="0"/>
                    </a:lnTo>
                    <a:lnTo>
                      <a:pt x="56" y="60"/>
                    </a:lnTo>
                    <a:lnTo>
                      <a:pt x="56" y="478"/>
                    </a:lnTo>
                    <a:lnTo>
                      <a:pt x="0" y="524"/>
                    </a:lnTo>
                    <a:lnTo>
                      <a:pt x="0" y="638"/>
                    </a:lnTo>
                    <a:lnTo>
                      <a:pt x="114" y="552"/>
                    </a:lnTo>
                    <a:lnTo>
                      <a:pt x="230" y="638"/>
                    </a:lnTo>
                    <a:lnTo>
                      <a:pt x="230" y="524"/>
                    </a:lnTo>
                    <a:lnTo>
                      <a:pt x="172" y="47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1649413" y="-53975"/>
                <a:ext cx="168275" cy="333375"/>
              </a:xfrm>
              <a:custGeom>
                <a:avLst/>
                <a:gdLst>
                  <a:gd name="T0" fmla="*/ 80 w 106"/>
                  <a:gd name="T1" fmla="*/ 0 h 210"/>
                  <a:gd name="T2" fmla="*/ 80 w 106"/>
                  <a:gd name="T3" fmla="*/ 0 h 210"/>
                  <a:gd name="T4" fmla="*/ 82 w 106"/>
                  <a:gd name="T5" fmla="*/ 12 h 210"/>
                  <a:gd name="T6" fmla="*/ 84 w 106"/>
                  <a:gd name="T7" fmla="*/ 26 h 210"/>
                  <a:gd name="T8" fmla="*/ 84 w 106"/>
                  <a:gd name="T9" fmla="*/ 26 h 210"/>
                  <a:gd name="T10" fmla="*/ 82 w 106"/>
                  <a:gd name="T11" fmla="*/ 36 h 210"/>
                  <a:gd name="T12" fmla="*/ 78 w 106"/>
                  <a:gd name="T13" fmla="*/ 46 h 210"/>
                  <a:gd name="T14" fmla="*/ 74 w 106"/>
                  <a:gd name="T15" fmla="*/ 56 h 210"/>
                  <a:gd name="T16" fmla="*/ 68 w 106"/>
                  <a:gd name="T17" fmla="*/ 64 h 210"/>
                  <a:gd name="T18" fmla="*/ 58 w 106"/>
                  <a:gd name="T19" fmla="*/ 74 h 210"/>
                  <a:gd name="T20" fmla="*/ 52 w 106"/>
                  <a:gd name="T21" fmla="*/ 78 h 210"/>
                  <a:gd name="T22" fmla="*/ 52 w 106"/>
                  <a:gd name="T23" fmla="*/ 78 h 210"/>
                  <a:gd name="T24" fmla="*/ 48 w 106"/>
                  <a:gd name="T25" fmla="*/ 74 h 210"/>
                  <a:gd name="T26" fmla="*/ 36 w 106"/>
                  <a:gd name="T27" fmla="*/ 64 h 210"/>
                  <a:gd name="T28" fmla="*/ 32 w 106"/>
                  <a:gd name="T29" fmla="*/ 56 h 210"/>
                  <a:gd name="T30" fmla="*/ 26 w 106"/>
                  <a:gd name="T31" fmla="*/ 46 h 210"/>
                  <a:gd name="T32" fmla="*/ 22 w 106"/>
                  <a:gd name="T33" fmla="*/ 36 h 210"/>
                  <a:gd name="T34" fmla="*/ 22 w 106"/>
                  <a:gd name="T35" fmla="*/ 26 h 210"/>
                  <a:gd name="T36" fmla="*/ 22 w 106"/>
                  <a:gd name="T37" fmla="*/ 26 h 210"/>
                  <a:gd name="T38" fmla="*/ 22 w 106"/>
                  <a:gd name="T39" fmla="*/ 12 h 210"/>
                  <a:gd name="T40" fmla="*/ 26 w 106"/>
                  <a:gd name="T41" fmla="*/ 0 h 210"/>
                  <a:gd name="T42" fmla="*/ 26 w 106"/>
                  <a:gd name="T43" fmla="*/ 0 h 210"/>
                  <a:gd name="T44" fmla="*/ 14 w 106"/>
                  <a:gd name="T45" fmla="*/ 10 h 210"/>
                  <a:gd name="T46" fmla="*/ 6 w 106"/>
                  <a:gd name="T47" fmla="*/ 24 h 210"/>
                  <a:gd name="T48" fmla="*/ 2 w 106"/>
                  <a:gd name="T49" fmla="*/ 42 h 210"/>
                  <a:gd name="T50" fmla="*/ 0 w 106"/>
                  <a:gd name="T51" fmla="*/ 60 h 210"/>
                  <a:gd name="T52" fmla="*/ 0 w 106"/>
                  <a:gd name="T53" fmla="*/ 60 h 210"/>
                  <a:gd name="T54" fmla="*/ 2 w 106"/>
                  <a:gd name="T55" fmla="*/ 76 h 210"/>
                  <a:gd name="T56" fmla="*/ 8 w 106"/>
                  <a:gd name="T57" fmla="*/ 100 h 210"/>
                  <a:gd name="T58" fmla="*/ 26 w 106"/>
                  <a:gd name="T59" fmla="*/ 150 h 210"/>
                  <a:gd name="T60" fmla="*/ 44 w 106"/>
                  <a:gd name="T61" fmla="*/ 192 h 210"/>
                  <a:gd name="T62" fmla="*/ 52 w 106"/>
                  <a:gd name="T63" fmla="*/ 210 h 210"/>
                  <a:gd name="T64" fmla="*/ 52 w 106"/>
                  <a:gd name="T65" fmla="*/ 210 h 210"/>
                  <a:gd name="T66" fmla="*/ 60 w 106"/>
                  <a:gd name="T67" fmla="*/ 192 h 210"/>
                  <a:gd name="T68" fmla="*/ 78 w 106"/>
                  <a:gd name="T69" fmla="*/ 150 h 210"/>
                  <a:gd name="T70" fmla="*/ 98 w 106"/>
                  <a:gd name="T71" fmla="*/ 100 h 210"/>
                  <a:gd name="T72" fmla="*/ 104 w 106"/>
                  <a:gd name="T73" fmla="*/ 76 h 210"/>
                  <a:gd name="T74" fmla="*/ 106 w 106"/>
                  <a:gd name="T75" fmla="*/ 60 h 210"/>
                  <a:gd name="T76" fmla="*/ 106 w 106"/>
                  <a:gd name="T77" fmla="*/ 60 h 210"/>
                  <a:gd name="T78" fmla="*/ 104 w 106"/>
                  <a:gd name="T79" fmla="*/ 42 h 210"/>
                  <a:gd name="T80" fmla="*/ 98 w 106"/>
                  <a:gd name="T81" fmla="*/ 24 h 210"/>
                  <a:gd name="T82" fmla="*/ 90 w 106"/>
                  <a:gd name="T83" fmla="*/ 10 h 210"/>
                  <a:gd name="T84" fmla="*/ 80 w 106"/>
                  <a:gd name="T85" fmla="*/ 0 h 210"/>
                  <a:gd name="T86" fmla="*/ 80 w 106"/>
                  <a:gd name="T87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6" h="210">
                    <a:moveTo>
                      <a:pt x="80" y="0"/>
                    </a:moveTo>
                    <a:lnTo>
                      <a:pt x="80" y="0"/>
                    </a:lnTo>
                    <a:lnTo>
                      <a:pt x="82" y="12"/>
                    </a:lnTo>
                    <a:lnTo>
                      <a:pt x="84" y="26"/>
                    </a:lnTo>
                    <a:lnTo>
                      <a:pt x="84" y="26"/>
                    </a:lnTo>
                    <a:lnTo>
                      <a:pt x="82" y="36"/>
                    </a:lnTo>
                    <a:lnTo>
                      <a:pt x="78" y="46"/>
                    </a:lnTo>
                    <a:lnTo>
                      <a:pt x="74" y="56"/>
                    </a:lnTo>
                    <a:lnTo>
                      <a:pt x="68" y="64"/>
                    </a:lnTo>
                    <a:lnTo>
                      <a:pt x="58" y="74"/>
                    </a:lnTo>
                    <a:lnTo>
                      <a:pt x="52" y="78"/>
                    </a:lnTo>
                    <a:lnTo>
                      <a:pt x="52" y="78"/>
                    </a:lnTo>
                    <a:lnTo>
                      <a:pt x="48" y="74"/>
                    </a:lnTo>
                    <a:lnTo>
                      <a:pt x="36" y="64"/>
                    </a:lnTo>
                    <a:lnTo>
                      <a:pt x="32" y="56"/>
                    </a:lnTo>
                    <a:lnTo>
                      <a:pt x="26" y="46"/>
                    </a:lnTo>
                    <a:lnTo>
                      <a:pt x="22" y="3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22" y="1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4" y="10"/>
                    </a:lnTo>
                    <a:lnTo>
                      <a:pt x="6" y="24"/>
                    </a:lnTo>
                    <a:lnTo>
                      <a:pt x="2" y="4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6"/>
                    </a:lnTo>
                    <a:lnTo>
                      <a:pt x="8" y="100"/>
                    </a:lnTo>
                    <a:lnTo>
                      <a:pt x="26" y="150"/>
                    </a:lnTo>
                    <a:lnTo>
                      <a:pt x="44" y="192"/>
                    </a:lnTo>
                    <a:lnTo>
                      <a:pt x="52" y="210"/>
                    </a:lnTo>
                    <a:lnTo>
                      <a:pt x="52" y="210"/>
                    </a:lnTo>
                    <a:lnTo>
                      <a:pt x="60" y="192"/>
                    </a:lnTo>
                    <a:lnTo>
                      <a:pt x="78" y="150"/>
                    </a:lnTo>
                    <a:lnTo>
                      <a:pt x="98" y="100"/>
                    </a:lnTo>
                    <a:lnTo>
                      <a:pt x="104" y="76"/>
                    </a:lnTo>
                    <a:lnTo>
                      <a:pt x="106" y="60"/>
                    </a:lnTo>
                    <a:lnTo>
                      <a:pt x="106" y="60"/>
                    </a:lnTo>
                    <a:lnTo>
                      <a:pt x="104" y="42"/>
                    </a:lnTo>
                    <a:lnTo>
                      <a:pt x="98" y="24"/>
                    </a:lnTo>
                    <a:lnTo>
                      <a:pt x="90" y="10"/>
                    </a:lnTo>
                    <a:lnTo>
                      <a:pt x="80" y="0"/>
                    </a:lnTo>
                    <a:lnTo>
                      <a:pt x="8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Line 55"/>
              <p:cNvSpPr>
                <a:spLocks noChangeShapeType="1"/>
              </p:cNvSpPr>
              <p:nvPr/>
            </p:nvSpPr>
            <p:spPr bwMode="auto">
              <a:xfrm>
                <a:off x="1776413" y="-53975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861719" y="5220560"/>
              <a:ext cx="306207" cy="382029"/>
              <a:chOff x="2430463" y="-1031875"/>
              <a:chExt cx="1000125" cy="1247775"/>
            </a:xfrm>
          </p:grpSpPr>
          <p:pic>
            <p:nvPicPr>
              <p:cNvPr id="53" name="Picture 56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0463" y="-1031875"/>
                <a:ext cx="1000125" cy="1247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" name="Freeform 57"/>
              <p:cNvSpPr>
                <a:spLocks noEditPoints="1"/>
              </p:cNvSpPr>
              <p:nvPr/>
            </p:nvSpPr>
            <p:spPr bwMode="auto">
              <a:xfrm>
                <a:off x="2665413" y="-831850"/>
                <a:ext cx="523875" cy="520700"/>
              </a:xfrm>
              <a:custGeom>
                <a:avLst/>
                <a:gdLst>
                  <a:gd name="T0" fmla="*/ 164 w 330"/>
                  <a:gd name="T1" fmla="*/ 0 h 328"/>
                  <a:gd name="T2" fmla="*/ 132 w 330"/>
                  <a:gd name="T3" fmla="*/ 4 h 328"/>
                  <a:gd name="T4" fmla="*/ 102 w 330"/>
                  <a:gd name="T5" fmla="*/ 14 h 328"/>
                  <a:gd name="T6" fmla="*/ 74 w 330"/>
                  <a:gd name="T7" fmla="*/ 28 h 328"/>
                  <a:gd name="T8" fmla="*/ 48 w 330"/>
                  <a:gd name="T9" fmla="*/ 48 h 328"/>
                  <a:gd name="T10" fmla="*/ 28 w 330"/>
                  <a:gd name="T11" fmla="*/ 72 h 328"/>
                  <a:gd name="T12" fmla="*/ 14 w 330"/>
                  <a:gd name="T13" fmla="*/ 100 h 328"/>
                  <a:gd name="T14" fmla="*/ 4 w 330"/>
                  <a:gd name="T15" fmla="*/ 132 h 328"/>
                  <a:gd name="T16" fmla="*/ 0 w 330"/>
                  <a:gd name="T17" fmla="*/ 164 h 328"/>
                  <a:gd name="T18" fmla="*/ 2 w 330"/>
                  <a:gd name="T19" fmla="*/ 182 h 328"/>
                  <a:gd name="T20" fmla="*/ 8 w 330"/>
                  <a:gd name="T21" fmla="*/ 214 h 328"/>
                  <a:gd name="T22" fmla="*/ 20 w 330"/>
                  <a:gd name="T23" fmla="*/ 242 h 328"/>
                  <a:gd name="T24" fmla="*/ 38 w 330"/>
                  <a:gd name="T25" fmla="*/ 268 h 328"/>
                  <a:gd name="T26" fmla="*/ 60 w 330"/>
                  <a:gd name="T27" fmla="*/ 292 h 328"/>
                  <a:gd name="T28" fmla="*/ 86 w 330"/>
                  <a:gd name="T29" fmla="*/ 308 h 328"/>
                  <a:gd name="T30" fmla="*/ 116 w 330"/>
                  <a:gd name="T31" fmla="*/ 322 h 328"/>
                  <a:gd name="T32" fmla="*/ 148 w 330"/>
                  <a:gd name="T33" fmla="*/ 328 h 328"/>
                  <a:gd name="T34" fmla="*/ 164 w 330"/>
                  <a:gd name="T35" fmla="*/ 328 h 328"/>
                  <a:gd name="T36" fmla="*/ 198 w 330"/>
                  <a:gd name="T37" fmla="*/ 326 h 328"/>
                  <a:gd name="T38" fmla="*/ 228 w 330"/>
                  <a:gd name="T39" fmla="*/ 316 h 328"/>
                  <a:gd name="T40" fmla="*/ 256 w 330"/>
                  <a:gd name="T41" fmla="*/ 300 h 328"/>
                  <a:gd name="T42" fmla="*/ 280 w 330"/>
                  <a:gd name="T43" fmla="*/ 280 h 328"/>
                  <a:gd name="T44" fmla="*/ 302 w 330"/>
                  <a:gd name="T45" fmla="*/ 256 h 328"/>
                  <a:gd name="T46" fmla="*/ 316 w 330"/>
                  <a:gd name="T47" fmla="*/ 228 h 328"/>
                  <a:gd name="T48" fmla="*/ 326 w 330"/>
                  <a:gd name="T49" fmla="*/ 198 h 328"/>
                  <a:gd name="T50" fmla="*/ 330 w 330"/>
                  <a:gd name="T51" fmla="*/ 164 h 328"/>
                  <a:gd name="T52" fmla="*/ 328 w 330"/>
                  <a:gd name="T53" fmla="*/ 148 h 328"/>
                  <a:gd name="T54" fmla="*/ 322 w 330"/>
                  <a:gd name="T55" fmla="*/ 116 h 328"/>
                  <a:gd name="T56" fmla="*/ 310 w 330"/>
                  <a:gd name="T57" fmla="*/ 86 h 328"/>
                  <a:gd name="T58" fmla="*/ 292 w 330"/>
                  <a:gd name="T59" fmla="*/ 60 h 328"/>
                  <a:gd name="T60" fmla="*/ 270 w 330"/>
                  <a:gd name="T61" fmla="*/ 38 h 328"/>
                  <a:gd name="T62" fmla="*/ 244 w 330"/>
                  <a:gd name="T63" fmla="*/ 20 h 328"/>
                  <a:gd name="T64" fmla="*/ 214 w 330"/>
                  <a:gd name="T65" fmla="*/ 8 h 328"/>
                  <a:gd name="T66" fmla="*/ 182 w 330"/>
                  <a:gd name="T67" fmla="*/ 2 h 328"/>
                  <a:gd name="T68" fmla="*/ 164 w 330"/>
                  <a:gd name="T69" fmla="*/ 0 h 328"/>
                  <a:gd name="T70" fmla="*/ 164 w 330"/>
                  <a:gd name="T71" fmla="*/ 280 h 328"/>
                  <a:gd name="T72" fmla="*/ 142 w 330"/>
                  <a:gd name="T73" fmla="*/ 278 h 328"/>
                  <a:gd name="T74" fmla="*/ 100 w 330"/>
                  <a:gd name="T75" fmla="*/ 260 h 328"/>
                  <a:gd name="T76" fmla="*/ 68 w 330"/>
                  <a:gd name="T77" fmla="*/ 230 h 328"/>
                  <a:gd name="T78" fmla="*/ 52 w 330"/>
                  <a:gd name="T79" fmla="*/ 188 h 328"/>
                  <a:gd name="T80" fmla="*/ 48 w 330"/>
                  <a:gd name="T81" fmla="*/ 164 h 328"/>
                  <a:gd name="T82" fmla="*/ 50 w 330"/>
                  <a:gd name="T83" fmla="*/ 152 h 328"/>
                  <a:gd name="T84" fmla="*/ 58 w 330"/>
                  <a:gd name="T85" fmla="*/ 120 h 328"/>
                  <a:gd name="T86" fmla="*/ 82 w 330"/>
                  <a:gd name="T87" fmla="*/ 82 h 328"/>
                  <a:gd name="T88" fmla="*/ 120 w 330"/>
                  <a:gd name="T89" fmla="*/ 58 h 328"/>
                  <a:gd name="T90" fmla="*/ 154 w 330"/>
                  <a:gd name="T91" fmla="*/ 50 h 328"/>
                  <a:gd name="T92" fmla="*/ 164 w 330"/>
                  <a:gd name="T93" fmla="*/ 48 h 328"/>
                  <a:gd name="T94" fmla="*/ 188 w 330"/>
                  <a:gd name="T95" fmla="*/ 50 h 328"/>
                  <a:gd name="T96" fmla="*/ 230 w 330"/>
                  <a:gd name="T97" fmla="*/ 68 h 328"/>
                  <a:gd name="T98" fmla="*/ 262 w 330"/>
                  <a:gd name="T99" fmla="*/ 100 h 328"/>
                  <a:gd name="T100" fmla="*/ 278 w 330"/>
                  <a:gd name="T101" fmla="*/ 142 h 328"/>
                  <a:gd name="T102" fmla="*/ 282 w 330"/>
                  <a:gd name="T103" fmla="*/ 164 h 328"/>
                  <a:gd name="T104" fmla="*/ 280 w 330"/>
                  <a:gd name="T105" fmla="*/ 176 h 328"/>
                  <a:gd name="T106" fmla="*/ 272 w 330"/>
                  <a:gd name="T107" fmla="*/ 210 h 328"/>
                  <a:gd name="T108" fmla="*/ 248 w 330"/>
                  <a:gd name="T109" fmla="*/ 246 h 328"/>
                  <a:gd name="T110" fmla="*/ 210 w 330"/>
                  <a:gd name="T111" fmla="*/ 272 h 328"/>
                  <a:gd name="T112" fmla="*/ 176 w 330"/>
                  <a:gd name="T113" fmla="*/ 280 h 328"/>
                  <a:gd name="T114" fmla="*/ 164 w 330"/>
                  <a:gd name="T115" fmla="*/ 280 h 328"/>
                  <a:gd name="T116" fmla="*/ 164 w 330"/>
                  <a:gd name="T117" fmla="*/ 28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0" h="328">
                    <a:moveTo>
                      <a:pt x="164" y="0"/>
                    </a:moveTo>
                    <a:lnTo>
                      <a:pt x="164" y="0"/>
                    </a:lnTo>
                    <a:lnTo>
                      <a:pt x="148" y="2"/>
                    </a:lnTo>
                    <a:lnTo>
                      <a:pt x="132" y="4"/>
                    </a:lnTo>
                    <a:lnTo>
                      <a:pt x="116" y="8"/>
                    </a:lnTo>
                    <a:lnTo>
                      <a:pt x="102" y="14"/>
                    </a:lnTo>
                    <a:lnTo>
                      <a:pt x="86" y="20"/>
                    </a:lnTo>
                    <a:lnTo>
                      <a:pt x="74" y="28"/>
                    </a:lnTo>
                    <a:lnTo>
                      <a:pt x="60" y="38"/>
                    </a:lnTo>
                    <a:lnTo>
                      <a:pt x="48" y="48"/>
                    </a:lnTo>
                    <a:lnTo>
                      <a:pt x="38" y="60"/>
                    </a:lnTo>
                    <a:lnTo>
                      <a:pt x="28" y="72"/>
                    </a:lnTo>
                    <a:lnTo>
                      <a:pt x="20" y="86"/>
                    </a:lnTo>
                    <a:lnTo>
                      <a:pt x="14" y="100"/>
                    </a:lnTo>
                    <a:lnTo>
                      <a:pt x="8" y="116"/>
                    </a:lnTo>
                    <a:lnTo>
                      <a:pt x="4" y="132"/>
                    </a:lnTo>
                    <a:lnTo>
                      <a:pt x="2" y="148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2" y="182"/>
                    </a:lnTo>
                    <a:lnTo>
                      <a:pt x="4" y="198"/>
                    </a:lnTo>
                    <a:lnTo>
                      <a:pt x="8" y="214"/>
                    </a:lnTo>
                    <a:lnTo>
                      <a:pt x="14" y="228"/>
                    </a:lnTo>
                    <a:lnTo>
                      <a:pt x="20" y="242"/>
                    </a:lnTo>
                    <a:lnTo>
                      <a:pt x="28" y="256"/>
                    </a:lnTo>
                    <a:lnTo>
                      <a:pt x="38" y="268"/>
                    </a:lnTo>
                    <a:lnTo>
                      <a:pt x="48" y="280"/>
                    </a:lnTo>
                    <a:lnTo>
                      <a:pt x="60" y="292"/>
                    </a:lnTo>
                    <a:lnTo>
                      <a:pt x="74" y="300"/>
                    </a:lnTo>
                    <a:lnTo>
                      <a:pt x="86" y="308"/>
                    </a:lnTo>
                    <a:lnTo>
                      <a:pt x="102" y="316"/>
                    </a:lnTo>
                    <a:lnTo>
                      <a:pt x="116" y="322"/>
                    </a:lnTo>
                    <a:lnTo>
                      <a:pt x="132" y="326"/>
                    </a:lnTo>
                    <a:lnTo>
                      <a:pt x="148" y="328"/>
                    </a:lnTo>
                    <a:lnTo>
                      <a:pt x="164" y="328"/>
                    </a:lnTo>
                    <a:lnTo>
                      <a:pt x="164" y="328"/>
                    </a:lnTo>
                    <a:lnTo>
                      <a:pt x="182" y="328"/>
                    </a:lnTo>
                    <a:lnTo>
                      <a:pt x="198" y="326"/>
                    </a:lnTo>
                    <a:lnTo>
                      <a:pt x="214" y="322"/>
                    </a:lnTo>
                    <a:lnTo>
                      <a:pt x="228" y="316"/>
                    </a:lnTo>
                    <a:lnTo>
                      <a:pt x="244" y="308"/>
                    </a:lnTo>
                    <a:lnTo>
                      <a:pt x="256" y="300"/>
                    </a:lnTo>
                    <a:lnTo>
                      <a:pt x="270" y="292"/>
                    </a:lnTo>
                    <a:lnTo>
                      <a:pt x="280" y="280"/>
                    </a:lnTo>
                    <a:lnTo>
                      <a:pt x="292" y="268"/>
                    </a:lnTo>
                    <a:lnTo>
                      <a:pt x="302" y="256"/>
                    </a:lnTo>
                    <a:lnTo>
                      <a:pt x="310" y="242"/>
                    </a:lnTo>
                    <a:lnTo>
                      <a:pt x="316" y="228"/>
                    </a:lnTo>
                    <a:lnTo>
                      <a:pt x="322" y="214"/>
                    </a:lnTo>
                    <a:lnTo>
                      <a:pt x="326" y="198"/>
                    </a:lnTo>
                    <a:lnTo>
                      <a:pt x="328" y="182"/>
                    </a:lnTo>
                    <a:lnTo>
                      <a:pt x="330" y="164"/>
                    </a:lnTo>
                    <a:lnTo>
                      <a:pt x="330" y="164"/>
                    </a:lnTo>
                    <a:lnTo>
                      <a:pt x="328" y="148"/>
                    </a:lnTo>
                    <a:lnTo>
                      <a:pt x="326" y="132"/>
                    </a:lnTo>
                    <a:lnTo>
                      <a:pt x="322" y="116"/>
                    </a:lnTo>
                    <a:lnTo>
                      <a:pt x="316" y="100"/>
                    </a:lnTo>
                    <a:lnTo>
                      <a:pt x="310" y="86"/>
                    </a:lnTo>
                    <a:lnTo>
                      <a:pt x="302" y="72"/>
                    </a:lnTo>
                    <a:lnTo>
                      <a:pt x="292" y="60"/>
                    </a:lnTo>
                    <a:lnTo>
                      <a:pt x="280" y="48"/>
                    </a:lnTo>
                    <a:lnTo>
                      <a:pt x="270" y="38"/>
                    </a:lnTo>
                    <a:lnTo>
                      <a:pt x="256" y="28"/>
                    </a:lnTo>
                    <a:lnTo>
                      <a:pt x="244" y="20"/>
                    </a:lnTo>
                    <a:lnTo>
                      <a:pt x="228" y="14"/>
                    </a:lnTo>
                    <a:lnTo>
                      <a:pt x="214" y="8"/>
                    </a:lnTo>
                    <a:lnTo>
                      <a:pt x="198" y="4"/>
                    </a:lnTo>
                    <a:lnTo>
                      <a:pt x="182" y="2"/>
                    </a:lnTo>
                    <a:lnTo>
                      <a:pt x="164" y="0"/>
                    </a:lnTo>
                    <a:lnTo>
                      <a:pt x="164" y="0"/>
                    </a:lnTo>
                    <a:close/>
                    <a:moveTo>
                      <a:pt x="164" y="280"/>
                    </a:moveTo>
                    <a:lnTo>
                      <a:pt x="164" y="280"/>
                    </a:lnTo>
                    <a:lnTo>
                      <a:pt x="154" y="280"/>
                    </a:lnTo>
                    <a:lnTo>
                      <a:pt x="142" y="278"/>
                    </a:lnTo>
                    <a:lnTo>
                      <a:pt x="120" y="272"/>
                    </a:lnTo>
                    <a:lnTo>
                      <a:pt x="100" y="260"/>
                    </a:lnTo>
                    <a:lnTo>
                      <a:pt x="82" y="246"/>
                    </a:lnTo>
                    <a:lnTo>
                      <a:pt x="68" y="230"/>
                    </a:lnTo>
                    <a:lnTo>
                      <a:pt x="58" y="210"/>
                    </a:lnTo>
                    <a:lnTo>
                      <a:pt x="52" y="188"/>
                    </a:lnTo>
                    <a:lnTo>
                      <a:pt x="50" y="176"/>
                    </a:lnTo>
                    <a:lnTo>
                      <a:pt x="48" y="164"/>
                    </a:lnTo>
                    <a:lnTo>
                      <a:pt x="48" y="164"/>
                    </a:lnTo>
                    <a:lnTo>
                      <a:pt x="50" y="152"/>
                    </a:lnTo>
                    <a:lnTo>
                      <a:pt x="52" y="142"/>
                    </a:lnTo>
                    <a:lnTo>
                      <a:pt x="58" y="120"/>
                    </a:lnTo>
                    <a:lnTo>
                      <a:pt x="68" y="100"/>
                    </a:lnTo>
                    <a:lnTo>
                      <a:pt x="82" y="82"/>
                    </a:lnTo>
                    <a:lnTo>
                      <a:pt x="100" y="68"/>
                    </a:lnTo>
                    <a:lnTo>
                      <a:pt x="120" y="58"/>
                    </a:lnTo>
                    <a:lnTo>
                      <a:pt x="142" y="50"/>
                    </a:lnTo>
                    <a:lnTo>
                      <a:pt x="154" y="50"/>
                    </a:lnTo>
                    <a:lnTo>
                      <a:pt x="164" y="48"/>
                    </a:lnTo>
                    <a:lnTo>
                      <a:pt x="164" y="48"/>
                    </a:lnTo>
                    <a:lnTo>
                      <a:pt x="176" y="50"/>
                    </a:lnTo>
                    <a:lnTo>
                      <a:pt x="188" y="50"/>
                    </a:lnTo>
                    <a:lnTo>
                      <a:pt x="210" y="58"/>
                    </a:lnTo>
                    <a:lnTo>
                      <a:pt x="230" y="68"/>
                    </a:lnTo>
                    <a:lnTo>
                      <a:pt x="248" y="82"/>
                    </a:lnTo>
                    <a:lnTo>
                      <a:pt x="262" y="100"/>
                    </a:lnTo>
                    <a:lnTo>
                      <a:pt x="272" y="120"/>
                    </a:lnTo>
                    <a:lnTo>
                      <a:pt x="278" y="142"/>
                    </a:lnTo>
                    <a:lnTo>
                      <a:pt x="280" y="152"/>
                    </a:lnTo>
                    <a:lnTo>
                      <a:pt x="282" y="164"/>
                    </a:lnTo>
                    <a:lnTo>
                      <a:pt x="282" y="164"/>
                    </a:lnTo>
                    <a:lnTo>
                      <a:pt x="280" y="176"/>
                    </a:lnTo>
                    <a:lnTo>
                      <a:pt x="278" y="188"/>
                    </a:lnTo>
                    <a:lnTo>
                      <a:pt x="272" y="210"/>
                    </a:lnTo>
                    <a:lnTo>
                      <a:pt x="262" y="230"/>
                    </a:lnTo>
                    <a:lnTo>
                      <a:pt x="248" y="246"/>
                    </a:lnTo>
                    <a:lnTo>
                      <a:pt x="230" y="260"/>
                    </a:lnTo>
                    <a:lnTo>
                      <a:pt x="210" y="272"/>
                    </a:lnTo>
                    <a:lnTo>
                      <a:pt x="188" y="278"/>
                    </a:lnTo>
                    <a:lnTo>
                      <a:pt x="176" y="280"/>
                    </a:lnTo>
                    <a:lnTo>
                      <a:pt x="164" y="280"/>
                    </a:lnTo>
                    <a:lnTo>
                      <a:pt x="164" y="280"/>
                    </a:lnTo>
                    <a:close/>
                    <a:moveTo>
                      <a:pt x="164" y="280"/>
                    </a:moveTo>
                    <a:lnTo>
                      <a:pt x="164" y="2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58"/>
              <p:cNvSpPr>
                <a:spLocks/>
              </p:cNvSpPr>
              <p:nvPr/>
            </p:nvSpPr>
            <p:spPr bwMode="auto">
              <a:xfrm>
                <a:off x="2665412" y="-831848"/>
                <a:ext cx="523874" cy="520700"/>
              </a:xfrm>
              <a:custGeom>
                <a:avLst/>
                <a:gdLst>
                  <a:gd name="T0" fmla="*/ 164 w 330"/>
                  <a:gd name="T1" fmla="*/ 0 h 328"/>
                  <a:gd name="T2" fmla="*/ 132 w 330"/>
                  <a:gd name="T3" fmla="*/ 4 h 328"/>
                  <a:gd name="T4" fmla="*/ 102 w 330"/>
                  <a:gd name="T5" fmla="*/ 14 h 328"/>
                  <a:gd name="T6" fmla="*/ 74 w 330"/>
                  <a:gd name="T7" fmla="*/ 28 h 328"/>
                  <a:gd name="T8" fmla="*/ 48 w 330"/>
                  <a:gd name="T9" fmla="*/ 48 h 328"/>
                  <a:gd name="T10" fmla="*/ 28 w 330"/>
                  <a:gd name="T11" fmla="*/ 72 h 328"/>
                  <a:gd name="T12" fmla="*/ 14 w 330"/>
                  <a:gd name="T13" fmla="*/ 100 h 328"/>
                  <a:gd name="T14" fmla="*/ 4 w 330"/>
                  <a:gd name="T15" fmla="*/ 132 h 328"/>
                  <a:gd name="T16" fmla="*/ 0 w 330"/>
                  <a:gd name="T17" fmla="*/ 164 h 328"/>
                  <a:gd name="T18" fmla="*/ 2 w 330"/>
                  <a:gd name="T19" fmla="*/ 182 h 328"/>
                  <a:gd name="T20" fmla="*/ 8 w 330"/>
                  <a:gd name="T21" fmla="*/ 214 h 328"/>
                  <a:gd name="T22" fmla="*/ 20 w 330"/>
                  <a:gd name="T23" fmla="*/ 242 h 328"/>
                  <a:gd name="T24" fmla="*/ 38 w 330"/>
                  <a:gd name="T25" fmla="*/ 268 h 328"/>
                  <a:gd name="T26" fmla="*/ 60 w 330"/>
                  <a:gd name="T27" fmla="*/ 292 h 328"/>
                  <a:gd name="T28" fmla="*/ 86 w 330"/>
                  <a:gd name="T29" fmla="*/ 308 h 328"/>
                  <a:gd name="T30" fmla="*/ 116 w 330"/>
                  <a:gd name="T31" fmla="*/ 322 h 328"/>
                  <a:gd name="T32" fmla="*/ 148 w 330"/>
                  <a:gd name="T33" fmla="*/ 328 h 328"/>
                  <a:gd name="T34" fmla="*/ 164 w 330"/>
                  <a:gd name="T35" fmla="*/ 328 h 328"/>
                  <a:gd name="T36" fmla="*/ 198 w 330"/>
                  <a:gd name="T37" fmla="*/ 326 h 328"/>
                  <a:gd name="T38" fmla="*/ 228 w 330"/>
                  <a:gd name="T39" fmla="*/ 316 h 328"/>
                  <a:gd name="T40" fmla="*/ 256 w 330"/>
                  <a:gd name="T41" fmla="*/ 300 h 328"/>
                  <a:gd name="T42" fmla="*/ 280 w 330"/>
                  <a:gd name="T43" fmla="*/ 280 h 328"/>
                  <a:gd name="T44" fmla="*/ 302 w 330"/>
                  <a:gd name="T45" fmla="*/ 256 h 328"/>
                  <a:gd name="T46" fmla="*/ 316 w 330"/>
                  <a:gd name="T47" fmla="*/ 228 h 328"/>
                  <a:gd name="T48" fmla="*/ 326 w 330"/>
                  <a:gd name="T49" fmla="*/ 198 h 328"/>
                  <a:gd name="T50" fmla="*/ 330 w 330"/>
                  <a:gd name="T51" fmla="*/ 164 h 328"/>
                  <a:gd name="T52" fmla="*/ 328 w 330"/>
                  <a:gd name="T53" fmla="*/ 148 h 328"/>
                  <a:gd name="T54" fmla="*/ 322 w 330"/>
                  <a:gd name="T55" fmla="*/ 116 h 328"/>
                  <a:gd name="T56" fmla="*/ 310 w 330"/>
                  <a:gd name="T57" fmla="*/ 86 h 328"/>
                  <a:gd name="T58" fmla="*/ 292 w 330"/>
                  <a:gd name="T59" fmla="*/ 60 h 328"/>
                  <a:gd name="T60" fmla="*/ 270 w 330"/>
                  <a:gd name="T61" fmla="*/ 38 h 328"/>
                  <a:gd name="T62" fmla="*/ 244 w 330"/>
                  <a:gd name="T63" fmla="*/ 20 h 328"/>
                  <a:gd name="T64" fmla="*/ 214 w 330"/>
                  <a:gd name="T65" fmla="*/ 8 h 328"/>
                  <a:gd name="T66" fmla="*/ 182 w 330"/>
                  <a:gd name="T67" fmla="*/ 2 h 328"/>
                  <a:gd name="T68" fmla="*/ 164 w 330"/>
                  <a:gd name="T69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30" h="328">
                    <a:moveTo>
                      <a:pt x="164" y="0"/>
                    </a:moveTo>
                    <a:lnTo>
                      <a:pt x="164" y="0"/>
                    </a:lnTo>
                    <a:lnTo>
                      <a:pt x="148" y="2"/>
                    </a:lnTo>
                    <a:lnTo>
                      <a:pt x="132" y="4"/>
                    </a:lnTo>
                    <a:lnTo>
                      <a:pt x="116" y="8"/>
                    </a:lnTo>
                    <a:lnTo>
                      <a:pt x="102" y="14"/>
                    </a:lnTo>
                    <a:lnTo>
                      <a:pt x="86" y="20"/>
                    </a:lnTo>
                    <a:lnTo>
                      <a:pt x="74" y="28"/>
                    </a:lnTo>
                    <a:lnTo>
                      <a:pt x="60" y="38"/>
                    </a:lnTo>
                    <a:lnTo>
                      <a:pt x="48" y="48"/>
                    </a:lnTo>
                    <a:lnTo>
                      <a:pt x="38" y="60"/>
                    </a:lnTo>
                    <a:lnTo>
                      <a:pt x="28" y="72"/>
                    </a:lnTo>
                    <a:lnTo>
                      <a:pt x="20" y="86"/>
                    </a:lnTo>
                    <a:lnTo>
                      <a:pt x="14" y="100"/>
                    </a:lnTo>
                    <a:lnTo>
                      <a:pt x="8" y="116"/>
                    </a:lnTo>
                    <a:lnTo>
                      <a:pt x="4" y="132"/>
                    </a:lnTo>
                    <a:lnTo>
                      <a:pt x="2" y="148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2" y="182"/>
                    </a:lnTo>
                    <a:lnTo>
                      <a:pt x="4" y="198"/>
                    </a:lnTo>
                    <a:lnTo>
                      <a:pt x="8" y="214"/>
                    </a:lnTo>
                    <a:lnTo>
                      <a:pt x="14" y="228"/>
                    </a:lnTo>
                    <a:lnTo>
                      <a:pt x="20" y="242"/>
                    </a:lnTo>
                    <a:lnTo>
                      <a:pt x="28" y="256"/>
                    </a:lnTo>
                    <a:lnTo>
                      <a:pt x="38" y="268"/>
                    </a:lnTo>
                    <a:lnTo>
                      <a:pt x="48" y="280"/>
                    </a:lnTo>
                    <a:lnTo>
                      <a:pt x="60" y="292"/>
                    </a:lnTo>
                    <a:lnTo>
                      <a:pt x="74" y="300"/>
                    </a:lnTo>
                    <a:lnTo>
                      <a:pt x="86" y="308"/>
                    </a:lnTo>
                    <a:lnTo>
                      <a:pt x="102" y="316"/>
                    </a:lnTo>
                    <a:lnTo>
                      <a:pt x="116" y="322"/>
                    </a:lnTo>
                    <a:lnTo>
                      <a:pt x="132" y="326"/>
                    </a:lnTo>
                    <a:lnTo>
                      <a:pt x="148" y="328"/>
                    </a:lnTo>
                    <a:lnTo>
                      <a:pt x="164" y="328"/>
                    </a:lnTo>
                    <a:lnTo>
                      <a:pt x="164" y="328"/>
                    </a:lnTo>
                    <a:lnTo>
                      <a:pt x="182" y="328"/>
                    </a:lnTo>
                    <a:lnTo>
                      <a:pt x="198" y="326"/>
                    </a:lnTo>
                    <a:lnTo>
                      <a:pt x="214" y="322"/>
                    </a:lnTo>
                    <a:lnTo>
                      <a:pt x="228" y="316"/>
                    </a:lnTo>
                    <a:lnTo>
                      <a:pt x="244" y="308"/>
                    </a:lnTo>
                    <a:lnTo>
                      <a:pt x="256" y="300"/>
                    </a:lnTo>
                    <a:lnTo>
                      <a:pt x="270" y="292"/>
                    </a:lnTo>
                    <a:lnTo>
                      <a:pt x="280" y="280"/>
                    </a:lnTo>
                    <a:lnTo>
                      <a:pt x="292" y="268"/>
                    </a:lnTo>
                    <a:lnTo>
                      <a:pt x="302" y="256"/>
                    </a:lnTo>
                    <a:lnTo>
                      <a:pt x="310" y="242"/>
                    </a:lnTo>
                    <a:lnTo>
                      <a:pt x="316" y="228"/>
                    </a:lnTo>
                    <a:lnTo>
                      <a:pt x="322" y="214"/>
                    </a:lnTo>
                    <a:lnTo>
                      <a:pt x="326" y="198"/>
                    </a:lnTo>
                    <a:lnTo>
                      <a:pt x="328" y="182"/>
                    </a:lnTo>
                    <a:lnTo>
                      <a:pt x="330" y="164"/>
                    </a:lnTo>
                    <a:lnTo>
                      <a:pt x="330" y="164"/>
                    </a:lnTo>
                    <a:lnTo>
                      <a:pt x="328" y="148"/>
                    </a:lnTo>
                    <a:lnTo>
                      <a:pt x="326" y="132"/>
                    </a:lnTo>
                    <a:lnTo>
                      <a:pt x="322" y="116"/>
                    </a:lnTo>
                    <a:lnTo>
                      <a:pt x="316" y="100"/>
                    </a:lnTo>
                    <a:lnTo>
                      <a:pt x="310" y="86"/>
                    </a:lnTo>
                    <a:lnTo>
                      <a:pt x="302" y="72"/>
                    </a:lnTo>
                    <a:lnTo>
                      <a:pt x="292" y="60"/>
                    </a:lnTo>
                    <a:lnTo>
                      <a:pt x="280" y="48"/>
                    </a:lnTo>
                    <a:lnTo>
                      <a:pt x="270" y="38"/>
                    </a:lnTo>
                    <a:lnTo>
                      <a:pt x="256" y="28"/>
                    </a:lnTo>
                    <a:lnTo>
                      <a:pt x="244" y="20"/>
                    </a:lnTo>
                    <a:lnTo>
                      <a:pt x="228" y="14"/>
                    </a:lnTo>
                    <a:lnTo>
                      <a:pt x="214" y="8"/>
                    </a:lnTo>
                    <a:lnTo>
                      <a:pt x="198" y="4"/>
                    </a:lnTo>
                    <a:lnTo>
                      <a:pt x="182" y="2"/>
                    </a:lnTo>
                    <a:lnTo>
                      <a:pt x="164" y="0"/>
                    </a:lnTo>
                    <a:lnTo>
                      <a:pt x="16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59"/>
              <p:cNvSpPr>
                <a:spLocks/>
              </p:cNvSpPr>
              <p:nvPr/>
            </p:nvSpPr>
            <p:spPr bwMode="auto">
              <a:xfrm>
                <a:off x="2741613" y="-755650"/>
                <a:ext cx="371475" cy="368300"/>
              </a:xfrm>
              <a:custGeom>
                <a:avLst/>
                <a:gdLst>
                  <a:gd name="T0" fmla="*/ 116 w 234"/>
                  <a:gd name="T1" fmla="*/ 232 h 232"/>
                  <a:gd name="T2" fmla="*/ 116 w 234"/>
                  <a:gd name="T3" fmla="*/ 232 h 232"/>
                  <a:gd name="T4" fmla="*/ 106 w 234"/>
                  <a:gd name="T5" fmla="*/ 232 h 232"/>
                  <a:gd name="T6" fmla="*/ 94 w 234"/>
                  <a:gd name="T7" fmla="*/ 230 h 232"/>
                  <a:gd name="T8" fmla="*/ 72 w 234"/>
                  <a:gd name="T9" fmla="*/ 224 h 232"/>
                  <a:gd name="T10" fmla="*/ 52 w 234"/>
                  <a:gd name="T11" fmla="*/ 212 h 232"/>
                  <a:gd name="T12" fmla="*/ 34 w 234"/>
                  <a:gd name="T13" fmla="*/ 198 h 232"/>
                  <a:gd name="T14" fmla="*/ 20 w 234"/>
                  <a:gd name="T15" fmla="*/ 182 h 232"/>
                  <a:gd name="T16" fmla="*/ 10 w 234"/>
                  <a:gd name="T17" fmla="*/ 162 h 232"/>
                  <a:gd name="T18" fmla="*/ 4 w 234"/>
                  <a:gd name="T19" fmla="*/ 140 h 232"/>
                  <a:gd name="T20" fmla="*/ 2 w 234"/>
                  <a:gd name="T21" fmla="*/ 128 h 232"/>
                  <a:gd name="T22" fmla="*/ 0 w 234"/>
                  <a:gd name="T23" fmla="*/ 116 h 232"/>
                  <a:gd name="T24" fmla="*/ 0 w 234"/>
                  <a:gd name="T25" fmla="*/ 116 h 232"/>
                  <a:gd name="T26" fmla="*/ 2 w 234"/>
                  <a:gd name="T27" fmla="*/ 104 h 232"/>
                  <a:gd name="T28" fmla="*/ 4 w 234"/>
                  <a:gd name="T29" fmla="*/ 94 h 232"/>
                  <a:gd name="T30" fmla="*/ 10 w 234"/>
                  <a:gd name="T31" fmla="*/ 72 h 232"/>
                  <a:gd name="T32" fmla="*/ 20 w 234"/>
                  <a:gd name="T33" fmla="*/ 52 h 232"/>
                  <a:gd name="T34" fmla="*/ 34 w 234"/>
                  <a:gd name="T35" fmla="*/ 34 h 232"/>
                  <a:gd name="T36" fmla="*/ 52 w 234"/>
                  <a:gd name="T37" fmla="*/ 20 h 232"/>
                  <a:gd name="T38" fmla="*/ 72 w 234"/>
                  <a:gd name="T39" fmla="*/ 10 h 232"/>
                  <a:gd name="T40" fmla="*/ 94 w 234"/>
                  <a:gd name="T41" fmla="*/ 2 h 232"/>
                  <a:gd name="T42" fmla="*/ 106 w 234"/>
                  <a:gd name="T43" fmla="*/ 2 h 232"/>
                  <a:gd name="T44" fmla="*/ 116 w 234"/>
                  <a:gd name="T45" fmla="*/ 0 h 232"/>
                  <a:gd name="T46" fmla="*/ 116 w 234"/>
                  <a:gd name="T47" fmla="*/ 0 h 232"/>
                  <a:gd name="T48" fmla="*/ 128 w 234"/>
                  <a:gd name="T49" fmla="*/ 2 h 232"/>
                  <a:gd name="T50" fmla="*/ 140 w 234"/>
                  <a:gd name="T51" fmla="*/ 2 h 232"/>
                  <a:gd name="T52" fmla="*/ 162 w 234"/>
                  <a:gd name="T53" fmla="*/ 10 h 232"/>
                  <a:gd name="T54" fmla="*/ 182 w 234"/>
                  <a:gd name="T55" fmla="*/ 20 h 232"/>
                  <a:gd name="T56" fmla="*/ 200 w 234"/>
                  <a:gd name="T57" fmla="*/ 34 h 232"/>
                  <a:gd name="T58" fmla="*/ 214 w 234"/>
                  <a:gd name="T59" fmla="*/ 52 h 232"/>
                  <a:gd name="T60" fmla="*/ 224 w 234"/>
                  <a:gd name="T61" fmla="*/ 72 h 232"/>
                  <a:gd name="T62" fmla="*/ 230 w 234"/>
                  <a:gd name="T63" fmla="*/ 94 h 232"/>
                  <a:gd name="T64" fmla="*/ 232 w 234"/>
                  <a:gd name="T65" fmla="*/ 104 h 232"/>
                  <a:gd name="T66" fmla="*/ 234 w 234"/>
                  <a:gd name="T67" fmla="*/ 116 h 232"/>
                  <a:gd name="T68" fmla="*/ 234 w 234"/>
                  <a:gd name="T69" fmla="*/ 116 h 232"/>
                  <a:gd name="T70" fmla="*/ 232 w 234"/>
                  <a:gd name="T71" fmla="*/ 128 h 232"/>
                  <a:gd name="T72" fmla="*/ 230 w 234"/>
                  <a:gd name="T73" fmla="*/ 140 h 232"/>
                  <a:gd name="T74" fmla="*/ 224 w 234"/>
                  <a:gd name="T75" fmla="*/ 162 h 232"/>
                  <a:gd name="T76" fmla="*/ 214 w 234"/>
                  <a:gd name="T77" fmla="*/ 182 h 232"/>
                  <a:gd name="T78" fmla="*/ 200 w 234"/>
                  <a:gd name="T79" fmla="*/ 198 h 232"/>
                  <a:gd name="T80" fmla="*/ 182 w 234"/>
                  <a:gd name="T81" fmla="*/ 212 h 232"/>
                  <a:gd name="T82" fmla="*/ 162 w 234"/>
                  <a:gd name="T83" fmla="*/ 224 h 232"/>
                  <a:gd name="T84" fmla="*/ 140 w 234"/>
                  <a:gd name="T85" fmla="*/ 230 h 232"/>
                  <a:gd name="T86" fmla="*/ 128 w 234"/>
                  <a:gd name="T87" fmla="*/ 232 h 232"/>
                  <a:gd name="T88" fmla="*/ 116 w 234"/>
                  <a:gd name="T89" fmla="*/ 232 h 232"/>
                  <a:gd name="T90" fmla="*/ 116 w 234"/>
                  <a:gd name="T91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4" h="232">
                    <a:moveTo>
                      <a:pt x="116" y="232"/>
                    </a:moveTo>
                    <a:lnTo>
                      <a:pt x="116" y="232"/>
                    </a:lnTo>
                    <a:lnTo>
                      <a:pt x="106" y="232"/>
                    </a:lnTo>
                    <a:lnTo>
                      <a:pt x="94" y="230"/>
                    </a:lnTo>
                    <a:lnTo>
                      <a:pt x="72" y="224"/>
                    </a:lnTo>
                    <a:lnTo>
                      <a:pt x="52" y="212"/>
                    </a:lnTo>
                    <a:lnTo>
                      <a:pt x="34" y="198"/>
                    </a:lnTo>
                    <a:lnTo>
                      <a:pt x="20" y="182"/>
                    </a:lnTo>
                    <a:lnTo>
                      <a:pt x="10" y="162"/>
                    </a:lnTo>
                    <a:lnTo>
                      <a:pt x="4" y="140"/>
                    </a:lnTo>
                    <a:lnTo>
                      <a:pt x="2" y="128"/>
                    </a:lnTo>
                    <a:lnTo>
                      <a:pt x="0" y="116"/>
                    </a:lnTo>
                    <a:lnTo>
                      <a:pt x="0" y="116"/>
                    </a:lnTo>
                    <a:lnTo>
                      <a:pt x="2" y="104"/>
                    </a:lnTo>
                    <a:lnTo>
                      <a:pt x="4" y="94"/>
                    </a:lnTo>
                    <a:lnTo>
                      <a:pt x="10" y="72"/>
                    </a:lnTo>
                    <a:lnTo>
                      <a:pt x="20" y="52"/>
                    </a:lnTo>
                    <a:lnTo>
                      <a:pt x="34" y="34"/>
                    </a:lnTo>
                    <a:lnTo>
                      <a:pt x="52" y="20"/>
                    </a:lnTo>
                    <a:lnTo>
                      <a:pt x="72" y="10"/>
                    </a:lnTo>
                    <a:lnTo>
                      <a:pt x="94" y="2"/>
                    </a:lnTo>
                    <a:lnTo>
                      <a:pt x="106" y="2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28" y="2"/>
                    </a:lnTo>
                    <a:lnTo>
                      <a:pt x="140" y="2"/>
                    </a:lnTo>
                    <a:lnTo>
                      <a:pt x="162" y="10"/>
                    </a:lnTo>
                    <a:lnTo>
                      <a:pt x="182" y="20"/>
                    </a:lnTo>
                    <a:lnTo>
                      <a:pt x="200" y="34"/>
                    </a:lnTo>
                    <a:lnTo>
                      <a:pt x="214" y="52"/>
                    </a:lnTo>
                    <a:lnTo>
                      <a:pt x="224" y="72"/>
                    </a:lnTo>
                    <a:lnTo>
                      <a:pt x="230" y="94"/>
                    </a:lnTo>
                    <a:lnTo>
                      <a:pt x="232" y="104"/>
                    </a:lnTo>
                    <a:lnTo>
                      <a:pt x="234" y="116"/>
                    </a:lnTo>
                    <a:lnTo>
                      <a:pt x="234" y="116"/>
                    </a:lnTo>
                    <a:lnTo>
                      <a:pt x="232" y="128"/>
                    </a:lnTo>
                    <a:lnTo>
                      <a:pt x="230" y="140"/>
                    </a:lnTo>
                    <a:lnTo>
                      <a:pt x="224" y="162"/>
                    </a:lnTo>
                    <a:lnTo>
                      <a:pt x="214" y="182"/>
                    </a:lnTo>
                    <a:lnTo>
                      <a:pt x="200" y="198"/>
                    </a:lnTo>
                    <a:lnTo>
                      <a:pt x="182" y="212"/>
                    </a:lnTo>
                    <a:lnTo>
                      <a:pt x="162" y="224"/>
                    </a:lnTo>
                    <a:lnTo>
                      <a:pt x="140" y="230"/>
                    </a:lnTo>
                    <a:lnTo>
                      <a:pt x="128" y="232"/>
                    </a:lnTo>
                    <a:lnTo>
                      <a:pt x="116" y="232"/>
                    </a:lnTo>
                    <a:lnTo>
                      <a:pt x="116" y="23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Line 60"/>
              <p:cNvSpPr>
                <a:spLocks noChangeShapeType="1"/>
              </p:cNvSpPr>
              <p:nvPr/>
            </p:nvSpPr>
            <p:spPr bwMode="auto">
              <a:xfrm>
                <a:off x="2925763" y="-38735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61"/>
              <p:cNvSpPr>
                <a:spLocks noEditPoints="1"/>
              </p:cNvSpPr>
              <p:nvPr/>
            </p:nvSpPr>
            <p:spPr bwMode="auto">
              <a:xfrm>
                <a:off x="2786063" y="-679450"/>
                <a:ext cx="282575" cy="215900"/>
              </a:xfrm>
              <a:custGeom>
                <a:avLst/>
                <a:gdLst>
                  <a:gd name="T0" fmla="*/ 138 w 178"/>
                  <a:gd name="T1" fmla="*/ 8 h 136"/>
                  <a:gd name="T2" fmla="*/ 68 w 178"/>
                  <a:gd name="T3" fmla="*/ 78 h 136"/>
                  <a:gd name="T4" fmla="*/ 40 w 178"/>
                  <a:gd name="T5" fmla="*/ 52 h 136"/>
                  <a:gd name="T6" fmla="*/ 40 w 178"/>
                  <a:gd name="T7" fmla="*/ 52 h 136"/>
                  <a:gd name="T8" fmla="*/ 32 w 178"/>
                  <a:gd name="T9" fmla="*/ 46 h 136"/>
                  <a:gd name="T10" fmla="*/ 24 w 178"/>
                  <a:gd name="T11" fmla="*/ 44 h 136"/>
                  <a:gd name="T12" fmla="*/ 14 w 178"/>
                  <a:gd name="T13" fmla="*/ 46 h 136"/>
                  <a:gd name="T14" fmla="*/ 6 w 178"/>
                  <a:gd name="T15" fmla="*/ 52 h 136"/>
                  <a:gd name="T16" fmla="*/ 6 w 178"/>
                  <a:gd name="T17" fmla="*/ 52 h 136"/>
                  <a:gd name="T18" fmla="*/ 0 w 178"/>
                  <a:gd name="T19" fmla="*/ 60 h 136"/>
                  <a:gd name="T20" fmla="*/ 0 w 178"/>
                  <a:gd name="T21" fmla="*/ 68 h 136"/>
                  <a:gd name="T22" fmla="*/ 0 w 178"/>
                  <a:gd name="T23" fmla="*/ 78 h 136"/>
                  <a:gd name="T24" fmla="*/ 6 w 178"/>
                  <a:gd name="T25" fmla="*/ 86 h 136"/>
                  <a:gd name="T26" fmla="*/ 50 w 178"/>
                  <a:gd name="T27" fmla="*/ 130 h 136"/>
                  <a:gd name="T28" fmla="*/ 50 w 178"/>
                  <a:gd name="T29" fmla="*/ 130 h 136"/>
                  <a:gd name="T30" fmla="*/ 58 w 178"/>
                  <a:gd name="T31" fmla="*/ 134 h 136"/>
                  <a:gd name="T32" fmla="*/ 68 w 178"/>
                  <a:gd name="T33" fmla="*/ 136 h 136"/>
                  <a:gd name="T34" fmla="*/ 68 w 178"/>
                  <a:gd name="T35" fmla="*/ 136 h 136"/>
                  <a:gd name="T36" fmla="*/ 76 w 178"/>
                  <a:gd name="T37" fmla="*/ 134 h 136"/>
                  <a:gd name="T38" fmla="*/ 84 w 178"/>
                  <a:gd name="T39" fmla="*/ 130 h 136"/>
                  <a:gd name="T40" fmla="*/ 172 w 178"/>
                  <a:gd name="T41" fmla="*/ 42 h 136"/>
                  <a:gd name="T42" fmla="*/ 172 w 178"/>
                  <a:gd name="T43" fmla="*/ 42 h 136"/>
                  <a:gd name="T44" fmla="*/ 178 w 178"/>
                  <a:gd name="T45" fmla="*/ 34 h 136"/>
                  <a:gd name="T46" fmla="*/ 178 w 178"/>
                  <a:gd name="T47" fmla="*/ 24 h 136"/>
                  <a:gd name="T48" fmla="*/ 178 w 178"/>
                  <a:gd name="T49" fmla="*/ 16 h 136"/>
                  <a:gd name="T50" fmla="*/ 172 w 178"/>
                  <a:gd name="T51" fmla="*/ 8 h 136"/>
                  <a:gd name="T52" fmla="*/ 172 w 178"/>
                  <a:gd name="T53" fmla="*/ 8 h 136"/>
                  <a:gd name="T54" fmla="*/ 164 w 178"/>
                  <a:gd name="T55" fmla="*/ 2 h 136"/>
                  <a:gd name="T56" fmla="*/ 154 w 178"/>
                  <a:gd name="T57" fmla="*/ 0 h 136"/>
                  <a:gd name="T58" fmla="*/ 146 w 178"/>
                  <a:gd name="T59" fmla="*/ 2 h 136"/>
                  <a:gd name="T60" fmla="*/ 138 w 178"/>
                  <a:gd name="T61" fmla="*/ 8 h 136"/>
                  <a:gd name="T62" fmla="*/ 138 w 178"/>
                  <a:gd name="T63" fmla="*/ 8 h 136"/>
                  <a:gd name="T64" fmla="*/ 138 w 178"/>
                  <a:gd name="T65" fmla="*/ 8 h 136"/>
                  <a:gd name="T66" fmla="*/ 138 w 178"/>
                  <a:gd name="T67" fmla="*/ 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8" h="136">
                    <a:moveTo>
                      <a:pt x="138" y="8"/>
                    </a:moveTo>
                    <a:lnTo>
                      <a:pt x="68" y="78"/>
                    </a:lnTo>
                    <a:lnTo>
                      <a:pt x="40" y="52"/>
                    </a:lnTo>
                    <a:lnTo>
                      <a:pt x="40" y="52"/>
                    </a:lnTo>
                    <a:lnTo>
                      <a:pt x="32" y="46"/>
                    </a:lnTo>
                    <a:lnTo>
                      <a:pt x="24" y="44"/>
                    </a:lnTo>
                    <a:lnTo>
                      <a:pt x="14" y="46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0" y="60"/>
                    </a:lnTo>
                    <a:lnTo>
                      <a:pt x="0" y="68"/>
                    </a:lnTo>
                    <a:lnTo>
                      <a:pt x="0" y="78"/>
                    </a:lnTo>
                    <a:lnTo>
                      <a:pt x="6" y="86"/>
                    </a:lnTo>
                    <a:lnTo>
                      <a:pt x="50" y="130"/>
                    </a:lnTo>
                    <a:lnTo>
                      <a:pt x="50" y="130"/>
                    </a:lnTo>
                    <a:lnTo>
                      <a:pt x="58" y="134"/>
                    </a:lnTo>
                    <a:lnTo>
                      <a:pt x="68" y="136"/>
                    </a:lnTo>
                    <a:lnTo>
                      <a:pt x="68" y="136"/>
                    </a:lnTo>
                    <a:lnTo>
                      <a:pt x="76" y="134"/>
                    </a:lnTo>
                    <a:lnTo>
                      <a:pt x="84" y="130"/>
                    </a:lnTo>
                    <a:lnTo>
                      <a:pt x="172" y="42"/>
                    </a:lnTo>
                    <a:lnTo>
                      <a:pt x="172" y="42"/>
                    </a:lnTo>
                    <a:lnTo>
                      <a:pt x="178" y="34"/>
                    </a:lnTo>
                    <a:lnTo>
                      <a:pt x="178" y="24"/>
                    </a:lnTo>
                    <a:lnTo>
                      <a:pt x="178" y="16"/>
                    </a:lnTo>
                    <a:lnTo>
                      <a:pt x="172" y="8"/>
                    </a:lnTo>
                    <a:lnTo>
                      <a:pt x="172" y="8"/>
                    </a:lnTo>
                    <a:lnTo>
                      <a:pt x="164" y="2"/>
                    </a:lnTo>
                    <a:lnTo>
                      <a:pt x="154" y="0"/>
                    </a:lnTo>
                    <a:lnTo>
                      <a:pt x="146" y="2"/>
                    </a:lnTo>
                    <a:lnTo>
                      <a:pt x="138" y="8"/>
                    </a:lnTo>
                    <a:lnTo>
                      <a:pt x="138" y="8"/>
                    </a:lnTo>
                    <a:close/>
                    <a:moveTo>
                      <a:pt x="138" y="8"/>
                    </a:moveTo>
                    <a:lnTo>
                      <a:pt x="138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62"/>
              <p:cNvSpPr>
                <a:spLocks/>
              </p:cNvSpPr>
              <p:nvPr/>
            </p:nvSpPr>
            <p:spPr bwMode="auto">
              <a:xfrm>
                <a:off x="2786063" y="-679450"/>
                <a:ext cx="282577" cy="215898"/>
              </a:xfrm>
              <a:custGeom>
                <a:avLst/>
                <a:gdLst>
                  <a:gd name="T0" fmla="*/ 138 w 178"/>
                  <a:gd name="T1" fmla="*/ 8 h 136"/>
                  <a:gd name="T2" fmla="*/ 68 w 178"/>
                  <a:gd name="T3" fmla="*/ 78 h 136"/>
                  <a:gd name="T4" fmla="*/ 40 w 178"/>
                  <a:gd name="T5" fmla="*/ 52 h 136"/>
                  <a:gd name="T6" fmla="*/ 40 w 178"/>
                  <a:gd name="T7" fmla="*/ 52 h 136"/>
                  <a:gd name="T8" fmla="*/ 32 w 178"/>
                  <a:gd name="T9" fmla="*/ 46 h 136"/>
                  <a:gd name="T10" fmla="*/ 24 w 178"/>
                  <a:gd name="T11" fmla="*/ 44 h 136"/>
                  <a:gd name="T12" fmla="*/ 14 w 178"/>
                  <a:gd name="T13" fmla="*/ 46 h 136"/>
                  <a:gd name="T14" fmla="*/ 6 w 178"/>
                  <a:gd name="T15" fmla="*/ 52 h 136"/>
                  <a:gd name="T16" fmla="*/ 6 w 178"/>
                  <a:gd name="T17" fmla="*/ 52 h 136"/>
                  <a:gd name="T18" fmla="*/ 0 w 178"/>
                  <a:gd name="T19" fmla="*/ 60 h 136"/>
                  <a:gd name="T20" fmla="*/ 0 w 178"/>
                  <a:gd name="T21" fmla="*/ 68 h 136"/>
                  <a:gd name="T22" fmla="*/ 0 w 178"/>
                  <a:gd name="T23" fmla="*/ 78 h 136"/>
                  <a:gd name="T24" fmla="*/ 6 w 178"/>
                  <a:gd name="T25" fmla="*/ 86 h 136"/>
                  <a:gd name="T26" fmla="*/ 50 w 178"/>
                  <a:gd name="T27" fmla="*/ 130 h 136"/>
                  <a:gd name="T28" fmla="*/ 50 w 178"/>
                  <a:gd name="T29" fmla="*/ 130 h 136"/>
                  <a:gd name="T30" fmla="*/ 58 w 178"/>
                  <a:gd name="T31" fmla="*/ 134 h 136"/>
                  <a:gd name="T32" fmla="*/ 68 w 178"/>
                  <a:gd name="T33" fmla="*/ 136 h 136"/>
                  <a:gd name="T34" fmla="*/ 68 w 178"/>
                  <a:gd name="T35" fmla="*/ 136 h 136"/>
                  <a:gd name="T36" fmla="*/ 76 w 178"/>
                  <a:gd name="T37" fmla="*/ 134 h 136"/>
                  <a:gd name="T38" fmla="*/ 84 w 178"/>
                  <a:gd name="T39" fmla="*/ 130 h 136"/>
                  <a:gd name="T40" fmla="*/ 172 w 178"/>
                  <a:gd name="T41" fmla="*/ 42 h 136"/>
                  <a:gd name="T42" fmla="*/ 172 w 178"/>
                  <a:gd name="T43" fmla="*/ 42 h 136"/>
                  <a:gd name="T44" fmla="*/ 178 w 178"/>
                  <a:gd name="T45" fmla="*/ 34 h 136"/>
                  <a:gd name="T46" fmla="*/ 178 w 178"/>
                  <a:gd name="T47" fmla="*/ 24 h 136"/>
                  <a:gd name="T48" fmla="*/ 178 w 178"/>
                  <a:gd name="T49" fmla="*/ 16 h 136"/>
                  <a:gd name="T50" fmla="*/ 172 w 178"/>
                  <a:gd name="T51" fmla="*/ 8 h 136"/>
                  <a:gd name="T52" fmla="*/ 172 w 178"/>
                  <a:gd name="T53" fmla="*/ 8 h 136"/>
                  <a:gd name="T54" fmla="*/ 164 w 178"/>
                  <a:gd name="T55" fmla="*/ 2 h 136"/>
                  <a:gd name="T56" fmla="*/ 154 w 178"/>
                  <a:gd name="T57" fmla="*/ 0 h 136"/>
                  <a:gd name="T58" fmla="*/ 146 w 178"/>
                  <a:gd name="T59" fmla="*/ 2 h 136"/>
                  <a:gd name="T60" fmla="*/ 138 w 178"/>
                  <a:gd name="T61" fmla="*/ 8 h 136"/>
                  <a:gd name="T62" fmla="*/ 138 w 178"/>
                  <a:gd name="T63" fmla="*/ 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8" h="136">
                    <a:moveTo>
                      <a:pt x="138" y="8"/>
                    </a:moveTo>
                    <a:lnTo>
                      <a:pt x="68" y="78"/>
                    </a:lnTo>
                    <a:lnTo>
                      <a:pt x="40" y="52"/>
                    </a:lnTo>
                    <a:lnTo>
                      <a:pt x="40" y="52"/>
                    </a:lnTo>
                    <a:lnTo>
                      <a:pt x="32" y="46"/>
                    </a:lnTo>
                    <a:lnTo>
                      <a:pt x="24" y="44"/>
                    </a:lnTo>
                    <a:lnTo>
                      <a:pt x="14" y="46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0" y="60"/>
                    </a:lnTo>
                    <a:lnTo>
                      <a:pt x="0" y="68"/>
                    </a:lnTo>
                    <a:lnTo>
                      <a:pt x="0" y="78"/>
                    </a:lnTo>
                    <a:lnTo>
                      <a:pt x="6" y="86"/>
                    </a:lnTo>
                    <a:lnTo>
                      <a:pt x="50" y="130"/>
                    </a:lnTo>
                    <a:lnTo>
                      <a:pt x="50" y="130"/>
                    </a:lnTo>
                    <a:lnTo>
                      <a:pt x="58" y="134"/>
                    </a:lnTo>
                    <a:lnTo>
                      <a:pt x="68" y="136"/>
                    </a:lnTo>
                    <a:lnTo>
                      <a:pt x="68" y="136"/>
                    </a:lnTo>
                    <a:lnTo>
                      <a:pt x="76" y="134"/>
                    </a:lnTo>
                    <a:lnTo>
                      <a:pt x="84" y="130"/>
                    </a:lnTo>
                    <a:lnTo>
                      <a:pt x="172" y="42"/>
                    </a:lnTo>
                    <a:lnTo>
                      <a:pt x="172" y="42"/>
                    </a:lnTo>
                    <a:lnTo>
                      <a:pt x="178" y="34"/>
                    </a:lnTo>
                    <a:lnTo>
                      <a:pt x="178" y="24"/>
                    </a:lnTo>
                    <a:lnTo>
                      <a:pt x="178" y="16"/>
                    </a:lnTo>
                    <a:lnTo>
                      <a:pt x="172" y="8"/>
                    </a:lnTo>
                    <a:lnTo>
                      <a:pt x="172" y="8"/>
                    </a:lnTo>
                    <a:lnTo>
                      <a:pt x="164" y="2"/>
                    </a:lnTo>
                    <a:lnTo>
                      <a:pt x="154" y="0"/>
                    </a:lnTo>
                    <a:lnTo>
                      <a:pt x="146" y="2"/>
                    </a:lnTo>
                    <a:lnTo>
                      <a:pt x="138" y="8"/>
                    </a:lnTo>
                    <a:lnTo>
                      <a:pt x="138" y="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Line 63"/>
              <p:cNvSpPr>
                <a:spLocks noChangeShapeType="1"/>
              </p:cNvSpPr>
              <p:nvPr/>
            </p:nvSpPr>
            <p:spPr bwMode="auto">
              <a:xfrm>
                <a:off x="3005138" y="-666750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pic>
          <p:nvPicPr>
            <p:cNvPr id="114" name="Picture 27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269" y="2982356"/>
              <a:ext cx="437106" cy="301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 descr="D:\Projects_2015\Elearning_Showcase\ALM_DevOps\Output\29082016\server.wmf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732" y="2485751"/>
              <a:ext cx="354180" cy="336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 descr="D:\Projects_2015\Elearning_Showcase\ALM_DevOps\Output\29082016\three-buildings.wmf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06" y="3513632"/>
              <a:ext cx="389432" cy="314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1136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 </a:t>
            </a:r>
            <a:r>
              <a:rPr lang="en-US" dirty="0"/>
              <a:t>to Enterprise DevOps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19803" y="4146983"/>
            <a:ext cx="8504395" cy="1193955"/>
          </a:xfrm>
          <a:prstGeom prst="rect">
            <a:avLst/>
          </a:prstGeom>
          <a:solidFill>
            <a:srgbClr val="ACE3FE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285750" indent="-285750" defTabSz="8890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Increases developer productivity</a:t>
            </a:r>
          </a:p>
          <a:p>
            <a:pPr marL="285750" indent="-285750" defTabSz="8890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Shortens development cycles with Agile</a:t>
            </a:r>
          </a:p>
          <a:p>
            <a:pPr marL="285750" indent="-285750" defTabSz="8890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Operational efficiency by managing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infrastructure as code</a:t>
            </a:r>
          </a:p>
          <a:p>
            <a:pPr marL="285750" indent="-285750" defTabSz="8890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Improves customer/developer experience with immediate feedback loops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9803" y="2603856"/>
            <a:ext cx="8504395" cy="1191236"/>
            <a:chOff x="186763" y="2743200"/>
            <a:chExt cx="8504395" cy="1191236"/>
          </a:xfrm>
        </p:grpSpPr>
        <p:sp>
          <p:nvSpPr>
            <p:cNvPr id="16" name="Chevron 15"/>
            <p:cNvSpPr/>
            <p:nvPr/>
          </p:nvSpPr>
          <p:spPr>
            <a:xfrm>
              <a:off x="186763" y="2743200"/>
              <a:ext cx="2478059" cy="1191236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dirty="0" smtClean="0"/>
                <a:t>Continuous</a:t>
              </a:r>
            </a:p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dirty="0" smtClean="0"/>
                <a:t>Integration </a:t>
              </a:r>
              <a:r>
                <a:rPr lang="en-US" sz="1600" b="1" dirty="0"/>
                <a:t>&amp;</a:t>
              </a:r>
            </a:p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dirty="0"/>
                <a:t> Testing</a:t>
              </a:r>
            </a:p>
          </p:txBody>
        </p:sp>
        <p:sp>
          <p:nvSpPr>
            <p:cNvPr id="37" name="Chevron 36"/>
            <p:cNvSpPr/>
            <p:nvPr/>
          </p:nvSpPr>
          <p:spPr>
            <a:xfrm>
              <a:off x="2195542" y="2743200"/>
              <a:ext cx="2478059" cy="1191236"/>
            </a:xfrm>
            <a:prstGeom prst="chevron">
              <a:avLst/>
            </a:prstGeom>
            <a:solidFill>
              <a:srgbClr val="5F5BAE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dirty="0"/>
                <a:t>Continuous Delivery &amp; Deployment</a:t>
              </a:r>
            </a:p>
          </p:txBody>
        </p:sp>
        <p:sp>
          <p:nvSpPr>
            <p:cNvPr id="38" name="Chevron 37"/>
            <p:cNvSpPr/>
            <p:nvPr/>
          </p:nvSpPr>
          <p:spPr>
            <a:xfrm>
              <a:off x="4204321" y="2743200"/>
              <a:ext cx="2478059" cy="1191236"/>
            </a:xfrm>
            <a:prstGeom prst="chevron">
              <a:avLst/>
            </a:prstGeom>
            <a:solidFill>
              <a:srgbClr val="537ABA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dirty="0"/>
                <a:t>Continuous Operations</a:t>
              </a:r>
            </a:p>
          </p:txBody>
        </p:sp>
        <p:sp>
          <p:nvSpPr>
            <p:cNvPr id="39" name="Chevron 38"/>
            <p:cNvSpPr/>
            <p:nvPr/>
          </p:nvSpPr>
          <p:spPr>
            <a:xfrm>
              <a:off x="6213099" y="2743200"/>
              <a:ext cx="2478059" cy="1191236"/>
            </a:xfrm>
            <a:prstGeom prst="chevron">
              <a:avLst/>
            </a:prstGeom>
            <a:solidFill>
              <a:srgbClr val="4BACC6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dirty="0"/>
                <a:t>Continuous Assessment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468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/>
          <p:cNvGrpSpPr/>
          <p:nvPr/>
        </p:nvGrpSpPr>
        <p:grpSpPr>
          <a:xfrm>
            <a:off x="1666368" y="1865941"/>
            <a:ext cx="5817704" cy="4317079"/>
            <a:chOff x="1265811" y="1865941"/>
            <a:chExt cx="5817704" cy="4317079"/>
          </a:xfrm>
        </p:grpSpPr>
        <p:sp>
          <p:nvSpPr>
            <p:cNvPr id="101" name="Freeform 100"/>
            <p:cNvSpPr/>
            <p:nvPr/>
          </p:nvSpPr>
          <p:spPr>
            <a:xfrm>
              <a:off x="5956935" y="4623519"/>
              <a:ext cx="91440" cy="51382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513825"/>
                  </a:lnTo>
                </a:path>
              </a:pathLst>
            </a:custGeom>
            <a:noFill/>
            <a:ln>
              <a:solidFill>
                <a:srgbClr val="0095DA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3" name="Freeform 102"/>
            <p:cNvSpPr/>
            <p:nvPr/>
          </p:nvSpPr>
          <p:spPr>
            <a:xfrm>
              <a:off x="2294511" y="4633044"/>
              <a:ext cx="91440" cy="51382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513825"/>
                  </a:lnTo>
                </a:path>
              </a:pathLst>
            </a:custGeom>
            <a:noFill/>
            <a:ln>
              <a:solidFill>
                <a:srgbClr val="0095DA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5" name="Rounded Rectangle 104"/>
            <p:cNvSpPr/>
            <p:nvPr/>
          </p:nvSpPr>
          <p:spPr>
            <a:xfrm>
              <a:off x="3097023" y="1865941"/>
              <a:ext cx="2148840" cy="1121876"/>
            </a:xfrm>
            <a:prstGeom prst="roundRect">
              <a:avLst>
                <a:gd name="adj" fmla="val 0"/>
              </a:avLst>
            </a:prstGeom>
            <a:solidFill>
              <a:srgbClr val="0095DA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lvl="0" algn="ctr"/>
              <a:r>
                <a:rPr lang="en-US" b="1" dirty="0"/>
                <a:t>ALM s</a:t>
              </a:r>
              <a:r>
                <a:rPr lang="en-US" b="1" dirty="0" smtClean="0"/>
                <a:t>treams</a:t>
              </a:r>
              <a:endParaRPr lang="en-US" b="1" dirty="0"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265811" y="3501642"/>
              <a:ext cx="2313432" cy="2681378"/>
              <a:chOff x="1265811" y="3501642"/>
              <a:chExt cx="2313432" cy="2681378"/>
            </a:xfrm>
          </p:grpSpPr>
          <p:sp>
            <p:nvSpPr>
              <p:cNvPr id="106" name="Rounded Rectangle 105"/>
              <p:cNvSpPr/>
              <p:nvPr/>
            </p:nvSpPr>
            <p:spPr>
              <a:xfrm>
                <a:off x="1265811" y="3501642"/>
                <a:ext cx="2313432" cy="1121876"/>
              </a:xfrm>
              <a:prstGeom prst="roundRect">
                <a:avLst>
                  <a:gd name="adj" fmla="val 0"/>
                </a:avLst>
              </a:prstGeom>
              <a:solidFill>
                <a:srgbClr val="0095DA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/>
                <a:r>
                  <a:rPr lang="en-US" b="1" dirty="0"/>
                  <a:t>Microsoft </a:t>
                </a:r>
                <a:br>
                  <a:rPr lang="en-US" b="1" dirty="0"/>
                </a:br>
                <a:r>
                  <a:rPr lang="en-US" b="1" dirty="0" smtClean="0"/>
                  <a:t>technologies</a:t>
                </a:r>
                <a:endParaRPr lang="en-US" b="1" dirty="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1265811" y="5061144"/>
                <a:ext cx="2313432" cy="1121876"/>
              </a:xfrm>
              <a:prstGeom prst="roundRect">
                <a:avLst>
                  <a:gd name="adj" fmla="val 0"/>
                </a:avLst>
              </a:prstGeom>
              <a:solidFill>
                <a:srgbClr val="0095DA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/>
                <a:r>
                  <a:rPr lang="en-US" b="1" dirty="0" smtClean="0"/>
                  <a:t>TFS</a:t>
                </a:r>
                <a:endParaRPr lang="en-US" b="1" dirty="0"/>
              </a:p>
              <a:p>
                <a:pPr algn="ctr"/>
                <a:r>
                  <a:rPr lang="en-US" b="1" dirty="0" smtClean="0"/>
                  <a:t>VSTS</a:t>
                </a:r>
              </a:p>
            </p:txBody>
          </p:sp>
        </p:grpSp>
        <p:sp>
          <p:nvSpPr>
            <p:cNvPr id="108" name="Rounded Rectangle 107"/>
            <p:cNvSpPr/>
            <p:nvPr/>
          </p:nvSpPr>
          <p:spPr>
            <a:xfrm>
              <a:off x="4770083" y="3501642"/>
              <a:ext cx="2313432" cy="1121876"/>
            </a:xfrm>
            <a:prstGeom prst="roundRect">
              <a:avLst>
                <a:gd name="adj" fmla="val 0"/>
              </a:avLst>
            </a:prstGeom>
            <a:solidFill>
              <a:srgbClr val="0095DA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b="1" dirty="0"/>
                <a:t>Open-source technologies</a:t>
              </a:r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4765803" y="5061144"/>
              <a:ext cx="2311272" cy="1121876"/>
            </a:xfrm>
            <a:prstGeom prst="roundRect">
              <a:avLst>
                <a:gd name="adj" fmla="val 0"/>
              </a:avLst>
            </a:prstGeom>
            <a:solidFill>
              <a:srgbClr val="0095DA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b="1" dirty="0" err="1"/>
                <a:t>Atlassian</a:t>
              </a:r>
              <a:r>
                <a:rPr lang="en-US" b="1" dirty="0"/>
                <a:t> tools</a:t>
              </a:r>
            </a:p>
            <a:p>
              <a:pPr algn="ctr"/>
              <a:r>
                <a:rPr lang="en-US" b="1" dirty="0"/>
                <a:t>(On-premise and Cloud)</a:t>
              </a:r>
            </a:p>
          </p:txBody>
        </p:sp>
        <p:cxnSp>
          <p:nvCxnSpPr>
            <p:cNvPr id="118" name="Elbow Connector 117"/>
            <p:cNvCxnSpPr>
              <a:stCxn id="105" idx="2"/>
              <a:endCxn id="108" idx="0"/>
            </p:cNvCxnSpPr>
            <p:nvPr/>
          </p:nvCxnSpPr>
          <p:spPr>
            <a:xfrm rot="16200000" flipH="1">
              <a:off x="4792209" y="2367051"/>
              <a:ext cx="513825" cy="1755356"/>
            </a:xfrm>
            <a:prstGeom prst="bentConnector3">
              <a:avLst/>
            </a:prstGeom>
            <a:noFill/>
            <a:ln>
              <a:solidFill>
                <a:srgbClr val="0095DA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cxnSp>
        <p:cxnSp>
          <p:nvCxnSpPr>
            <p:cNvPr id="122" name="Elbow Connector 121"/>
            <p:cNvCxnSpPr>
              <a:stCxn id="105" idx="2"/>
              <a:endCxn id="106" idx="0"/>
            </p:cNvCxnSpPr>
            <p:nvPr/>
          </p:nvCxnSpPr>
          <p:spPr>
            <a:xfrm rot="5400000">
              <a:off x="3040073" y="2370271"/>
              <a:ext cx="513825" cy="1748916"/>
            </a:xfrm>
            <a:prstGeom prst="bentConnector3">
              <a:avLst/>
            </a:prstGeom>
            <a:noFill/>
            <a:ln>
              <a:solidFill>
                <a:srgbClr val="0095DA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cxnSp>
      </p:grpSp>
      <p:sp>
        <p:nvSpPr>
          <p:cNvPr id="124" name="Slide Number Placeholder 3"/>
          <p:cNvSpPr txBox="1">
            <a:spLocks/>
          </p:cNvSpPr>
          <p:nvPr/>
        </p:nvSpPr>
        <p:spPr>
          <a:xfrm>
            <a:off x="8915400" y="6705600"/>
            <a:ext cx="2286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770105C-75BA-4D3C-9737-FF2454E923E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17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ALM: </a:t>
            </a:r>
            <a:r>
              <a:rPr lang="en-US" dirty="0"/>
              <a:t>Technology streams</a:t>
            </a:r>
          </a:p>
        </p:txBody>
      </p:sp>
    </p:spTree>
    <p:extLst>
      <p:ext uri="{BB962C8B-B14F-4D97-AF65-F5344CB8AC3E}">
        <p14:creationId xmlns:p14="http://schemas.microsoft.com/office/powerpoint/2010/main" val="394081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1131889" y="2244725"/>
            <a:ext cx="5847860" cy="468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ysClr val="window" lastClr="FFFFFF"/>
                </a:solidFill>
                <a:cs typeface="Microsoft Sans Serif" pitchFamily="34" charset="0"/>
              </a:rPr>
              <a:t>Our services (ALM)</a:t>
            </a:r>
            <a:endParaRPr lang="en-US" dirty="0"/>
          </a:p>
        </p:txBody>
      </p:sp>
      <p:sp>
        <p:nvSpPr>
          <p:cNvPr id="28" name="Slide Number Placeholder 3"/>
          <p:cNvSpPr txBox="1">
            <a:spLocks/>
          </p:cNvSpPr>
          <p:nvPr/>
        </p:nvSpPr>
        <p:spPr>
          <a:xfrm>
            <a:off x="8915400" y="6705600"/>
            <a:ext cx="2286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770105C-75BA-4D3C-9737-FF2454E923E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18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1595551" y="2273300"/>
            <a:ext cx="5965310" cy="32980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1367901" y="2521522"/>
            <a:ext cx="6411911" cy="665236"/>
            <a:chOff x="1367901" y="2521522"/>
            <a:chExt cx="6411911" cy="665236"/>
          </a:xfrm>
        </p:grpSpPr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1373701" y="2981561"/>
              <a:ext cx="216050" cy="20519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7556512" y="2981561"/>
              <a:ext cx="217500" cy="20519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367901" y="2521522"/>
              <a:ext cx="6411911" cy="570911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28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18"/>
            <p:cNvSpPr>
              <a:spLocks noChangeArrowheads="1"/>
            </p:cNvSpPr>
            <p:nvPr/>
          </p:nvSpPr>
          <p:spPr bwMode="auto">
            <a:xfrm>
              <a:off x="2764547" y="2619156"/>
              <a:ext cx="36186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FFFFFF"/>
                  </a:solidFill>
                  <a:latin typeface="Calibri" pitchFamily="34" charset="0"/>
                </a:rPr>
                <a:t>Assessment of </a:t>
              </a:r>
              <a:r>
                <a:rPr lang="en-US" altLang="en-US" dirty="0" smtClean="0">
                  <a:solidFill>
                    <a:srgbClr val="FFFFFF"/>
                  </a:solidFill>
                  <a:latin typeface="Calibri" pitchFamily="34" charset="0"/>
                </a:rPr>
                <a:t>processes </a:t>
              </a:r>
              <a:r>
                <a:rPr lang="en-US" altLang="en-US" dirty="0">
                  <a:solidFill>
                    <a:srgbClr val="FFFFFF"/>
                  </a:solidFill>
                  <a:latin typeface="Calibri" pitchFamily="34" charset="0"/>
                </a:rPr>
                <a:t>and </a:t>
              </a:r>
              <a:r>
                <a:rPr lang="en-US" altLang="en-US" dirty="0" smtClean="0">
                  <a:solidFill>
                    <a:srgbClr val="FFFFFF"/>
                  </a:solidFill>
                  <a:latin typeface="Calibri" pitchFamily="34" charset="0"/>
                </a:rPr>
                <a:t>practices</a:t>
              </a:r>
              <a:endParaRPr lang="en-US" altLang="en-US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367901" y="3247986"/>
            <a:ext cx="6411911" cy="665235"/>
            <a:chOff x="1367901" y="3247986"/>
            <a:chExt cx="6411911" cy="665235"/>
          </a:xfrm>
        </p:grpSpPr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1373701" y="3708024"/>
              <a:ext cx="216050" cy="20519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"/>
            <p:cNvSpPr>
              <a:spLocks/>
            </p:cNvSpPr>
            <p:nvPr/>
          </p:nvSpPr>
          <p:spPr bwMode="auto">
            <a:xfrm>
              <a:off x="7556512" y="3708024"/>
              <a:ext cx="217500" cy="20519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1367901" y="3247986"/>
              <a:ext cx="6411911" cy="570911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0"/>
            <p:cNvSpPr>
              <a:spLocks noChangeArrowheads="1"/>
            </p:cNvSpPr>
            <p:nvPr/>
          </p:nvSpPr>
          <p:spPr bwMode="auto">
            <a:xfrm>
              <a:off x="1831695" y="3347511"/>
              <a:ext cx="548432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Consultancy to derive strategy and select tools &amp; processes</a:t>
              </a:r>
              <a:endPara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cs typeface="Arial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367901" y="4699258"/>
            <a:ext cx="6411911" cy="665235"/>
            <a:chOff x="1367901" y="4699258"/>
            <a:chExt cx="6411911" cy="665235"/>
          </a:xfrm>
        </p:grpSpPr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1373701" y="5159296"/>
              <a:ext cx="216050" cy="20519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7556512" y="5159296"/>
              <a:ext cx="217500" cy="20519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/>
            <p:cNvSpPr>
              <a:spLocks/>
            </p:cNvSpPr>
            <p:nvPr/>
          </p:nvSpPr>
          <p:spPr bwMode="auto">
            <a:xfrm>
              <a:off x="1367901" y="4699258"/>
              <a:ext cx="6411911" cy="572566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1"/>
            <p:cNvSpPr>
              <a:spLocks noChangeArrowheads="1"/>
            </p:cNvSpPr>
            <p:nvPr/>
          </p:nvSpPr>
          <p:spPr bwMode="auto">
            <a:xfrm>
              <a:off x="4275698" y="4777214"/>
              <a:ext cx="5963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Audits</a:t>
              </a:r>
              <a:endPara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367901" y="3972794"/>
            <a:ext cx="6411911" cy="666891"/>
            <a:chOff x="1367901" y="3972794"/>
            <a:chExt cx="6411911" cy="666891"/>
          </a:xfrm>
        </p:grpSpPr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1373701" y="4432833"/>
              <a:ext cx="216050" cy="206852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7556512" y="4432833"/>
              <a:ext cx="217500" cy="206852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1367901" y="3972794"/>
              <a:ext cx="6411911" cy="572566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28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35164" y="4015817"/>
              <a:ext cx="5477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dirty="0">
                  <a:solidFill>
                    <a:schemeClr val="bg1"/>
                  </a:solidFill>
                  <a:latin typeface="Calibri" pitchFamily="34" charset="0"/>
                </a:rPr>
                <a:t>End-to-end ALM solutions, </a:t>
              </a:r>
              <a:r>
                <a:rPr lang="en-US" altLang="en-US" dirty="0" smtClean="0">
                  <a:solidFill>
                    <a:schemeClr val="bg1"/>
                  </a:solidFill>
                  <a:latin typeface="Calibri" pitchFamily="34" charset="0"/>
                </a:rPr>
                <a:t>implementation </a:t>
              </a:r>
              <a:r>
                <a:rPr lang="en-US" altLang="en-US" dirty="0">
                  <a:solidFill>
                    <a:schemeClr val="bg1"/>
                  </a:solidFill>
                  <a:latin typeface="Calibri" pitchFamily="34" charset="0"/>
                </a:rPr>
                <a:t>and </a:t>
              </a:r>
              <a:r>
                <a:rPr lang="en-US" altLang="en-US" dirty="0" smtClean="0">
                  <a:solidFill>
                    <a:schemeClr val="bg1"/>
                  </a:solidFill>
                  <a:latin typeface="Calibri" pitchFamily="34" charset="0"/>
                </a:rPr>
                <a:t>training</a:t>
              </a:r>
              <a:endParaRPr lang="en-US" alt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24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services (DevOps)</a:t>
            </a:r>
          </a:p>
        </p:txBody>
      </p:sp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1674814" y="1749425"/>
            <a:ext cx="5023579" cy="468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984930" y="1778000"/>
            <a:ext cx="5129390" cy="4699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797550" y="2026222"/>
            <a:ext cx="5508125" cy="665236"/>
            <a:chOff x="1797550" y="2026222"/>
            <a:chExt cx="5508125" cy="665236"/>
          </a:xfrm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1802533" y="2486261"/>
              <a:ext cx="185597" cy="20519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1797550" y="2026222"/>
              <a:ext cx="5508125" cy="570911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28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7113850" y="2486261"/>
              <a:ext cx="186842" cy="20519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3356033" y="2123856"/>
              <a:ext cx="178565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FFFFFF"/>
                  </a:solidFill>
                  <a:latin typeface="Calibri" pitchFamily="34" charset="0"/>
                </a:rPr>
                <a:t>Infrastructure as Code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797550" y="2752686"/>
            <a:ext cx="5508125" cy="665235"/>
            <a:chOff x="1797550" y="2752686"/>
            <a:chExt cx="5508125" cy="665235"/>
          </a:xfrm>
        </p:grpSpPr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1802533" y="3212724"/>
              <a:ext cx="185597" cy="20519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1797550" y="2752686"/>
              <a:ext cx="5508125" cy="570911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7113850" y="3212724"/>
              <a:ext cx="186842" cy="20519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3321744" y="2847010"/>
              <a:ext cx="185423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FFFFFF"/>
                  </a:solidFill>
                  <a:latin typeface="Calibri" pitchFamily="34" charset="0"/>
                </a:rPr>
                <a:t>Continuous Integration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7550" y="3477494"/>
            <a:ext cx="5508125" cy="666891"/>
            <a:chOff x="1797550" y="3477494"/>
            <a:chExt cx="5508125" cy="666891"/>
          </a:xfrm>
        </p:grpSpPr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1802533" y="3937533"/>
              <a:ext cx="185597" cy="206852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1797550" y="3477494"/>
              <a:ext cx="5508125" cy="572566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28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7113850" y="3937533"/>
              <a:ext cx="186842" cy="206852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2882877" y="3585057"/>
              <a:ext cx="35056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en-US" altLang="en-US" dirty="0" smtClean="0">
                  <a:solidFill>
                    <a:schemeClr val="bg1"/>
                  </a:solidFill>
                  <a:latin typeface="Calibri" pitchFamily="34" charset="0"/>
                </a:rPr>
                <a:t>Continuous </a:t>
              </a:r>
              <a:r>
                <a:rPr lang="en-US" altLang="en-US" dirty="0">
                  <a:solidFill>
                    <a:schemeClr val="bg1"/>
                  </a:solidFill>
                  <a:latin typeface="Calibri" pitchFamily="34" charset="0"/>
                </a:rPr>
                <a:t>Delivery </a:t>
              </a:r>
              <a:r>
                <a:rPr lang="en-US" altLang="en-US" dirty="0" smtClean="0">
                  <a:solidFill>
                    <a:schemeClr val="bg1"/>
                  </a:solidFill>
                  <a:latin typeface="Calibri" pitchFamily="34" charset="0"/>
                </a:rPr>
                <a:t>and </a:t>
              </a:r>
              <a:r>
                <a:rPr lang="en-US" altLang="en-US" dirty="0">
                  <a:solidFill>
                    <a:schemeClr val="bg1"/>
                  </a:solidFill>
                  <a:latin typeface="Calibri" pitchFamily="34" charset="0"/>
                </a:rPr>
                <a:t>Deployment</a:t>
              </a:r>
              <a:endPara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797550" y="4203958"/>
            <a:ext cx="5508125" cy="665235"/>
            <a:chOff x="1797550" y="4203958"/>
            <a:chExt cx="5508125" cy="665235"/>
          </a:xfrm>
        </p:grpSpPr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1802533" y="4663996"/>
              <a:ext cx="185597" cy="20519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1797550" y="4203958"/>
              <a:ext cx="5508125" cy="572566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7113850" y="4663996"/>
              <a:ext cx="186842" cy="20519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3346826" y="4291663"/>
              <a:ext cx="18718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en-US" altLang="en-US" dirty="0">
                  <a:solidFill>
                    <a:srgbClr val="FFFFFF"/>
                  </a:solidFill>
                  <a:latin typeface="Calibri" pitchFamily="34" charset="0"/>
                </a:rPr>
                <a:t>Continuous Monitoring</a:t>
              </a:r>
              <a:endPara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97550" y="4934819"/>
            <a:ext cx="5508125" cy="666891"/>
            <a:chOff x="1797550" y="4934819"/>
            <a:chExt cx="5508125" cy="666891"/>
          </a:xfrm>
        </p:grpSpPr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1802533" y="5394858"/>
              <a:ext cx="185597" cy="206852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1797550" y="4934819"/>
              <a:ext cx="5508125" cy="572566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28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7113850" y="5394858"/>
              <a:ext cx="186842" cy="206852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2852197" y="5042382"/>
              <a:ext cx="32240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en-US" altLang="en-US" dirty="0">
                  <a:solidFill>
                    <a:schemeClr val="bg1"/>
                  </a:solidFill>
                  <a:latin typeface="Calibri" pitchFamily="34" charset="0"/>
                </a:rPr>
                <a:t>Virtualization and </a:t>
              </a:r>
              <a:r>
                <a:rPr lang="en-US" altLang="en-US" dirty="0" smtClean="0">
                  <a:solidFill>
                    <a:schemeClr val="bg1"/>
                  </a:solidFill>
                  <a:latin typeface="Calibri" pitchFamily="34" charset="0"/>
                </a:rPr>
                <a:t>containerization</a:t>
              </a:r>
              <a:endPara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97550" y="5661283"/>
            <a:ext cx="5508125" cy="665235"/>
            <a:chOff x="1797550" y="5661283"/>
            <a:chExt cx="5508125" cy="665235"/>
          </a:xfrm>
        </p:grpSpPr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1802533" y="6121321"/>
              <a:ext cx="185597" cy="20519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1797550" y="5661283"/>
              <a:ext cx="5508125" cy="572566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"/>
            <p:cNvSpPr>
              <a:spLocks/>
            </p:cNvSpPr>
            <p:nvPr/>
          </p:nvSpPr>
          <p:spPr bwMode="auto">
            <a:xfrm>
              <a:off x="7113850" y="6121321"/>
              <a:ext cx="186842" cy="20519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1"/>
            <p:cNvSpPr>
              <a:spLocks noChangeArrowheads="1"/>
            </p:cNvSpPr>
            <p:nvPr/>
          </p:nvSpPr>
          <p:spPr bwMode="auto">
            <a:xfrm>
              <a:off x="2268733" y="5748988"/>
              <a:ext cx="48814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en-US" altLang="en-US" dirty="0" smtClean="0">
                  <a:solidFill>
                    <a:schemeClr val="bg1"/>
                  </a:solidFill>
                  <a:latin typeface="Calibri" pitchFamily="34" charset="0"/>
                </a:rPr>
                <a:t>On-premise </a:t>
              </a:r>
              <a:r>
                <a:rPr lang="en-US" altLang="en-US" dirty="0">
                  <a:solidFill>
                    <a:schemeClr val="bg1"/>
                  </a:solidFill>
                  <a:latin typeface="Calibri" pitchFamily="34" charset="0"/>
                </a:rPr>
                <a:t>and </a:t>
              </a:r>
              <a:r>
                <a:rPr lang="en-US" altLang="en-US" dirty="0" smtClean="0">
                  <a:solidFill>
                    <a:schemeClr val="bg1"/>
                  </a:solidFill>
                  <a:latin typeface="Calibri" pitchFamily="34" charset="0"/>
                </a:rPr>
                <a:t>Cloud-based solutions: </a:t>
              </a:r>
              <a:r>
                <a:rPr lang="en-US" altLang="en-US" dirty="0">
                  <a:solidFill>
                    <a:schemeClr val="bg1"/>
                  </a:solidFill>
                  <a:latin typeface="Calibri" pitchFamily="34" charset="0"/>
                </a:rPr>
                <a:t>AWS/Azure</a:t>
              </a:r>
              <a:endPara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38" name="Slide Number Placeholder 3"/>
          <p:cNvSpPr txBox="1">
            <a:spLocks/>
          </p:cNvSpPr>
          <p:nvPr/>
        </p:nvSpPr>
        <p:spPr>
          <a:xfrm>
            <a:off x="8915400" y="6705600"/>
            <a:ext cx="2286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770105C-75BA-4D3C-9737-FF2454E923E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19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70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half" idx="2"/>
          </p:nvPr>
        </p:nvSpPr>
        <p:spPr>
          <a:xfrm>
            <a:off x="365760" y="1527048"/>
            <a:ext cx="4098085" cy="5102352"/>
          </a:xfrm>
        </p:spPr>
        <p:txBody>
          <a:bodyPr/>
          <a:lstStyle/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Cybage ALM Vision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Benefits of ALM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Re-thinking </a:t>
            </a:r>
            <a:r>
              <a:rPr lang="en-US" sz="1600" dirty="0">
                <a:latin typeface="+mn-lt"/>
              </a:rPr>
              <a:t>IT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ALM &amp; DevOps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What is DevOps ?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Challenges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Pain Areas for Dev and Ops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Business value 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Value Addition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Keys to Enterprise </a:t>
            </a:r>
            <a:r>
              <a:rPr lang="en-US" sz="1600" dirty="0" smtClean="0">
                <a:latin typeface="+mn-lt"/>
              </a:rPr>
              <a:t>DevOps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/>
              <a:t>ALM: Technology Streams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/>
              <a:t>Services(ALM and Devops)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Continuous </a:t>
            </a:r>
            <a:r>
              <a:rPr lang="en-US" sz="1600" dirty="0">
                <a:latin typeface="+mn-lt"/>
              </a:rPr>
              <a:t>Integration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Continuous Delivery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DevOps </a:t>
            </a:r>
            <a:r>
              <a:rPr lang="en-US" sz="1600" dirty="0">
                <a:latin typeface="+mn-lt"/>
              </a:rPr>
              <a:t>Simple Maturity Model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DevOps Practices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Infrastructure as </a:t>
            </a:r>
            <a:r>
              <a:rPr lang="en-US" sz="1600" dirty="0" smtClean="0">
                <a:latin typeface="+mn-lt"/>
              </a:rPr>
              <a:t>Code</a:t>
            </a:r>
            <a:endParaRPr lang="en-US" sz="1600" dirty="0">
              <a:latin typeface="+mn-lt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460792" y="1502472"/>
            <a:ext cx="4098085" cy="5102352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CI/CD Deployment Pipeline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Continuous Monitoring 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ALM Tools Stack – Open Source &amp; Microsoft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DevOps Ecosystem 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Docker Ecosystem for DevOps 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ALM Tools Integration (Microsoft)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Managing Distributed Systems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/>
              <a:t>ALM implementation </a:t>
            </a:r>
            <a:r>
              <a:rPr lang="en-US" sz="1600" dirty="0" smtClean="0"/>
              <a:t>stages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Pattern of Success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ALM Team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Resource Competency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Case studies</a:t>
            </a: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/>
              <a:t>Centralized Server – LT &amp; MS</a:t>
            </a:r>
            <a:endParaRPr lang="en-US" sz="1600" dirty="0" smtClean="0">
              <a:latin typeface="+mn-lt"/>
            </a:endParaRPr>
          </a:p>
          <a:p>
            <a:pPr eaLnBrk="1" hangingPunct="1"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872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Box 160"/>
          <p:cNvSpPr txBox="1"/>
          <p:nvPr/>
        </p:nvSpPr>
        <p:spPr>
          <a:xfrm>
            <a:off x="101850" y="2013513"/>
            <a:ext cx="8940299" cy="4588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7297784" y="3510281"/>
            <a:ext cx="1155486" cy="857692"/>
            <a:chOff x="7297784" y="3510281"/>
            <a:chExt cx="1155486" cy="857692"/>
          </a:xfrm>
        </p:grpSpPr>
        <p:grpSp>
          <p:nvGrpSpPr>
            <p:cNvPr id="335" name="Group 334"/>
            <p:cNvGrpSpPr/>
            <p:nvPr/>
          </p:nvGrpSpPr>
          <p:grpSpPr>
            <a:xfrm>
              <a:off x="7297784" y="3510281"/>
              <a:ext cx="1155486" cy="567512"/>
              <a:chOff x="7796213" y="2489200"/>
              <a:chExt cx="1344613" cy="660401"/>
            </a:xfrm>
          </p:grpSpPr>
          <p:sp>
            <p:nvSpPr>
              <p:cNvPr id="336" name="Freeform 17"/>
              <p:cNvSpPr>
                <a:spLocks/>
              </p:cNvSpPr>
              <p:nvPr/>
            </p:nvSpPr>
            <p:spPr bwMode="auto">
              <a:xfrm>
                <a:off x="7796213" y="2576513"/>
                <a:ext cx="1260475" cy="573088"/>
              </a:xfrm>
              <a:custGeom>
                <a:avLst/>
                <a:gdLst>
                  <a:gd name="T0" fmla="*/ 488 w 488"/>
                  <a:gd name="T1" fmla="*/ 0 h 222"/>
                  <a:gd name="T2" fmla="*/ 488 w 488"/>
                  <a:gd name="T3" fmla="*/ 182 h 222"/>
                  <a:gd name="T4" fmla="*/ 448 w 488"/>
                  <a:gd name="T5" fmla="*/ 222 h 222"/>
                  <a:gd name="T6" fmla="*/ 0 w 488"/>
                  <a:gd name="T7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8" h="222">
                    <a:moveTo>
                      <a:pt x="488" y="0"/>
                    </a:moveTo>
                    <a:cubicBezTo>
                      <a:pt x="488" y="182"/>
                      <a:pt x="488" y="182"/>
                      <a:pt x="488" y="182"/>
                    </a:cubicBezTo>
                    <a:cubicBezTo>
                      <a:pt x="488" y="209"/>
                      <a:pt x="475" y="222"/>
                      <a:pt x="448" y="222"/>
                    </a:cubicBezTo>
                    <a:cubicBezTo>
                      <a:pt x="0" y="222"/>
                      <a:pt x="0" y="222"/>
                      <a:pt x="0" y="222"/>
                    </a:cubicBezTo>
                  </a:path>
                </a:pathLst>
              </a:custGeom>
              <a:noFill/>
              <a:ln w="12700" cap="rnd">
                <a:solidFill>
                  <a:srgbClr val="41A7C3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n w="952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37" name="Freeform 18"/>
              <p:cNvSpPr>
                <a:spLocks/>
              </p:cNvSpPr>
              <p:nvPr/>
            </p:nvSpPr>
            <p:spPr bwMode="auto">
              <a:xfrm>
                <a:off x="8970963" y="2489200"/>
                <a:ext cx="169863" cy="185738"/>
              </a:xfrm>
              <a:custGeom>
                <a:avLst/>
                <a:gdLst>
                  <a:gd name="T0" fmla="*/ 1 w 66"/>
                  <a:gd name="T1" fmla="*/ 70 h 72"/>
                  <a:gd name="T2" fmla="*/ 31 w 66"/>
                  <a:gd name="T3" fmla="*/ 2 h 72"/>
                  <a:gd name="T4" fmla="*/ 33 w 66"/>
                  <a:gd name="T5" fmla="*/ 0 h 72"/>
                  <a:gd name="T6" fmla="*/ 35 w 66"/>
                  <a:gd name="T7" fmla="*/ 2 h 72"/>
                  <a:gd name="T8" fmla="*/ 66 w 66"/>
                  <a:gd name="T9" fmla="*/ 70 h 72"/>
                  <a:gd name="T10" fmla="*/ 66 w 66"/>
                  <a:gd name="T11" fmla="*/ 72 h 72"/>
                  <a:gd name="T12" fmla="*/ 64 w 66"/>
                  <a:gd name="T13" fmla="*/ 71 h 72"/>
                  <a:gd name="T14" fmla="*/ 37 w 66"/>
                  <a:gd name="T15" fmla="*/ 48 h 72"/>
                  <a:gd name="T16" fmla="*/ 34 w 66"/>
                  <a:gd name="T17" fmla="*/ 47 h 72"/>
                  <a:gd name="T18" fmla="*/ 30 w 66"/>
                  <a:gd name="T19" fmla="*/ 48 h 72"/>
                  <a:gd name="T20" fmla="*/ 2 w 66"/>
                  <a:gd name="T21" fmla="*/ 71 h 72"/>
                  <a:gd name="T22" fmla="*/ 0 w 66"/>
                  <a:gd name="T23" fmla="*/ 72 h 72"/>
                  <a:gd name="T24" fmla="*/ 1 w 66"/>
                  <a:gd name="T25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" h="72">
                    <a:moveTo>
                      <a:pt x="1" y="70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32" y="1"/>
                      <a:pt x="32" y="0"/>
                      <a:pt x="33" y="0"/>
                    </a:cubicBezTo>
                    <a:cubicBezTo>
                      <a:pt x="34" y="0"/>
                      <a:pt x="34" y="1"/>
                      <a:pt x="35" y="2"/>
                    </a:cubicBezTo>
                    <a:cubicBezTo>
                      <a:pt x="66" y="70"/>
                      <a:pt x="66" y="70"/>
                      <a:pt x="66" y="70"/>
                    </a:cubicBezTo>
                    <a:cubicBezTo>
                      <a:pt x="66" y="71"/>
                      <a:pt x="66" y="71"/>
                      <a:pt x="66" y="72"/>
                    </a:cubicBezTo>
                    <a:cubicBezTo>
                      <a:pt x="66" y="72"/>
                      <a:pt x="65" y="72"/>
                      <a:pt x="64" y="71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36" y="47"/>
                      <a:pt x="35" y="47"/>
                      <a:pt x="34" y="47"/>
                    </a:cubicBezTo>
                    <a:cubicBezTo>
                      <a:pt x="32" y="47"/>
                      <a:pt x="31" y="47"/>
                      <a:pt x="30" y="48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1" y="72"/>
                      <a:pt x="1" y="72"/>
                      <a:pt x="0" y="72"/>
                    </a:cubicBezTo>
                    <a:cubicBezTo>
                      <a:pt x="0" y="71"/>
                      <a:pt x="0" y="71"/>
                      <a:pt x="1" y="70"/>
                    </a:cubicBezTo>
                    <a:close/>
                  </a:path>
                </a:pathLst>
              </a:custGeom>
              <a:solidFill>
                <a:srgbClr val="41A7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35" name="Rectangle 73"/>
            <p:cNvSpPr>
              <a:spLocks noChangeArrowheads="1"/>
            </p:cNvSpPr>
            <p:nvPr/>
          </p:nvSpPr>
          <p:spPr bwMode="auto">
            <a:xfrm>
              <a:off x="7817036" y="3963345"/>
              <a:ext cx="200155" cy="2405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6" name="Freeform 74"/>
            <p:cNvSpPr>
              <a:spLocks/>
            </p:cNvSpPr>
            <p:nvPr/>
          </p:nvSpPr>
          <p:spPr bwMode="auto">
            <a:xfrm>
              <a:off x="7852357" y="3998666"/>
              <a:ext cx="129512" cy="169880"/>
            </a:xfrm>
            <a:custGeom>
              <a:avLst/>
              <a:gdLst>
                <a:gd name="T0" fmla="*/ 0 w 77"/>
                <a:gd name="T1" fmla="*/ 0 h 101"/>
                <a:gd name="T2" fmla="*/ 77 w 77"/>
                <a:gd name="T3" fmla="*/ 0 h 101"/>
                <a:gd name="T4" fmla="*/ 77 w 77"/>
                <a:gd name="T5" fmla="*/ 6 h 101"/>
                <a:gd name="T6" fmla="*/ 77 w 77"/>
                <a:gd name="T7" fmla="*/ 101 h 101"/>
                <a:gd name="T8" fmla="*/ 0 w 77"/>
                <a:gd name="T9" fmla="*/ 101 h 101"/>
                <a:gd name="T10" fmla="*/ 0 w 77"/>
                <a:gd name="T11" fmla="*/ 6 h 101"/>
                <a:gd name="T12" fmla="*/ 0 w 77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01">
                  <a:moveTo>
                    <a:pt x="0" y="0"/>
                  </a:moveTo>
                  <a:lnTo>
                    <a:pt x="77" y="0"/>
                  </a:lnTo>
                  <a:lnTo>
                    <a:pt x="77" y="6"/>
                  </a:lnTo>
                  <a:lnTo>
                    <a:pt x="77" y="101"/>
                  </a:lnTo>
                  <a:lnTo>
                    <a:pt x="0" y="101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55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7" name="Rectangle 75"/>
            <p:cNvSpPr>
              <a:spLocks noChangeArrowheads="1"/>
            </p:cNvSpPr>
            <p:nvPr/>
          </p:nvSpPr>
          <p:spPr bwMode="auto">
            <a:xfrm>
              <a:off x="7887678" y="4018061"/>
              <a:ext cx="109329" cy="161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7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0" name="Rectangle 54"/>
            <p:cNvSpPr>
              <a:spLocks noChangeArrowheads="1"/>
            </p:cNvSpPr>
            <p:nvPr/>
          </p:nvSpPr>
          <p:spPr bwMode="auto">
            <a:xfrm>
              <a:off x="7625836" y="4210805"/>
              <a:ext cx="766007" cy="157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en-US" altLang="en-US" sz="1000" b="1" dirty="0" smtClean="0">
                  <a:solidFill>
                    <a:srgbClr val="EE5558"/>
                  </a:solidFill>
                  <a:latin typeface="Calibri" pitchFamily="34" charset="0"/>
                </a:rPr>
                <a:t>Deployment</a:t>
              </a:r>
              <a:endPara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5098261" y="2501901"/>
            <a:ext cx="1293270" cy="926298"/>
            <a:chOff x="5246688" y="1320800"/>
            <a:chExt cx="1504950" cy="1077913"/>
          </a:xfrm>
        </p:grpSpPr>
        <p:sp>
          <p:nvSpPr>
            <p:cNvPr id="333" name="Freeform 15"/>
            <p:cNvSpPr>
              <a:spLocks/>
            </p:cNvSpPr>
            <p:nvPr/>
          </p:nvSpPr>
          <p:spPr bwMode="auto">
            <a:xfrm>
              <a:off x="5246688" y="1320800"/>
              <a:ext cx="1419225" cy="976313"/>
            </a:xfrm>
            <a:custGeom>
              <a:avLst/>
              <a:gdLst>
                <a:gd name="T0" fmla="*/ 550 w 550"/>
                <a:gd name="T1" fmla="*/ 378 h 378"/>
                <a:gd name="T2" fmla="*/ 550 w 550"/>
                <a:gd name="T3" fmla="*/ 40 h 378"/>
                <a:gd name="T4" fmla="*/ 510 w 550"/>
                <a:gd name="T5" fmla="*/ 0 h 378"/>
                <a:gd name="T6" fmla="*/ 0 w 550"/>
                <a:gd name="T7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0" h="378">
                  <a:moveTo>
                    <a:pt x="550" y="378"/>
                  </a:moveTo>
                  <a:cubicBezTo>
                    <a:pt x="550" y="40"/>
                    <a:pt x="550" y="40"/>
                    <a:pt x="550" y="40"/>
                  </a:cubicBezTo>
                  <a:cubicBezTo>
                    <a:pt x="550" y="13"/>
                    <a:pt x="537" y="0"/>
                    <a:pt x="51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41A7C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4" name="Freeform 16"/>
            <p:cNvSpPr>
              <a:spLocks/>
            </p:cNvSpPr>
            <p:nvPr/>
          </p:nvSpPr>
          <p:spPr bwMode="auto">
            <a:xfrm>
              <a:off x="6581775" y="2214563"/>
              <a:ext cx="169863" cy="184150"/>
            </a:xfrm>
            <a:custGeom>
              <a:avLst/>
              <a:gdLst>
                <a:gd name="T0" fmla="*/ 0 w 66"/>
                <a:gd name="T1" fmla="*/ 0 h 71"/>
                <a:gd name="T2" fmla="*/ 2 w 66"/>
                <a:gd name="T3" fmla="*/ 1 h 71"/>
                <a:gd name="T4" fmla="*/ 30 w 66"/>
                <a:gd name="T5" fmla="*/ 24 h 71"/>
                <a:gd name="T6" fmla="*/ 34 w 66"/>
                <a:gd name="T7" fmla="*/ 25 h 71"/>
                <a:gd name="T8" fmla="*/ 37 w 66"/>
                <a:gd name="T9" fmla="*/ 24 h 71"/>
                <a:gd name="T10" fmla="*/ 64 w 66"/>
                <a:gd name="T11" fmla="*/ 1 h 71"/>
                <a:gd name="T12" fmla="*/ 66 w 66"/>
                <a:gd name="T13" fmla="*/ 0 h 71"/>
                <a:gd name="T14" fmla="*/ 66 w 66"/>
                <a:gd name="T15" fmla="*/ 2 h 71"/>
                <a:gd name="T16" fmla="*/ 35 w 66"/>
                <a:gd name="T17" fmla="*/ 70 h 71"/>
                <a:gd name="T18" fmla="*/ 33 w 66"/>
                <a:gd name="T19" fmla="*/ 71 h 71"/>
                <a:gd name="T20" fmla="*/ 31 w 66"/>
                <a:gd name="T21" fmla="*/ 70 h 71"/>
                <a:gd name="T22" fmla="*/ 1 w 66"/>
                <a:gd name="T23" fmla="*/ 2 h 71"/>
                <a:gd name="T24" fmla="*/ 0 w 66"/>
                <a:gd name="T2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1">
                  <a:moveTo>
                    <a:pt x="0" y="0"/>
                  </a:moveTo>
                  <a:cubicBezTo>
                    <a:pt x="1" y="0"/>
                    <a:pt x="1" y="0"/>
                    <a:pt x="2" y="1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1" y="24"/>
                    <a:pt x="32" y="25"/>
                    <a:pt x="34" y="25"/>
                  </a:cubicBezTo>
                  <a:cubicBezTo>
                    <a:pt x="35" y="25"/>
                    <a:pt x="36" y="24"/>
                    <a:pt x="37" y="24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65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4" y="71"/>
                    <a:pt x="34" y="71"/>
                    <a:pt x="33" y="71"/>
                  </a:cubicBezTo>
                  <a:cubicBezTo>
                    <a:pt x="32" y="71"/>
                    <a:pt x="32" y="71"/>
                    <a:pt x="31" y="7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1A7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331429" y="3752216"/>
            <a:ext cx="4073530" cy="572791"/>
            <a:chOff x="1331429" y="3752216"/>
            <a:chExt cx="4073530" cy="572791"/>
          </a:xfrm>
        </p:grpSpPr>
        <p:grpSp>
          <p:nvGrpSpPr>
            <p:cNvPr id="320" name="Group 319"/>
            <p:cNvGrpSpPr/>
            <p:nvPr/>
          </p:nvGrpSpPr>
          <p:grpSpPr>
            <a:xfrm>
              <a:off x="1331429" y="3752216"/>
              <a:ext cx="4073530" cy="422905"/>
              <a:chOff x="808038" y="2746375"/>
              <a:chExt cx="4740275" cy="492125"/>
            </a:xfrm>
          </p:grpSpPr>
          <p:sp>
            <p:nvSpPr>
              <p:cNvPr id="321" name="Freeform 7"/>
              <p:cNvSpPr>
                <a:spLocks/>
              </p:cNvSpPr>
              <p:nvPr/>
            </p:nvSpPr>
            <p:spPr bwMode="auto">
              <a:xfrm>
                <a:off x="808038" y="2746375"/>
                <a:ext cx="4686300" cy="403225"/>
              </a:xfrm>
              <a:custGeom>
                <a:avLst/>
                <a:gdLst>
                  <a:gd name="T0" fmla="*/ 0 w 1816"/>
                  <a:gd name="T1" fmla="*/ 0 h 156"/>
                  <a:gd name="T2" fmla="*/ 0 w 1816"/>
                  <a:gd name="T3" fmla="*/ 116 h 156"/>
                  <a:gd name="T4" fmla="*/ 40 w 1816"/>
                  <a:gd name="T5" fmla="*/ 156 h 156"/>
                  <a:gd name="T6" fmla="*/ 1816 w 1816"/>
                  <a:gd name="T7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16" h="156">
                    <a:moveTo>
                      <a:pt x="0" y="0"/>
                    </a:move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43"/>
                      <a:pt x="14" y="156"/>
                      <a:pt x="40" y="156"/>
                    </a:cubicBezTo>
                    <a:cubicBezTo>
                      <a:pt x="1816" y="156"/>
                      <a:pt x="1816" y="156"/>
                      <a:pt x="1816" y="156"/>
                    </a:cubicBezTo>
                  </a:path>
                </a:pathLst>
              </a:custGeom>
              <a:noFill/>
              <a:ln w="12700" cap="rnd">
                <a:solidFill>
                  <a:srgbClr val="41A7C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22" name="Freeform 8"/>
              <p:cNvSpPr>
                <a:spLocks/>
              </p:cNvSpPr>
              <p:nvPr/>
            </p:nvSpPr>
            <p:spPr bwMode="auto">
              <a:xfrm>
                <a:off x="5362575" y="3067050"/>
                <a:ext cx="185738" cy="171450"/>
              </a:xfrm>
              <a:custGeom>
                <a:avLst/>
                <a:gdLst>
                  <a:gd name="T0" fmla="*/ 0 w 72"/>
                  <a:gd name="T1" fmla="*/ 66 h 66"/>
                  <a:gd name="T2" fmla="*/ 1 w 72"/>
                  <a:gd name="T3" fmla="*/ 64 h 66"/>
                  <a:gd name="T4" fmla="*/ 24 w 72"/>
                  <a:gd name="T5" fmla="*/ 36 h 66"/>
                  <a:gd name="T6" fmla="*/ 25 w 72"/>
                  <a:gd name="T7" fmla="*/ 32 h 66"/>
                  <a:gd name="T8" fmla="*/ 24 w 72"/>
                  <a:gd name="T9" fmla="*/ 29 h 66"/>
                  <a:gd name="T10" fmla="*/ 1 w 72"/>
                  <a:gd name="T11" fmla="*/ 2 h 66"/>
                  <a:gd name="T12" fmla="*/ 0 w 72"/>
                  <a:gd name="T13" fmla="*/ 0 h 66"/>
                  <a:gd name="T14" fmla="*/ 2 w 72"/>
                  <a:gd name="T15" fmla="*/ 0 h 66"/>
                  <a:gd name="T16" fmla="*/ 70 w 72"/>
                  <a:gd name="T17" fmla="*/ 31 h 66"/>
                  <a:gd name="T18" fmla="*/ 72 w 72"/>
                  <a:gd name="T19" fmla="*/ 33 h 66"/>
                  <a:gd name="T20" fmla="*/ 70 w 72"/>
                  <a:gd name="T21" fmla="*/ 34 h 66"/>
                  <a:gd name="T22" fmla="*/ 2 w 72"/>
                  <a:gd name="T23" fmla="*/ 65 h 66"/>
                  <a:gd name="T24" fmla="*/ 0 w 72"/>
                  <a:gd name="T25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66">
                    <a:moveTo>
                      <a:pt x="0" y="66"/>
                    </a:moveTo>
                    <a:cubicBezTo>
                      <a:pt x="0" y="65"/>
                      <a:pt x="0" y="65"/>
                      <a:pt x="1" y="64"/>
                    </a:cubicBezTo>
                    <a:cubicBezTo>
                      <a:pt x="24" y="36"/>
                      <a:pt x="24" y="36"/>
                      <a:pt x="24" y="36"/>
                    </a:cubicBezTo>
                    <a:cubicBezTo>
                      <a:pt x="24" y="35"/>
                      <a:pt x="25" y="34"/>
                      <a:pt x="25" y="32"/>
                    </a:cubicBezTo>
                    <a:cubicBezTo>
                      <a:pt x="25" y="31"/>
                      <a:pt x="24" y="30"/>
                      <a:pt x="24" y="29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71" y="31"/>
                      <a:pt x="72" y="32"/>
                      <a:pt x="72" y="33"/>
                    </a:cubicBezTo>
                    <a:cubicBezTo>
                      <a:pt x="72" y="33"/>
                      <a:pt x="71" y="34"/>
                      <a:pt x="70" y="34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1" y="66"/>
                      <a:pt x="0" y="66"/>
                      <a:pt x="0" y="66"/>
                    </a:cubicBezTo>
                    <a:close/>
                  </a:path>
                </a:pathLst>
              </a:custGeom>
              <a:solidFill>
                <a:srgbClr val="41A7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15" name="Rectangle 53"/>
            <p:cNvSpPr>
              <a:spLocks noChangeArrowheads="1"/>
            </p:cNvSpPr>
            <p:nvPr/>
          </p:nvSpPr>
          <p:spPr bwMode="auto">
            <a:xfrm>
              <a:off x="3189934" y="4171119"/>
              <a:ext cx="748603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EE5558"/>
                  </a:solidFill>
                  <a:effectLst/>
                  <a:latin typeface="Calibri" pitchFamily="34" charset="0"/>
                  <a:cs typeface="Arial" pitchFamily="34" charset="0"/>
                </a:rPr>
                <a:t>Fetch </a:t>
              </a:r>
              <a:r>
                <a:rPr lang="en-US" altLang="en-US" sz="1000" b="1" dirty="0">
                  <a:solidFill>
                    <a:srgbClr val="EE5558"/>
                  </a:solidFill>
                  <a:latin typeface="Calibri" pitchFamily="34" charset="0"/>
                </a:rPr>
                <a:t>changes</a:t>
              </a:r>
            </a:p>
          </p:txBody>
        </p:sp>
        <p:sp>
          <p:nvSpPr>
            <p:cNvPr id="217" name="Rectangle 55"/>
            <p:cNvSpPr>
              <a:spLocks noChangeArrowheads="1"/>
            </p:cNvSpPr>
            <p:nvPr/>
          </p:nvSpPr>
          <p:spPr bwMode="auto">
            <a:xfrm>
              <a:off x="3433820" y="3975017"/>
              <a:ext cx="238840" cy="200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56"/>
            <p:cNvSpPr>
              <a:spLocks/>
            </p:cNvSpPr>
            <p:nvPr/>
          </p:nvSpPr>
          <p:spPr bwMode="auto">
            <a:xfrm>
              <a:off x="3469141" y="4033198"/>
              <a:ext cx="168197" cy="129512"/>
            </a:xfrm>
            <a:custGeom>
              <a:avLst/>
              <a:gdLst>
                <a:gd name="T0" fmla="*/ 0 w 100"/>
                <a:gd name="T1" fmla="*/ 0 h 77"/>
                <a:gd name="T2" fmla="*/ 5 w 100"/>
                <a:gd name="T3" fmla="*/ 0 h 77"/>
                <a:gd name="T4" fmla="*/ 100 w 100"/>
                <a:gd name="T5" fmla="*/ 0 h 77"/>
                <a:gd name="T6" fmla="*/ 100 w 100"/>
                <a:gd name="T7" fmla="*/ 77 h 77"/>
                <a:gd name="T8" fmla="*/ 5 w 100"/>
                <a:gd name="T9" fmla="*/ 77 h 77"/>
                <a:gd name="T10" fmla="*/ 0 w 100"/>
                <a:gd name="T11" fmla="*/ 77 h 77"/>
                <a:gd name="T12" fmla="*/ 0 w 100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77">
                  <a:moveTo>
                    <a:pt x="0" y="0"/>
                  </a:moveTo>
                  <a:lnTo>
                    <a:pt x="5" y="0"/>
                  </a:lnTo>
                  <a:lnTo>
                    <a:pt x="100" y="0"/>
                  </a:lnTo>
                  <a:lnTo>
                    <a:pt x="100" y="77"/>
                  </a:lnTo>
                  <a:lnTo>
                    <a:pt x="5" y="77"/>
                  </a:lnTo>
                  <a:lnTo>
                    <a:pt x="0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55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9" name="Rectangle 57"/>
            <p:cNvSpPr>
              <a:spLocks noChangeArrowheads="1"/>
            </p:cNvSpPr>
            <p:nvPr/>
          </p:nvSpPr>
          <p:spPr bwMode="auto">
            <a:xfrm>
              <a:off x="3522175" y="4030950"/>
              <a:ext cx="111010" cy="161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2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268577" y="4606291"/>
            <a:ext cx="4218131" cy="956310"/>
            <a:chOff x="4268577" y="4606291"/>
            <a:chExt cx="4218131" cy="956310"/>
          </a:xfrm>
        </p:grpSpPr>
        <p:grpSp>
          <p:nvGrpSpPr>
            <p:cNvPr id="338" name="Group 337"/>
            <p:cNvGrpSpPr/>
            <p:nvPr/>
          </p:nvGrpSpPr>
          <p:grpSpPr>
            <a:xfrm>
              <a:off x="4268577" y="4606291"/>
              <a:ext cx="4218131" cy="956310"/>
              <a:chOff x="4232275" y="3790950"/>
              <a:chExt cx="4908551" cy="1112838"/>
            </a:xfrm>
          </p:grpSpPr>
          <p:sp>
            <p:nvSpPr>
              <p:cNvPr id="339" name="Freeform 19"/>
              <p:cNvSpPr>
                <a:spLocks noEditPoints="1"/>
              </p:cNvSpPr>
              <p:nvPr/>
            </p:nvSpPr>
            <p:spPr bwMode="auto">
              <a:xfrm>
                <a:off x="4321175" y="3790950"/>
                <a:ext cx="4735513" cy="1042988"/>
              </a:xfrm>
              <a:custGeom>
                <a:avLst/>
                <a:gdLst>
                  <a:gd name="T0" fmla="*/ 1835 w 1835"/>
                  <a:gd name="T1" fmla="*/ 404 h 404"/>
                  <a:gd name="T2" fmla="*/ 1835 w 1835"/>
                  <a:gd name="T3" fmla="*/ 288 h 404"/>
                  <a:gd name="T4" fmla="*/ 1795 w 1835"/>
                  <a:gd name="T5" fmla="*/ 248 h 404"/>
                  <a:gd name="T6" fmla="*/ 909 w 1835"/>
                  <a:gd name="T7" fmla="*/ 248 h 404"/>
                  <a:gd name="T8" fmla="*/ 909 w 1835"/>
                  <a:gd name="T9" fmla="*/ 404 h 404"/>
                  <a:gd name="T10" fmla="*/ 0 w 1835"/>
                  <a:gd name="T11" fmla="*/ 404 h 404"/>
                  <a:gd name="T12" fmla="*/ 0 w 1835"/>
                  <a:gd name="T13" fmla="*/ 288 h 404"/>
                  <a:gd name="T14" fmla="*/ 40 w 1835"/>
                  <a:gd name="T15" fmla="*/ 248 h 404"/>
                  <a:gd name="T16" fmla="*/ 909 w 1835"/>
                  <a:gd name="T17" fmla="*/ 248 h 404"/>
                  <a:gd name="T18" fmla="*/ 909 w 1835"/>
                  <a:gd name="T19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35" h="404">
                    <a:moveTo>
                      <a:pt x="1835" y="404"/>
                    </a:moveTo>
                    <a:cubicBezTo>
                      <a:pt x="1835" y="288"/>
                      <a:pt x="1835" y="288"/>
                      <a:pt x="1835" y="288"/>
                    </a:cubicBezTo>
                    <a:cubicBezTo>
                      <a:pt x="1835" y="261"/>
                      <a:pt x="1822" y="248"/>
                      <a:pt x="1795" y="248"/>
                    </a:cubicBezTo>
                    <a:cubicBezTo>
                      <a:pt x="909" y="248"/>
                      <a:pt x="909" y="248"/>
                      <a:pt x="909" y="248"/>
                    </a:cubicBezTo>
                    <a:cubicBezTo>
                      <a:pt x="909" y="404"/>
                      <a:pt x="909" y="404"/>
                      <a:pt x="909" y="404"/>
                    </a:cubicBezTo>
                    <a:moveTo>
                      <a:pt x="0" y="404"/>
                    </a:moveTo>
                    <a:cubicBezTo>
                      <a:pt x="0" y="288"/>
                      <a:pt x="0" y="288"/>
                      <a:pt x="0" y="288"/>
                    </a:cubicBezTo>
                    <a:cubicBezTo>
                      <a:pt x="0" y="261"/>
                      <a:pt x="13" y="248"/>
                      <a:pt x="40" y="248"/>
                    </a:cubicBezTo>
                    <a:cubicBezTo>
                      <a:pt x="909" y="248"/>
                      <a:pt x="909" y="248"/>
                      <a:pt x="909" y="248"/>
                    </a:cubicBezTo>
                    <a:cubicBezTo>
                      <a:pt x="909" y="0"/>
                      <a:pt x="909" y="0"/>
                      <a:pt x="909" y="0"/>
                    </a:cubicBezTo>
                  </a:path>
                </a:pathLst>
              </a:custGeom>
              <a:noFill/>
              <a:ln w="12700" cap="rnd">
                <a:solidFill>
                  <a:srgbClr val="41A7C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0" name="Freeform 20"/>
              <p:cNvSpPr>
                <a:spLocks/>
              </p:cNvSpPr>
              <p:nvPr/>
            </p:nvSpPr>
            <p:spPr bwMode="auto">
              <a:xfrm>
                <a:off x="4232275" y="4721225"/>
                <a:ext cx="171450" cy="182563"/>
              </a:xfrm>
              <a:custGeom>
                <a:avLst/>
                <a:gdLst>
                  <a:gd name="T0" fmla="*/ 0 w 66"/>
                  <a:gd name="T1" fmla="*/ 0 h 71"/>
                  <a:gd name="T2" fmla="*/ 2 w 66"/>
                  <a:gd name="T3" fmla="*/ 1 h 71"/>
                  <a:gd name="T4" fmla="*/ 30 w 66"/>
                  <a:gd name="T5" fmla="*/ 24 h 71"/>
                  <a:gd name="T6" fmla="*/ 34 w 66"/>
                  <a:gd name="T7" fmla="*/ 25 h 71"/>
                  <a:gd name="T8" fmla="*/ 37 w 66"/>
                  <a:gd name="T9" fmla="*/ 24 h 71"/>
                  <a:gd name="T10" fmla="*/ 64 w 66"/>
                  <a:gd name="T11" fmla="*/ 1 h 71"/>
                  <a:gd name="T12" fmla="*/ 66 w 66"/>
                  <a:gd name="T13" fmla="*/ 0 h 71"/>
                  <a:gd name="T14" fmla="*/ 66 w 66"/>
                  <a:gd name="T15" fmla="*/ 2 h 71"/>
                  <a:gd name="T16" fmla="*/ 35 w 66"/>
                  <a:gd name="T17" fmla="*/ 70 h 71"/>
                  <a:gd name="T18" fmla="*/ 33 w 66"/>
                  <a:gd name="T19" fmla="*/ 71 h 71"/>
                  <a:gd name="T20" fmla="*/ 31 w 66"/>
                  <a:gd name="T21" fmla="*/ 70 h 71"/>
                  <a:gd name="T22" fmla="*/ 1 w 66"/>
                  <a:gd name="T23" fmla="*/ 2 h 71"/>
                  <a:gd name="T24" fmla="*/ 0 w 66"/>
                  <a:gd name="T2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" h="71">
                    <a:moveTo>
                      <a:pt x="0" y="0"/>
                    </a:moveTo>
                    <a:cubicBezTo>
                      <a:pt x="1" y="0"/>
                      <a:pt x="1" y="0"/>
                      <a:pt x="2" y="1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1" y="24"/>
                      <a:pt x="32" y="25"/>
                      <a:pt x="34" y="25"/>
                    </a:cubicBezTo>
                    <a:cubicBezTo>
                      <a:pt x="35" y="25"/>
                      <a:pt x="36" y="24"/>
                      <a:pt x="37" y="24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5" y="0"/>
                      <a:pt x="66" y="0"/>
                      <a:pt x="66" y="0"/>
                    </a:cubicBezTo>
                    <a:cubicBezTo>
                      <a:pt x="66" y="0"/>
                      <a:pt x="66" y="1"/>
                      <a:pt x="66" y="2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4" y="71"/>
                      <a:pt x="34" y="71"/>
                      <a:pt x="33" y="71"/>
                    </a:cubicBezTo>
                    <a:cubicBezTo>
                      <a:pt x="32" y="71"/>
                      <a:pt x="32" y="71"/>
                      <a:pt x="31" y="7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1A7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1" name="Freeform 21"/>
              <p:cNvSpPr>
                <a:spLocks/>
              </p:cNvSpPr>
              <p:nvPr/>
            </p:nvSpPr>
            <p:spPr bwMode="auto">
              <a:xfrm>
                <a:off x="6581775" y="4721225"/>
                <a:ext cx="169863" cy="182563"/>
              </a:xfrm>
              <a:custGeom>
                <a:avLst/>
                <a:gdLst>
                  <a:gd name="T0" fmla="*/ 0 w 66"/>
                  <a:gd name="T1" fmla="*/ 0 h 71"/>
                  <a:gd name="T2" fmla="*/ 2 w 66"/>
                  <a:gd name="T3" fmla="*/ 1 h 71"/>
                  <a:gd name="T4" fmla="*/ 30 w 66"/>
                  <a:gd name="T5" fmla="*/ 24 h 71"/>
                  <a:gd name="T6" fmla="*/ 34 w 66"/>
                  <a:gd name="T7" fmla="*/ 25 h 71"/>
                  <a:gd name="T8" fmla="*/ 37 w 66"/>
                  <a:gd name="T9" fmla="*/ 24 h 71"/>
                  <a:gd name="T10" fmla="*/ 64 w 66"/>
                  <a:gd name="T11" fmla="*/ 1 h 71"/>
                  <a:gd name="T12" fmla="*/ 66 w 66"/>
                  <a:gd name="T13" fmla="*/ 0 h 71"/>
                  <a:gd name="T14" fmla="*/ 66 w 66"/>
                  <a:gd name="T15" fmla="*/ 2 h 71"/>
                  <a:gd name="T16" fmla="*/ 35 w 66"/>
                  <a:gd name="T17" fmla="*/ 70 h 71"/>
                  <a:gd name="T18" fmla="*/ 33 w 66"/>
                  <a:gd name="T19" fmla="*/ 71 h 71"/>
                  <a:gd name="T20" fmla="*/ 31 w 66"/>
                  <a:gd name="T21" fmla="*/ 70 h 71"/>
                  <a:gd name="T22" fmla="*/ 1 w 66"/>
                  <a:gd name="T23" fmla="*/ 2 h 71"/>
                  <a:gd name="T24" fmla="*/ 0 w 66"/>
                  <a:gd name="T2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" h="71">
                    <a:moveTo>
                      <a:pt x="0" y="0"/>
                    </a:moveTo>
                    <a:cubicBezTo>
                      <a:pt x="1" y="0"/>
                      <a:pt x="1" y="0"/>
                      <a:pt x="2" y="1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1" y="24"/>
                      <a:pt x="32" y="25"/>
                      <a:pt x="34" y="25"/>
                    </a:cubicBezTo>
                    <a:cubicBezTo>
                      <a:pt x="35" y="25"/>
                      <a:pt x="36" y="24"/>
                      <a:pt x="37" y="24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5" y="0"/>
                      <a:pt x="66" y="0"/>
                      <a:pt x="66" y="0"/>
                    </a:cubicBezTo>
                    <a:cubicBezTo>
                      <a:pt x="66" y="0"/>
                      <a:pt x="66" y="1"/>
                      <a:pt x="66" y="2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4" y="71"/>
                      <a:pt x="34" y="71"/>
                      <a:pt x="33" y="71"/>
                    </a:cubicBezTo>
                    <a:cubicBezTo>
                      <a:pt x="32" y="71"/>
                      <a:pt x="32" y="71"/>
                      <a:pt x="31" y="7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1A7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2" name="Freeform 22"/>
              <p:cNvSpPr>
                <a:spLocks/>
              </p:cNvSpPr>
              <p:nvPr/>
            </p:nvSpPr>
            <p:spPr bwMode="auto">
              <a:xfrm>
                <a:off x="8970963" y="4721225"/>
                <a:ext cx="169863" cy="182563"/>
              </a:xfrm>
              <a:custGeom>
                <a:avLst/>
                <a:gdLst>
                  <a:gd name="T0" fmla="*/ 0 w 66"/>
                  <a:gd name="T1" fmla="*/ 0 h 71"/>
                  <a:gd name="T2" fmla="*/ 2 w 66"/>
                  <a:gd name="T3" fmla="*/ 1 h 71"/>
                  <a:gd name="T4" fmla="*/ 30 w 66"/>
                  <a:gd name="T5" fmla="*/ 24 h 71"/>
                  <a:gd name="T6" fmla="*/ 34 w 66"/>
                  <a:gd name="T7" fmla="*/ 25 h 71"/>
                  <a:gd name="T8" fmla="*/ 37 w 66"/>
                  <a:gd name="T9" fmla="*/ 24 h 71"/>
                  <a:gd name="T10" fmla="*/ 64 w 66"/>
                  <a:gd name="T11" fmla="*/ 1 h 71"/>
                  <a:gd name="T12" fmla="*/ 66 w 66"/>
                  <a:gd name="T13" fmla="*/ 0 h 71"/>
                  <a:gd name="T14" fmla="*/ 66 w 66"/>
                  <a:gd name="T15" fmla="*/ 2 h 71"/>
                  <a:gd name="T16" fmla="*/ 35 w 66"/>
                  <a:gd name="T17" fmla="*/ 70 h 71"/>
                  <a:gd name="T18" fmla="*/ 33 w 66"/>
                  <a:gd name="T19" fmla="*/ 71 h 71"/>
                  <a:gd name="T20" fmla="*/ 31 w 66"/>
                  <a:gd name="T21" fmla="*/ 70 h 71"/>
                  <a:gd name="T22" fmla="*/ 1 w 66"/>
                  <a:gd name="T23" fmla="*/ 2 h 71"/>
                  <a:gd name="T24" fmla="*/ 0 w 66"/>
                  <a:gd name="T2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6" h="71">
                    <a:moveTo>
                      <a:pt x="0" y="0"/>
                    </a:moveTo>
                    <a:cubicBezTo>
                      <a:pt x="1" y="0"/>
                      <a:pt x="1" y="0"/>
                      <a:pt x="2" y="1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1" y="24"/>
                      <a:pt x="32" y="25"/>
                      <a:pt x="34" y="25"/>
                    </a:cubicBezTo>
                    <a:cubicBezTo>
                      <a:pt x="35" y="25"/>
                      <a:pt x="36" y="24"/>
                      <a:pt x="37" y="24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5" y="0"/>
                      <a:pt x="66" y="0"/>
                      <a:pt x="66" y="0"/>
                    </a:cubicBezTo>
                    <a:cubicBezTo>
                      <a:pt x="66" y="0"/>
                      <a:pt x="66" y="1"/>
                      <a:pt x="66" y="2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4" y="71"/>
                      <a:pt x="34" y="71"/>
                      <a:pt x="33" y="71"/>
                    </a:cubicBezTo>
                    <a:cubicBezTo>
                      <a:pt x="32" y="71"/>
                      <a:pt x="32" y="71"/>
                      <a:pt x="31" y="7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41A7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76" name="Rectangle 115"/>
            <p:cNvSpPr>
              <a:spLocks noChangeArrowheads="1"/>
            </p:cNvSpPr>
            <p:nvPr/>
          </p:nvSpPr>
          <p:spPr bwMode="auto">
            <a:xfrm>
              <a:off x="6248751" y="4772066"/>
              <a:ext cx="200155" cy="2388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7" name="Freeform 116"/>
            <p:cNvSpPr>
              <a:spLocks/>
            </p:cNvSpPr>
            <p:nvPr/>
          </p:nvSpPr>
          <p:spPr bwMode="auto">
            <a:xfrm>
              <a:off x="6284072" y="4807387"/>
              <a:ext cx="129512" cy="168197"/>
            </a:xfrm>
            <a:custGeom>
              <a:avLst/>
              <a:gdLst>
                <a:gd name="T0" fmla="*/ 77 w 77"/>
                <a:gd name="T1" fmla="*/ 0 h 100"/>
                <a:gd name="T2" fmla="*/ 77 w 77"/>
                <a:gd name="T3" fmla="*/ 5 h 100"/>
                <a:gd name="T4" fmla="*/ 77 w 77"/>
                <a:gd name="T5" fmla="*/ 100 h 100"/>
                <a:gd name="T6" fmla="*/ 0 w 77"/>
                <a:gd name="T7" fmla="*/ 100 h 100"/>
                <a:gd name="T8" fmla="*/ 0 w 77"/>
                <a:gd name="T9" fmla="*/ 5 h 100"/>
                <a:gd name="T10" fmla="*/ 0 w 77"/>
                <a:gd name="T11" fmla="*/ 0 h 100"/>
                <a:gd name="T12" fmla="*/ 77 w 77"/>
                <a:gd name="T13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00">
                  <a:moveTo>
                    <a:pt x="77" y="0"/>
                  </a:moveTo>
                  <a:lnTo>
                    <a:pt x="77" y="5"/>
                  </a:lnTo>
                  <a:lnTo>
                    <a:pt x="77" y="100"/>
                  </a:lnTo>
                  <a:lnTo>
                    <a:pt x="0" y="100"/>
                  </a:lnTo>
                  <a:lnTo>
                    <a:pt x="0" y="5"/>
                  </a:lnTo>
                  <a:lnTo>
                    <a:pt x="0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EE55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8" name="Rectangle 117"/>
            <p:cNvSpPr>
              <a:spLocks noChangeArrowheads="1"/>
            </p:cNvSpPr>
            <p:nvPr/>
          </p:nvSpPr>
          <p:spPr bwMode="auto">
            <a:xfrm>
              <a:off x="6319394" y="4820054"/>
              <a:ext cx="109329" cy="159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6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9" name="Rectangle 54"/>
            <p:cNvSpPr>
              <a:spLocks noChangeArrowheads="1"/>
            </p:cNvSpPr>
            <p:nvPr/>
          </p:nvSpPr>
          <p:spPr bwMode="auto">
            <a:xfrm>
              <a:off x="6475144" y="4794941"/>
              <a:ext cx="1269578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en-US" altLang="en-US" sz="1000" b="1" dirty="0">
                  <a:solidFill>
                    <a:srgbClr val="EE5558"/>
                  </a:solidFill>
                  <a:latin typeface="Calibri" pitchFamily="34" charset="0"/>
                </a:rPr>
                <a:t>Notify success</a:t>
              </a:r>
              <a:r>
                <a:rPr lang="en-US" altLang="en-US" sz="1000" b="1" dirty="0" smtClean="0">
                  <a:solidFill>
                    <a:srgbClr val="EE5558"/>
                  </a:solidFill>
                  <a:latin typeface="Calibri" pitchFamily="34" charset="0"/>
                </a:rPr>
                <a:t> </a:t>
              </a:r>
              <a:r>
                <a:rPr lang="en-US" altLang="en-US" sz="1000" b="1" dirty="0">
                  <a:solidFill>
                    <a:srgbClr val="EE5558"/>
                  </a:solidFill>
                  <a:latin typeface="Calibri" pitchFamily="34" charset="0"/>
                </a:rPr>
                <a:t>or failure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30077" y="3748088"/>
            <a:ext cx="3201122" cy="2388728"/>
            <a:chOff x="630077" y="3748088"/>
            <a:chExt cx="3201122" cy="2388728"/>
          </a:xfrm>
        </p:grpSpPr>
        <p:sp>
          <p:nvSpPr>
            <p:cNvPr id="289" name="Freeform 5"/>
            <p:cNvSpPr>
              <a:spLocks/>
            </p:cNvSpPr>
            <p:nvPr/>
          </p:nvSpPr>
          <p:spPr bwMode="auto">
            <a:xfrm>
              <a:off x="726261" y="3823119"/>
              <a:ext cx="3104938" cy="2313697"/>
            </a:xfrm>
            <a:custGeom>
              <a:avLst/>
              <a:gdLst>
                <a:gd name="T0" fmla="*/ 0 w 1400"/>
                <a:gd name="T1" fmla="*/ 0 h 1042"/>
                <a:gd name="T2" fmla="*/ 0 w 1400"/>
                <a:gd name="T3" fmla="*/ 1002 h 1042"/>
                <a:gd name="T4" fmla="*/ 40 w 1400"/>
                <a:gd name="T5" fmla="*/ 1042 h 1042"/>
                <a:gd name="T6" fmla="*/ 1400 w 1400"/>
                <a:gd name="T7" fmla="*/ 1042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00" h="1042">
                  <a:moveTo>
                    <a:pt x="0" y="0"/>
                  </a:moveTo>
                  <a:cubicBezTo>
                    <a:pt x="0" y="1002"/>
                    <a:pt x="0" y="1002"/>
                    <a:pt x="0" y="1002"/>
                  </a:cubicBezTo>
                  <a:cubicBezTo>
                    <a:pt x="0" y="1029"/>
                    <a:pt x="14" y="1042"/>
                    <a:pt x="40" y="1042"/>
                  </a:cubicBezTo>
                  <a:cubicBezTo>
                    <a:pt x="1400" y="1042"/>
                    <a:pt x="1400" y="1042"/>
                    <a:pt x="1400" y="1042"/>
                  </a:cubicBezTo>
                </a:path>
              </a:pathLst>
            </a:custGeom>
            <a:noFill/>
            <a:ln w="12700" cap="rnd">
              <a:solidFill>
                <a:srgbClr val="41A7C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Rectangle 50"/>
            <p:cNvSpPr>
              <a:spLocks noChangeArrowheads="1"/>
            </p:cNvSpPr>
            <p:nvPr/>
          </p:nvSpPr>
          <p:spPr bwMode="auto">
            <a:xfrm>
              <a:off x="630077" y="4709833"/>
              <a:ext cx="200155" cy="2405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3" name="Freeform 51"/>
            <p:cNvSpPr>
              <a:spLocks/>
            </p:cNvSpPr>
            <p:nvPr/>
          </p:nvSpPr>
          <p:spPr bwMode="auto">
            <a:xfrm>
              <a:off x="665398" y="4745155"/>
              <a:ext cx="129512" cy="169880"/>
            </a:xfrm>
            <a:custGeom>
              <a:avLst/>
              <a:gdLst>
                <a:gd name="T0" fmla="*/ 77 w 77"/>
                <a:gd name="T1" fmla="*/ 0 h 101"/>
                <a:gd name="T2" fmla="*/ 77 w 77"/>
                <a:gd name="T3" fmla="*/ 5 h 101"/>
                <a:gd name="T4" fmla="*/ 77 w 77"/>
                <a:gd name="T5" fmla="*/ 101 h 101"/>
                <a:gd name="T6" fmla="*/ 0 w 77"/>
                <a:gd name="T7" fmla="*/ 101 h 101"/>
                <a:gd name="T8" fmla="*/ 0 w 77"/>
                <a:gd name="T9" fmla="*/ 5 h 101"/>
                <a:gd name="T10" fmla="*/ 0 w 77"/>
                <a:gd name="T11" fmla="*/ 0 h 101"/>
                <a:gd name="T12" fmla="*/ 77 w 77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01">
                  <a:moveTo>
                    <a:pt x="77" y="0"/>
                  </a:moveTo>
                  <a:lnTo>
                    <a:pt x="77" y="5"/>
                  </a:lnTo>
                  <a:lnTo>
                    <a:pt x="77" y="101"/>
                  </a:lnTo>
                  <a:lnTo>
                    <a:pt x="0" y="101"/>
                  </a:lnTo>
                  <a:lnTo>
                    <a:pt x="0" y="5"/>
                  </a:lnTo>
                  <a:lnTo>
                    <a:pt x="0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EE55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Rectangle 52"/>
            <p:cNvSpPr>
              <a:spLocks noChangeArrowheads="1"/>
            </p:cNvSpPr>
            <p:nvPr/>
          </p:nvSpPr>
          <p:spPr bwMode="auto">
            <a:xfrm>
              <a:off x="700720" y="4758611"/>
              <a:ext cx="109329" cy="161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1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6" name="Rectangle 54"/>
            <p:cNvSpPr>
              <a:spLocks noChangeArrowheads="1"/>
            </p:cNvSpPr>
            <p:nvPr/>
          </p:nvSpPr>
          <p:spPr bwMode="auto">
            <a:xfrm>
              <a:off x="840323" y="4738427"/>
              <a:ext cx="926536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 smtClean="0">
                  <a:ln>
                    <a:noFill/>
                  </a:ln>
                  <a:solidFill>
                    <a:srgbClr val="EE5558"/>
                  </a:solidFill>
                  <a:effectLst/>
                  <a:latin typeface="Calibri" pitchFamily="34" charset="0"/>
                  <a:cs typeface="Arial" pitchFamily="34" charset="0"/>
                </a:rPr>
                <a:t>Check</a:t>
              </a:r>
              <a:r>
                <a:rPr lang="en-US" altLang="en-US" sz="1000" b="1" dirty="0">
                  <a:solidFill>
                    <a:srgbClr val="EE5558"/>
                  </a:solidFill>
                  <a:latin typeface="Calibri" pitchFamily="34" charset="0"/>
                </a:rPr>
                <a:t>-in Changes</a:t>
              </a:r>
            </a:p>
          </p:txBody>
        </p:sp>
        <p:sp>
          <p:nvSpPr>
            <p:cNvPr id="319" name="Freeform 6"/>
            <p:cNvSpPr>
              <a:spLocks/>
            </p:cNvSpPr>
            <p:nvPr/>
          </p:nvSpPr>
          <p:spPr bwMode="auto">
            <a:xfrm>
              <a:off x="644974" y="3748088"/>
              <a:ext cx="145971" cy="159613"/>
            </a:xfrm>
            <a:custGeom>
              <a:avLst/>
              <a:gdLst>
                <a:gd name="T0" fmla="*/ 1 w 66"/>
                <a:gd name="T1" fmla="*/ 70 h 72"/>
                <a:gd name="T2" fmla="*/ 31 w 66"/>
                <a:gd name="T3" fmla="*/ 2 h 72"/>
                <a:gd name="T4" fmla="*/ 33 w 66"/>
                <a:gd name="T5" fmla="*/ 0 h 72"/>
                <a:gd name="T6" fmla="*/ 35 w 66"/>
                <a:gd name="T7" fmla="*/ 2 h 72"/>
                <a:gd name="T8" fmla="*/ 66 w 66"/>
                <a:gd name="T9" fmla="*/ 70 h 72"/>
                <a:gd name="T10" fmla="*/ 66 w 66"/>
                <a:gd name="T11" fmla="*/ 72 h 72"/>
                <a:gd name="T12" fmla="*/ 64 w 66"/>
                <a:gd name="T13" fmla="*/ 71 h 72"/>
                <a:gd name="T14" fmla="*/ 37 w 66"/>
                <a:gd name="T15" fmla="*/ 48 h 72"/>
                <a:gd name="T16" fmla="*/ 34 w 66"/>
                <a:gd name="T17" fmla="*/ 47 h 72"/>
                <a:gd name="T18" fmla="*/ 30 w 66"/>
                <a:gd name="T19" fmla="*/ 48 h 72"/>
                <a:gd name="T20" fmla="*/ 2 w 66"/>
                <a:gd name="T21" fmla="*/ 71 h 72"/>
                <a:gd name="T22" fmla="*/ 0 w 66"/>
                <a:gd name="T23" fmla="*/ 72 h 72"/>
                <a:gd name="T24" fmla="*/ 1 w 66"/>
                <a:gd name="T25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2">
                  <a:moveTo>
                    <a:pt x="1" y="70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2" y="1"/>
                    <a:pt x="32" y="0"/>
                    <a:pt x="33" y="0"/>
                  </a:cubicBezTo>
                  <a:cubicBezTo>
                    <a:pt x="34" y="0"/>
                    <a:pt x="34" y="1"/>
                    <a:pt x="35" y="2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6" y="71"/>
                    <a:pt x="66" y="71"/>
                    <a:pt x="66" y="72"/>
                  </a:cubicBezTo>
                  <a:cubicBezTo>
                    <a:pt x="66" y="72"/>
                    <a:pt x="65" y="72"/>
                    <a:pt x="64" y="71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6" y="47"/>
                    <a:pt x="35" y="47"/>
                    <a:pt x="34" y="47"/>
                  </a:cubicBezTo>
                  <a:cubicBezTo>
                    <a:pt x="32" y="47"/>
                    <a:pt x="31" y="47"/>
                    <a:pt x="30" y="48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2"/>
                    <a:pt x="1" y="72"/>
                    <a:pt x="0" y="72"/>
                  </a:cubicBezTo>
                  <a:cubicBezTo>
                    <a:pt x="0" y="71"/>
                    <a:pt x="0" y="71"/>
                    <a:pt x="1" y="70"/>
                  </a:cubicBezTo>
                  <a:close/>
                </a:path>
              </a:pathLst>
            </a:custGeom>
            <a:solidFill>
              <a:srgbClr val="41A7C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4098783" y="2622547"/>
            <a:ext cx="145971" cy="215311"/>
            <a:chOff x="4037013" y="1421084"/>
            <a:chExt cx="169863" cy="250554"/>
          </a:xfrm>
        </p:grpSpPr>
        <p:sp>
          <p:nvSpPr>
            <p:cNvPr id="327" name="Line 9"/>
            <p:cNvSpPr>
              <a:spLocks noChangeShapeType="1"/>
            </p:cNvSpPr>
            <p:nvPr/>
          </p:nvSpPr>
          <p:spPr bwMode="auto">
            <a:xfrm>
              <a:off x="4124325" y="1476375"/>
              <a:ext cx="0" cy="195263"/>
            </a:xfrm>
            <a:prstGeom prst="line">
              <a:avLst/>
            </a:prstGeom>
            <a:noFill/>
            <a:ln w="12700" cap="rnd">
              <a:solidFill>
                <a:srgbClr val="41A7C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8" name="Freeform 10"/>
            <p:cNvSpPr>
              <a:spLocks/>
            </p:cNvSpPr>
            <p:nvPr/>
          </p:nvSpPr>
          <p:spPr bwMode="auto">
            <a:xfrm>
              <a:off x="4037013" y="1421084"/>
              <a:ext cx="169863" cy="185738"/>
            </a:xfrm>
            <a:custGeom>
              <a:avLst/>
              <a:gdLst>
                <a:gd name="T0" fmla="*/ 1 w 66"/>
                <a:gd name="T1" fmla="*/ 70 h 72"/>
                <a:gd name="T2" fmla="*/ 31 w 66"/>
                <a:gd name="T3" fmla="*/ 2 h 72"/>
                <a:gd name="T4" fmla="*/ 33 w 66"/>
                <a:gd name="T5" fmla="*/ 0 h 72"/>
                <a:gd name="T6" fmla="*/ 35 w 66"/>
                <a:gd name="T7" fmla="*/ 2 h 72"/>
                <a:gd name="T8" fmla="*/ 66 w 66"/>
                <a:gd name="T9" fmla="*/ 70 h 72"/>
                <a:gd name="T10" fmla="*/ 66 w 66"/>
                <a:gd name="T11" fmla="*/ 72 h 72"/>
                <a:gd name="T12" fmla="*/ 64 w 66"/>
                <a:gd name="T13" fmla="*/ 71 h 72"/>
                <a:gd name="T14" fmla="*/ 37 w 66"/>
                <a:gd name="T15" fmla="*/ 48 h 72"/>
                <a:gd name="T16" fmla="*/ 34 w 66"/>
                <a:gd name="T17" fmla="*/ 47 h 72"/>
                <a:gd name="T18" fmla="*/ 30 w 66"/>
                <a:gd name="T19" fmla="*/ 48 h 72"/>
                <a:gd name="T20" fmla="*/ 2 w 66"/>
                <a:gd name="T21" fmla="*/ 71 h 72"/>
                <a:gd name="T22" fmla="*/ 0 w 66"/>
                <a:gd name="T23" fmla="*/ 72 h 72"/>
                <a:gd name="T24" fmla="*/ 1 w 66"/>
                <a:gd name="T25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2">
                  <a:moveTo>
                    <a:pt x="1" y="70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2" y="1"/>
                    <a:pt x="32" y="0"/>
                    <a:pt x="33" y="0"/>
                  </a:cubicBezTo>
                  <a:cubicBezTo>
                    <a:pt x="34" y="0"/>
                    <a:pt x="34" y="1"/>
                    <a:pt x="35" y="2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6" y="71"/>
                    <a:pt x="66" y="71"/>
                    <a:pt x="66" y="72"/>
                  </a:cubicBezTo>
                  <a:cubicBezTo>
                    <a:pt x="66" y="72"/>
                    <a:pt x="65" y="72"/>
                    <a:pt x="64" y="71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6" y="47"/>
                    <a:pt x="35" y="47"/>
                    <a:pt x="34" y="47"/>
                  </a:cubicBezTo>
                  <a:cubicBezTo>
                    <a:pt x="32" y="47"/>
                    <a:pt x="31" y="47"/>
                    <a:pt x="30" y="48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2"/>
                    <a:pt x="1" y="72"/>
                    <a:pt x="0" y="72"/>
                  </a:cubicBezTo>
                  <a:cubicBezTo>
                    <a:pt x="0" y="71"/>
                    <a:pt x="0" y="71"/>
                    <a:pt x="1" y="70"/>
                  </a:cubicBezTo>
                  <a:close/>
                </a:path>
              </a:pathLst>
            </a:custGeom>
            <a:solidFill>
              <a:srgbClr val="41A7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098783" y="3163882"/>
            <a:ext cx="145971" cy="239067"/>
            <a:chOff x="4037013" y="2085589"/>
            <a:chExt cx="169863" cy="278199"/>
          </a:xfrm>
        </p:grpSpPr>
        <p:sp>
          <p:nvSpPr>
            <p:cNvPr id="330" name="Line 11"/>
            <p:cNvSpPr>
              <a:spLocks noChangeShapeType="1"/>
            </p:cNvSpPr>
            <p:nvPr/>
          </p:nvSpPr>
          <p:spPr bwMode="auto">
            <a:xfrm>
              <a:off x="4124325" y="2168525"/>
              <a:ext cx="0" cy="195263"/>
            </a:xfrm>
            <a:prstGeom prst="line">
              <a:avLst/>
            </a:prstGeom>
            <a:noFill/>
            <a:ln w="12700" cap="rnd">
              <a:solidFill>
                <a:srgbClr val="41A7C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1" name="Freeform 12"/>
            <p:cNvSpPr>
              <a:spLocks/>
            </p:cNvSpPr>
            <p:nvPr/>
          </p:nvSpPr>
          <p:spPr bwMode="auto">
            <a:xfrm>
              <a:off x="4037013" y="2085589"/>
              <a:ext cx="169863" cy="187325"/>
            </a:xfrm>
            <a:custGeom>
              <a:avLst/>
              <a:gdLst>
                <a:gd name="T0" fmla="*/ 1 w 66"/>
                <a:gd name="T1" fmla="*/ 70 h 72"/>
                <a:gd name="T2" fmla="*/ 31 w 66"/>
                <a:gd name="T3" fmla="*/ 2 h 72"/>
                <a:gd name="T4" fmla="*/ 33 w 66"/>
                <a:gd name="T5" fmla="*/ 0 h 72"/>
                <a:gd name="T6" fmla="*/ 35 w 66"/>
                <a:gd name="T7" fmla="*/ 2 h 72"/>
                <a:gd name="T8" fmla="*/ 66 w 66"/>
                <a:gd name="T9" fmla="*/ 70 h 72"/>
                <a:gd name="T10" fmla="*/ 66 w 66"/>
                <a:gd name="T11" fmla="*/ 72 h 72"/>
                <a:gd name="T12" fmla="*/ 64 w 66"/>
                <a:gd name="T13" fmla="*/ 71 h 72"/>
                <a:gd name="T14" fmla="*/ 37 w 66"/>
                <a:gd name="T15" fmla="*/ 48 h 72"/>
                <a:gd name="T16" fmla="*/ 34 w 66"/>
                <a:gd name="T17" fmla="*/ 47 h 72"/>
                <a:gd name="T18" fmla="*/ 30 w 66"/>
                <a:gd name="T19" fmla="*/ 48 h 72"/>
                <a:gd name="T20" fmla="*/ 2 w 66"/>
                <a:gd name="T21" fmla="*/ 71 h 72"/>
                <a:gd name="T22" fmla="*/ 0 w 66"/>
                <a:gd name="T23" fmla="*/ 72 h 72"/>
                <a:gd name="T24" fmla="*/ 1 w 66"/>
                <a:gd name="T25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72">
                  <a:moveTo>
                    <a:pt x="1" y="70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2" y="1"/>
                    <a:pt x="32" y="0"/>
                    <a:pt x="33" y="0"/>
                  </a:cubicBezTo>
                  <a:cubicBezTo>
                    <a:pt x="34" y="0"/>
                    <a:pt x="34" y="1"/>
                    <a:pt x="35" y="2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6" y="71"/>
                    <a:pt x="66" y="71"/>
                    <a:pt x="66" y="72"/>
                  </a:cubicBezTo>
                  <a:cubicBezTo>
                    <a:pt x="66" y="72"/>
                    <a:pt x="65" y="72"/>
                    <a:pt x="64" y="71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6" y="47"/>
                    <a:pt x="35" y="47"/>
                    <a:pt x="34" y="47"/>
                  </a:cubicBezTo>
                  <a:cubicBezTo>
                    <a:pt x="32" y="47"/>
                    <a:pt x="31" y="47"/>
                    <a:pt x="30" y="48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2"/>
                    <a:pt x="1" y="72"/>
                    <a:pt x="0" y="72"/>
                  </a:cubicBezTo>
                  <a:cubicBezTo>
                    <a:pt x="0" y="71"/>
                    <a:pt x="0" y="71"/>
                    <a:pt x="1" y="70"/>
                  </a:cubicBezTo>
                  <a:close/>
                </a:path>
              </a:pathLst>
            </a:custGeom>
            <a:solidFill>
              <a:srgbClr val="41A7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99390" y="2562162"/>
            <a:ext cx="1565915" cy="1179062"/>
            <a:chOff x="199390" y="2562162"/>
            <a:chExt cx="1565915" cy="1179062"/>
          </a:xfrm>
        </p:grpSpPr>
        <p:sp>
          <p:nvSpPr>
            <p:cNvPr id="176" name="Freeform 13"/>
            <p:cNvSpPr>
              <a:spLocks/>
            </p:cNvSpPr>
            <p:nvPr/>
          </p:nvSpPr>
          <p:spPr bwMode="auto">
            <a:xfrm>
              <a:off x="199390" y="2562162"/>
              <a:ext cx="1565915" cy="1179062"/>
            </a:xfrm>
            <a:custGeom>
              <a:avLst/>
              <a:gdLst>
                <a:gd name="T0" fmla="*/ 672 w 712"/>
                <a:gd name="T1" fmla="*/ 0 h 536"/>
                <a:gd name="T2" fmla="*/ 40 w 712"/>
                <a:gd name="T3" fmla="*/ 0 h 536"/>
                <a:gd name="T4" fmla="*/ 0 w 712"/>
                <a:gd name="T5" fmla="*/ 40 h 536"/>
                <a:gd name="T6" fmla="*/ 0 w 712"/>
                <a:gd name="T7" fmla="*/ 496 h 536"/>
                <a:gd name="T8" fmla="*/ 40 w 712"/>
                <a:gd name="T9" fmla="*/ 536 h 536"/>
                <a:gd name="T10" fmla="*/ 506 w 712"/>
                <a:gd name="T11" fmla="*/ 536 h 536"/>
                <a:gd name="T12" fmla="*/ 512 w 712"/>
                <a:gd name="T13" fmla="*/ 530 h 536"/>
                <a:gd name="T14" fmla="*/ 518 w 712"/>
                <a:gd name="T15" fmla="*/ 536 h 536"/>
                <a:gd name="T16" fmla="*/ 672 w 712"/>
                <a:gd name="T17" fmla="*/ 536 h 536"/>
                <a:gd name="T18" fmla="*/ 704 w 712"/>
                <a:gd name="T19" fmla="*/ 524 h 536"/>
                <a:gd name="T20" fmla="*/ 712 w 712"/>
                <a:gd name="T21" fmla="*/ 496 h 536"/>
                <a:gd name="T22" fmla="*/ 712 w 712"/>
                <a:gd name="T23" fmla="*/ 40 h 536"/>
                <a:gd name="T24" fmla="*/ 672 w 712"/>
                <a:gd name="T2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2" h="536">
                  <a:moveTo>
                    <a:pt x="67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3" y="0"/>
                    <a:pt x="0" y="13"/>
                    <a:pt x="0" y="40"/>
                  </a:cubicBezTo>
                  <a:cubicBezTo>
                    <a:pt x="0" y="496"/>
                    <a:pt x="0" y="496"/>
                    <a:pt x="0" y="496"/>
                  </a:cubicBezTo>
                  <a:cubicBezTo>
                    <a:pt x="0" y="523"/>
                    <a:pt x="13" y="536"/>
                    <a:pt x="40" y="536"/>
                  </a:cubicBezTo>
                  <a:cubicBezTo>
                    <a:pt x="506" y="536"/>
                    <a:pt x="506" y="536"/>
                    <a:pt x="506" y="536"/>
                  </a:cubicBezTo>
                  <a:cubicBezTo>
                    <a:pt x="506" y="532"/>
                    <a:pt x="508" y="530"/>
                    <a:pt x="512" y="530"/>
                  </a:cubicBezTo>
                  <a:cubicBezTo>
                    <a:pt x="516" y="530"/>
                    <a:pt x="518" y="532"/>
                    <a:pt x="518" y="536"/>
                  </a:cubicBezTo>
                  <a:cubicBezTo>
                    <a:pt x="672" y="536"/>
                    <a:pt x="672" y="536"/>
                    <a:pt x="672" y="536"/>
                  </a:cubicBezTo>
                  <a:cubicBezTo>
                    <a:pt x="687" y="536"/>
                    <a:pt x="697" y="532"/>
                    <a:pt x="704" y="524"/>
                  </a:cubicBezTo>
                  <a:cubicBezTo>
                    <a:pt x="709" y="517"/>
                    <a:pt x="712" y="508"/>
                    <a:pt x="712" y="496"/>
                  </a:cubicBezTo>
                  <a:cubicBezTo>
                    <a:pt x="712" y="40"/>
                    <a:pt x="712" y="40"/>
                    <a:pt x="712" y="40"/>
                  </a:cubicBezTo>
                  <a:cubicBezTo>
                    <a:pt x="712" y="13"/>
                    <a:pt x="699" y="0"/>
                    <a:pt x="672" y="0"/>
                  </a:cubicBezTo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4"/>
            <p:cNvSpPr>
              <a:spLocks/>
            </p:cNvSpPr>
            <p:nvPr/>
          </p:nvSpPr>
          <p:spPr bwMode="auto">
            <a:xfrm>
              <a:off x="1312855" y="3729449"/>
              <a:ext cx="25230" cy="11774"/>
            </a:xfrm>
            <a:custGeom>
              <a:avLst/>
              <a:gdLst>
                <a:gd name="T0" fmla="*/ 6 w 12"/>
                <a:gd name="T1" fmla="*/ 0 h 6"/>
                <a:gd name="T2" fmla="*/ 0 w 12"/>
                <a:gd name="T3" fmla="*/ 6 h 6"/>
                <a:gd name="T4" fmla="*/ 12 w 12"/>
                <a:gd name="T5" fmla="*/ 6 h 6"/>
                <a:gd name="T6" fmla="*/ 6 w 12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6">
                  <a:moveTo>
                    <a:pt x="6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"/>
                    <a:pt x="10" y="0"/>
                    <a:pt x="6" y="0"/>
                  </a:cubicBezTo>
                </a:path>
              </a:pathLst>
            </a:custGeom>
            <a:solidFill>
              <a:srgbClr val="A9BE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15"/>
            <p:cNvSpPr>
              <a:spLocks/>
            </p:cNvSpPr>
            <p:nvPr/>
          </p:nvSpPr>
          <p:spPr bwMode="auto">
            <a:xfrm>
              <a:off x="199390" y="2562162"/>
              <a:ext cx="1565915" cy="1179062"/>
            </a:xfrm>
            <a:custGeom>
              <a:avLst/>
              <a:gdLst>
                <a:gd name="T0" fmla="*/ 0 w 712"/>
                <a:gd name="T1" fmla="*/ 40 h 536"/>
                <a:gd name="T2" fmla="*/ 0 w 712"/>
                <a:gd name="T3" fmla="*/ 496 h 536"/>
                <a:gd name="T4" fmla="*/ 40 w 712"/>
                <a:gd name="T5" fmla="*/ 536 h 536"/>
                <a:gd name="T6" fmla="*/ 672 w 712"/>
                <a:gd name="T7" fmla="*/ 536 h 536"/>
                <a:gd name="T8" fmla="*/ 704 w 712"/>
                <a:gd name="T9" fmla="*/ 524 h 536"/>
                <a:gd name="T10" fmla="*/ 712 w 712"/>
                <a:gd name="T11" fmla="*/ 496 h 536"/>
                <a:gd name="T12" fmla="*/ 712 w 712"/>
                <a:gd name="T13" fmla="*/ 40 h 536"/>
                <a:gd name="T14" fmla="*/ 672 w 712"/>
                <a:gd name="T15" fmla="*/ 0 h 536"/>
                <a:gd name="T16" fmla="*/ 40 w 712"/>
                <a:gd name="T17" fmla="*/ 0 h 536"/>
                <a:gd name="T18" fmla="*/ 0 w 712"/>
                <a:gd name="T19" fmla="*/ 4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2" h="536">
                  <a:moveTo>
                    <a:pt x="0" y="40"/>
                  </a:moveTo>
                  <a:cubicBezTo>
                    <a:pt x="0" y="496"/>
                    <a:pt x="0" y="496"/>
                    <a:pt x="0" y="496"/>
                  </a:cubicBezTo>
                  <a:cubicBezTo>
                    <a:pt x="0" y="523"/>
                    <a:pt x="13" y="536"/>
                    <a:pt x="40" y="536"/>
                  </a:cubicBezTo>
                  <a:cubicBezTo>
                    <a:pt x="672" y="536"/>
                    <a:pt x="672" y="536"/>
                    <a:pt x="672" y="536"/>
                  </a:cubicBezTo>
                  <a:cubicBezTo>
                    <a:pt x="687" y="536"/>
                    <a:pt x="697" y="532"/>
                    <a:pt x="704" y="524"/>
                  </a:cubicBezTo>
                  <a:cubicBezTo>
                    <a:pt x="709" y="517"/>
                    <a:pt x="712" y="508"/>
                    <a:pt x="712" y="496"/>
                  </a:cubicBezTo>
                  <a:cubicBezTo>
                    <a:pt x="712" y="40"/>
                    <a:pt x="712" y="40"/>
                    <a:pt x="712" y="40"/>
                  </a:cubicBezTo>
                  <a:cubicBezTo>
                    <a:pt x="712" y="13"/>
                    <a:pt x="699" y="0"/>
                    <a:pt x="67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3" y="0"/>
                    <a:pt x="0" y="13"/>
                    <a:pt x="0" y="40"/>
                  </a:cubicBezTo>
                  <a:close/>
                </a:path>
              </a:pathLst>
            </a:custGeom>
            <a:noFill/>
            <a:ln w="17463" cap="rnd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Rectangle 16"/>
            <p:cNvSpPr>
              <a:spLocks noChangeArrowheads="1"/>
            </p:cNvSpPr>
            <p:nvPr/>
          </p:nvSpPr>
          <p:spPr bwMode="auto">
            <a:xfrm>
              <a:off x="301841" y="3463698"/>
              <a:ext cx="1340528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 smtClean="0">
                  <a:ln>
                    <a:noFill/>
                  </a:ln>
                  <a:solidFill>
                    <a:srgbClr val="217783"/>
                  </a:solidFill>
                  <a:effectLst/>
                  <a:latin typeface="Calibri" pitchFamily="34" charset="0"/>
                  <a:cs typeface="Arial" pitchFamily="34" charset="0"/>
                </a:rPr>
                <a:t>Source Control </a:t>
              </a:r>
              <a:r>
                <a:rPr lang="en-US" altLang="en-US" sz="1100" b="1" dirty="0" smtClean="0">
                  <a:solidFill>
                    <a:srgbClr val="217783"/>
                  </a:solidFill>
                  <a:latin typeface="Calibri" pitchFamily="34" charset="0"/>
                </a:rPr>
                <a:t>S</a:t>
              </a:r>
              <a:r>
                <a:rPr kumimoji="0" lang="en-US" altLang="en-US" sz="1100" b="1" i="0" u="none" strike="noStrike" cap="none" normalizeH="0" baseline="0" dirty="0" smtClean="0">
                  <a:ln>
                    <a:noFill/>
                  </a:ln>
                  <a:solidFill>
                    <a:srgbClr val="217783"/>
                  </a:solidFill>
                  <a:effectLst/>
                  <a:latin typeface="Calibri" pitchFamily="34" charset="0"/>
                  <a:cs typeface="Arial" pitchFamily="34" charset="0"/>
                </a:rPr>
                <a:t>erver</a:t>
              </a:r>
              <a:endPara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180" name="Freeform 17"/>
            <p:cNvSpPr>
              <a:spLocks/>
            </p:cNvSpPr>
            <p:nvPr/>
          </p:nvSpPr>
          <p:spPr bwMode="auto">
            <a:xfrm>
              <a:off x="1257350" y="2716903"/>
              <a:ext cx="289299" cy="704746"/>
            </a:xfrm>
            <a:custGeom>
              <a:avLst/>
              <a:gdLst>
                <a:gd name="T0" fmla="*/ 16 w 132"/>
                <a:gd name="T1" fmla="*/ 0 h 320"/>
                <a:gd name="T2" fmla="*/ 117 w 132"/>
                <a:gd name="T3" fmla="*/ 0 h 320"/>
                <a:gd name="T4" fmla="*/ 127 w 132"/>
                <a:gd name="T5" fmla="*/ 4 h 320"/>
                <a:gd name="T6" fmla="*/ 132 w 132"/>
                <a:gd name="T7" fmla="*/ 15 h 320"/>
                <a:gd name="T8" fmla="*/ 132 w 132"/>
                <a:gd name="T9" fmla="*/ 305 h 320"/>
                <a:gd name="T10" fmla="*/ 127 w 132"/>
                <a:gd name="T11" fmla="*/ 316 h 320"/>
                <a:gd name="T12" fmla="*/ 117 w 132"/>
                <a:gd name="T13" fmla="*/ 320 h 320"/>
                <a:gd name="T14" fmla="*/ 16 w 132"/>
                <a:gd name="T15" fmla="*/ 320 h 320"/>
                <a:gd name="T16" fmla="*/ 5 w 132"/>
                <a:gd name="T17" fmla="*/ 316 h 320"/>
                <a:gd name="T18" fmla="*/ 0 w 132"/>
                <a:gd name="T19" fmla="*/ 305 h 320"/>
                <a:gd name="T20" fmla="*/ 0 w 132"/>
                <a:gd name="T21" fmla="*/ 15 h 320"/>
                <a:gd name="T22" fmla="*/ 5 w 132"/>
                <a:gd name="T23" fmla="*/ 4 h 320"/>
                <a:gd name="T24" fmla="*/ 16 w 132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320">
                  <a:moveTo>
                    <a:pt x="16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21" y="0"/>
                    <a:pt x="124" y="2"/>
                    <a:pt x="127" y="4"/>
                  </a:cubicBezTo>
                  <a:cubicBezTo>
                    <a:pt x="130" y="7"/>
                    <a:pt x="132" y="11"/>
                    <a:pt x="132" y="15"/>
                  </a:cubicBezTo>
                  <a:cubicBezTo>
                    <a:pt x="132" y="305"/>
                    <a:pt x="132" y="305"/>
                    <a:pt x="132" y="305"/>
                  </a:cubicBezTo>
                  <a:cubicBezTo>
                    <a:pt x="132" y="309"/>
                    <a:pt x="130" y="313"/>
                    <a:pt x="127" y="316"/>
                  </a:cubicBezTo>
                  <a:cubicBezTo>
                    <a:pt x="124" y="319"/>
                    <a:pt x="121" y="320"/>
                    <a:pt x="117" y="320"/>
                  </a:cubicBezTo>
                  <a:cubicBezTo>
                    <a:pt x="16" y="320"/>
                    <a:pt x="16" y="320"/>
                    <a:pt x="16" y="320"/>
                  </a:cubicBezTo>
                  <a:cubicBezTo>
                    <a:pt x="11" y="320"/>
                    <a:pt x="8" y="319"/>
                    <a:pt x="5" y="316"/>
                  </a:cubicBezTo>
                  <a:cubicBezTo>
                    <a:pt x="2" y="313"/>
                    <a:pt x="0" y="309"/>
                    <a:pt x="0" y="30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2"/>
                    <a:pt x="11" y="0"/>
                    <a:pt x="16" y="0"/>
                  </a:cubicBezTo>
                  <a:close/>
                </a:path>
              </a:pathLst>
            </a:custGeom>
            <a:solidFill>
              <a:srgbClr val="217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18"/>
            <p:cNvSpPr>
              <a:spLocks/>
            </p:cNvSpPr>
            <p:nvPr/>
          </p:nvSpPr>
          <p:spPr bwMode="auto">
            <a:xfrm>
              <a:off x="1279215" y="2745496"/>
              <a:ext cx="243886" cy="84099"/>
            </a:xfrm>
            <a:custGeom>
              <a:avLst/>
              <a:gdLst>
                <a:gd name="T0" fmla="*/ 111 w 111"/>
                <a:gd name="T1" fmla="*/ 34 h 38"/>
                <a:gd name="T2" fmla="*/ 110 w 111"/>
                <a:gd name="T3" fmla="*/ 37 h 38"/>
                <a:gd name="T4" fmla="*/ 107 w 111"/>
                <a:gd name="T5" fmla="*/ 38 h 38"/>
                <a:gd name="T6" fmla="*/ 4 w 111"/>
                <a:gd name="T7" fmla="*/ 38 h 38"/>
                <a:gd name="T8" fmla="*/ 1 w 111"/>
                <a:gd name="T9" fmla="*/ 37 h 38"/>
                <a:gd name="T10" fmla="*/ 0 w 111"/>
                <a:gd name="T11" fmla="*/ 34 h 38"/>
                <a:gd name="T12" fmla="*/ 0 w 111"/>
                <a:gd name="T13" fmla="*/ 3 h 38"/>
                <a:gd name="T14" fmla="*/ 1 w 111"/>
                <a:gd name="T15" fmla="*/ 1 h 38"/>
                <a:gd name="T16" fmla="*/ 4 w 111"/>
                <a:gd name="T17" fmla="*/ 0 h 38"/>
                <a:gd name="T18" fmla="*/ 107 w 111"/>
                <a:gd name="T19" fmla="*/ 0 h 38"/>
                <a:gd name="T20" fmla="*/ 110 w 111"/>
                <a:gd name="T21" fmla="*/ 1 h 38"/>
                <a:gd name="T22" fmla="*/ 111 w 111"/>
                <a:gd name="T23" fmla="*/ 3 h 38"/>
                <a:gd name="T24" fmla="*/ 111 w 111"/>
                <a:gd name="T25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38">
                  <a:moveTo>
                    <a:pt x="111" y="34"/>
                  </a:moveTo>
                  <a:cubicBezTo>
                    <a:pt x="111" y="35"/>
                    <a:pt x="110" y="36"/>
                    <a:pt x="110" y="37"/>
                  </a:cubicBezTo>
                  <a:cubicBezTo>
                    <a:pt x="109" y="37"/>
                    <a:pt x="108" y="38"/>
                    <a:pt x="107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2" y="37"/>
                    <a:pt x="1" y="37"/>
                  </a:cubicBezTo>
                  <a:cubicBezTo>
                    <a:pt x="1" y="36"/>
                    <a:pt x="0" y="35"/>
                    <a:pt x="0" y="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8" y="0"/>
                    <a:pt x="109" y="0"/>
                    <a:pt x="110" y="1"/>
                  </a:cubicBezTo>
                  <a:cubicBezTo>
                    <a:pt x="110" y="2"/>
                    <a:pt x="111" y="2"/>
                    <a:pt x="111" y="3"/>
                  </a:cubicBezTo>
                  <a:lnTo>
                    <a:pt x="111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9"/>
            <p:cNvSpPr>
              <a:spLocks/>
            </p:cNvSpPr>
            <p:nvPr/>
          </p:nvSpPr>
          <p:spPr bwMode="auto">
            <a:xfrm>
              <a:off x="1279215" y="2843050"/>
              <a:ext cx="243886" cy="82417"/>
            </a:xfrm>
            <a:custGeom>
              <a:avLst/>
              <a:gdLst>
                <a:gd name="T0" fmla="*/ 110 w 111"/>
                <a:gd name="T1" fmla="*/ 1 h 38"/>
                <a:gd name="T2" fmla="*/ 111 w 111"/>
                <a:gd name="T3" fmla="*/ 4 h 38"/>
                <a:gd name="T4" fmla="*/ 111 w 111"/>
                <a:gd name="T5" fmla="*/ 35 h 38"/>
                <a:gd name="T6" fmla="*/ 110 w 111"/>
                <a:gd name="T7" fmla="*/ 37 h 38"/>
                <a:gd name="T8" fmla="*/ 107 w 111"/>
                <a:gd name="T9" fmla="*/ 38 h 38"/>
                <a:gd name="T10" fmla="*/ 4 w 111"/>
                <a:gd name="T11" fmla="*/ 38 h 38"/>
                <a:gd name="T12" fmla="*/ 1 w 111"/>
                <a:gd name="T13" fmla="*/ 37 h 38"/>
                <a:gd name="T14" fmla="*/ 0 w 111"/>
                <a:gd name="T15" fmla="*/ 35 h 38"/>
                <a:gd name="T16" fmla="*/ 0 w 111"/>
                <a:gd name="T17" fmla="*/ 4 h 38"/>
                <a:gd name="T18" fmla="*/ 1 w 111"/>
                <a:gd name="T19" fmla="*/ 1 h 38"/>
                <a:gd name="T20" fmla="*/ 4 w 111"/>
                <a:gd name="T21" fmla="*/ 0 h 38"/>
                <a:gd name="T22" fmla="*/ 107 w 111"/>
                <a:gd name="T23" fmla="*/ 0 h 38"/>
                <a:gd name="T24" fmla="*/ 110 w 111"/>
                <a:gd name="T2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38">
                  <a:moveTo>
                    <a:pt x="110" y="1"/>
                  </a:moveTo>
                  <a:cubicBezTo>
                    <a:pt x="110" y="2"/>
                    <a:pt x="111" y="3"/>
                    <a:pt x="111" y="4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5"/>
                    <a:pt x="110" y="36"/>
                    <a:pt x="110" y="37"/>
                  </a:cubicBezTo>
                  <a:cubicBezTo>
                    <a:pt x="109" y="38"/>
                    <a:pt x="108" y="38"/>
                    <a:pt x="107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2" y="38"/>
                    <a:pt x="1" y="37"/>
                  </a:cubicBezTo>
                  <a:cubicBezTo>
                    <a:pt x="1" y="36"/>
                    <a:pt x="0" y="35"/>
                    <a:pt x="0" y="3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8" y="0"/>
                    <a:pt x="109" y="1"/>
                    <a:pt x="1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20"/>
            <p:cNvSpPr>
              <a:spLocks/>
            </p:cNvSpPr>
            <p:nvPr/>
          </p:nvSpPr>
          <p:spPr bwMode="auto">
            <a:xfrm>
              <a:off x="1465914" y="2807730"/>
              <a:ext cx="35322" cy="10092"/>
            </a:xfrm>
            <a:custGeom>
              <a:avLst/>
              <a:gdLst>
                <a:gd name="T0" fmla="*/ 2 w 16"/>
                <a:gd name="T1" fmla="*/ 0 h 5"/>
                <a:gd name="T2" fmla="*/ 14 w 16"/>
                <a:gd name="T3" fmla="*/ 0 h 5"/>
                <a:gd name="T4" fmla="*/ 15 w 16"/>
                <a:gd name="T5" fmla="*/ 1 h 5"/>
                <a:gd name="T6" fmla="*/ 16 w 16"/>
                <a:gd name="T7" fmla="*/ 2 h 5"/>
                <a:gd name="T8" fmla="*/ 15 w 16"/>
                <a:gd name="T9" fmla="*/ 4 h 5"/>
                <a:gd name="T10" fmla="*/ 14 w 16"/>
                <a:gd name="T11" fmla="*/ 5 h 5"/>
                <a:gd name="T12" fmla="*/ 2 w 16"/>
                <a:gd name="T13" fmla="*/ 5 h 5"/>
                <a:gd name="T14" fmla="*/ 1 w 16"/>
                <a:gd name="T15" fmla="*/ 4 h 5"/>
                <a:gd name="T16" fmla="*/ 0 w 16"/>
                <a:gd name="T17" fmla="*/ 2 h 5"/>
                <a:gd name="T18" fmla="*/ 1 w 16"/>
                <a:gd name="T19" fmla="*/ 1 h 5"/>
                <a:gd name="T20" fmla="*/ 2 w 16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5">
                  <a:moveTo>
                    <a:pt x="2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1"/>
                  </a:cubicBezTo>
                  <a:cubicBezTo>
                    <a:pt x="15" y="1"/>
                    <a:pt x="16" y="2"/>
                    <a:pt x="16" y="2"/>
                  </a:cubicBezTo>
                  <a:cubicBezTo>
                    <a:pt x="16" y="3"/>
                    <a:pt x="15" y="4"/>
                    <a:pt x="15" y="4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37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21"/>
            <p:cNvSpPr>
              <a:spLocks/>
            </p:cNvSpPr>
            <p:nvPr/>
          </p:nvSpPr>
          <p:spPr bwMode="auto">
            <a:xfrm>
              <a:off x="1353222" y="3208038"/>
              <a:ext cx="95873" cy="95873"/>
            </a:xfrm>
            <a:custGeom>
              <a:avLst/>
              <a:gdLst>
                <a:gd name="T0" fmla="*/ 43 w 43"/>
                <a:gd name="T1" fmla="*/ 35 h 44"/>
                <a:gd name="T2" fmla="*/ 41 w 43"/>
                <a:gd name="T3" fmla="*/ 41 h 44"/>
                <a:gd name="T4" fmla="*/ 34 w 43"/>
                <a:gd name="T5" fmla="*/ 44 h 44"/>
                <a:gd name="T6" fmla="*/ 9 w 43"/>
                <a:gd name="T7" fmla="*/ 44 h 44"/>
                <a:gd name="T8" fmla="*/ 2 w 43"/>
                <a:gd name="T9" fmla="*/ 41 h 44"/>
                <a:gd name="T10" fmla="*/ 0 w 43"/>
                <a:gd name="T11" fmla="*/ 35 h 44"/>
                <a:gd name="T12" fmla="*/ 0 w 43"/>
                <a:gd name="T13" fmla="*/ 10 h 44"/>
                <a:gd name="T14" fmla="*/ 2 w 43"/>
                <a:gd name="T15" fmla="*/ 3 h 44"/>
                <a:gd name="T16" fmla="*/ 9 w 43"/>
                <a:gd name="T17" fmla="*/ 0 h 44"/>
                <a:gd name="T18" fmla="*/ 34 w 43"/>
                <a:gd name="T19" fmla="*/ 0 h 44"/>
                <a:gd name="T20" fmla="*/ 41 w 43"/>
                <a:gd name="T21" fmla="*/ 3 h 44"/>
                <a:gd name="T22" fmla="*/ 43 w 43"/>
                <a:gd name="T23" fmla="*/ 10 h 44"/>
                <a:gd name="T24" fmla="*/ 43 w 43"/>
                <a:gd name="T25" fmla="*/ 3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4">
                  <a:moveTo>
                    <a:pt x="43" y="35"/>
                  </a:moveTo>
                  <a:cubicBezTo>
                    <a:pt x="43" y="37"/>
                    <a:pt x="43" y="40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7" y="44"/>
                    <a:pt x="4" y="43"/>
                    <a:pt x="2" y="41"/>
                  </a:cubicBezTo>
                  <a:cubicBezTo>
                    <a:pt x="1" y="40"/>
                    <a:pt x="0" y="37"/>
                    <a:pt x="0" y="3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1" y="5"/>
                    <a:pt x="2" y="3"/>
                  </a:cubicBezTo>
                  <a:cubicBezTo>
                    <a:pt x="4" y="1"/>
                    <a:pt x="7" y="0"/>
                    <a:pt x="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7" y="0"/>
                    <a:pt x="39" y="1"/>
                    <a:pt x="41" y="3"/>
                  </a:cubicBezTo>
                  <a:cubicBezTo>
                    <a:pt x="43" y="5"/>
                    <a:pt x="43" y="7"/>
                    <a:pt x="43" y="10"/>
                  </a:cubicBezTo>
                  <a:lnTo>
                    <a:pt x="43" y="3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22"/>
            <p:cNvSpPr>
              <a:spLocks/>
            </p:cNvSpPr>
            <p:nvPr/>
          </p:nvSpPr>
          <p:spPr bwMode="auto">
            <a:xfrm>
              <a:off x="1363314" y="3216448"/>
              <a:ext cx="79053" cy="80735"/>
            </a:xfrm>
            <a:custGeom>
              <a:avLst/>
              <a:gdLst>
                <a:gd name="T0" fmla="*/ 36 w 36"/>
                <a:gd name="T1" fmla="*/ 6 h 37"/>
                <a:gd name="T2" fmla="*/ 36 w 36"/>
                <a:gd name="T3" fmla="*/ 31 h 37"/>
                <a:gd name="T4" fmla="*/ 35 w 36"/>
                <a:gd name="T5" fmla="*/ 35 h 37"/>
                <a:gd name="T6" fmla="*/ 31 w 36"/>
                <a:gd name="T7" fmla="*/ 37 h 37"/>
                <a:gd name="T8" fmla="*/ 6 w 36"/>
                <a:gd name="T9" fmla="*/ 37 h 37"/>
                <a:gd name="T10" fmla="*/ 2 w 36"/>
                <a:gd name="T11" fmla="*/ 35 h 37"/>
                <a:gd name="T12" fmla="*/ 0 w 36"/>
                <a:gd name="T13" fmla="*/ 31 h 37"/>
                <a:gd name="T14" fmla="*/ 0 w 36"/>
                <a:gd name="T15" fmla="*/ 6 h 37"/>
                <a:gd name="T16" fmla="*/ 2 w 36"/>
                <a:gd name="T17" fmla="*/ 2 h 37"/>
                <a:gd name="T18" fmla="*/ 6 w 36"/>
                <a:gd name="T19" fmla="*/ 0 h 37"/>
                <a:gd name="T20" fmla="*/ 31 w 36"/>
                <a:gd name="T21" fmla="*/ 0 h 37"/>
                <a:gd name="T22" fmla="*/ 35 w 36"/>
                <a:gd name="T23" fmla="*/ 2 h 37"/>
                <a:gd name="T24" fmla="*/ 36 w 36"/>
                <a:gd name="T25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37">
                  <a:moveTo>
                    <a:pt x="36" y="6"/>
                  </a:move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4"/>
                    <a:pt x="35" y="35"/>
                  </a:cubicBezTo>
                  <a:cubicBezTo>
                    <a:pt x="34" y="36"/>
                    <a:pt x="32" y="37"/>
                    <a:pt x="31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4" y="37"/>
                    <a:pt x="3" y="36"/>
                    <a:pt x="2" y="35"/>
                  </a:cubicBezTo>
                  <a:cubicBezTo>
                    <a:pt x="0" y="34"/>
                    <a:pt x="0" y="32"/>
                    <a:pt x="0" y="3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2" y="2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0"/>
                    <a:pt x="35" y="2"/>
                  </a:cubicBezTo>
                  <a:cubicBezTo>
                    <a:pt x="36" y="3"/>
                    <a:pt x="36" y="4"/>
                    <a:pt x="3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23"/>
            <p:cNvSpPr>
              <a:spLocks/>
            </p:cNvSpPr>
            <p:nvPr/>
          </p:nvSpPr>
          <p:spPr bwMode="auto">
            <a:xfrm>
              <a:off x="1388544" y="3253451"/>
              <a:ext cx="25230" cy="25230"/>
            </a:xfrm>
            <a:custGeom>
              <a:avLst/>
              <a:gdLst>
                <a:gd name="T0" fmla="*/ 10 w 11"/>
                <a:gd name="T1" fmla="*/ 1 h 11"/>
                <a:gd name="T2" fmla="*/ 11 w 11"/>
                <a:gd name="T3" fmla="*/ 5 h 11"/>
                <a:gd name="T4" fmla="*/ 10 w 11"/>
                <a:gd name="T5" fmla="*/ 9 h 11"/>
                <a:gd name="T6" fmla="*/ 6 w 11"/>
                <a:gd name="T7" fmla="*/ 11 h 11"/>
                <a:gd name="T8" fmla="*/ 1 w 11"/>
                <a:gd name="T9" fmla="*/ 9 h 11"/>
                <a:gd name="T10" fmla="*/ 0 w 11"/>
                <a:gd name="T11" fmla="*/ 5 h 11"/>
                <a:gd name="T12" fmla="*/ 1 w 11"/>
                <a:gd name="T13" fmla="*/ 1 h 11"/>
                <a:gd name="T14" fmla="*/ 2 w 11"/>
                <a:gd name="T15" fmla="*/ 0 h 11"/>
                <a:gd name="T16" fmla="*/ 3 w 11"/>
                <a:gd name="T17" fmla="*/ 1 h 11"/>
                <a:gd name="T18" fmla="*/ 3 w 11"/>
                <a:gd name="T19" fmla="*/ 1 h 11"/>
                <a:gd name="T20" fmla="*/ 3 w 11"/>
                <a:gd name="T21" fmla="*/ 2 h 11"/>
                <a:gd name="T22" fmla="*/ 1 w 11"/>
                <a:gd name="T23" fmla="*/ 5 h 11"/>
                <a:gd name="T24" fmla="*/ 3 w 11"/>
                <a:gd name="T25" fmla="*/ 8 h 11"/>
                <a:gd name="T26" fmla="*/ 6 w 11"/>
                <a:gd name="T27" fmla="*/ 9 h 11"/>
                <a:gd name="T28" fmla="*/ 8 w 11"/>
                <a:gd name="T29" fmla="*/ 8 h 11"/>
                <a:gd name="T30" fmla="*/ 10 w 11"/>
                <a:gd name="T31" fmla="*/ 5 h 11"/>
                <a:gd name="T32" fmla="*/ 8 w 11"/>
                <a:gd name="T33" fmla="*/ 2 h 11"/>
                <a:gd name="T34" fmla="*/ 8 w 11"/>
                <a:gd name="T35" fmla="*/ 1 h 11"/>
                <a:gd name="T36" fmla="*/ 8 w 11"/>
                <a:gd name="T37" fmla="*/ 1 h 11"/>
                <a:gd name="T38" fmla="*/ 9 w 11"/>
                <a:gd name="T39" fmla="*/ 0 h 11"/>
                <a:gd name="T40" fmla="*/ 10 w 11"/>
                <a:gd name="T4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1">
                  <a:moveTo>
                    <a:pt x="10" y="1"/>
                  </a:moveTo>
                  <a:cubicBezTo>
                    <a:pt x="11" y="2"/>
                    <a:pt x="11" y="3"/>
                    <a:pt x="11" y="5"/>
                  </a:cubicBezTo>
                  <a:cubicBezTo>
                    <a:pt x="11" y="6"/>
                    <a:pt x="11" y="8"/>
                    <a:pt x="10" y="9"/>
                  </a:cubicBezTo>
                  <a:cubicBezTo>
                    <a:pt x="9" y="10"/>
                    <a:pt x="7" y="11"/>
                    <a:pt x="6" y="11"/>
                  </a:cubicBezTo>
                  <a:cubicBezTo>
                    <a:pt x="4" y="11"/>
                    <a:pt x="3" y="10"/>
                    <a:pt x="1" y="9"/>
                  </a:cubicBezTo>
                  <a:cubicBezTo>
                    <a:pt x="0" y="8"/>
                    <a:pt x="0" y="7"/>
                    <a:pt x="0" y="5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1" y="6"/>
                    <a:pt x="2" y="7"/>
                    <a:pt x="3" y="8"/>
                  </a:cubicBezTo>
                  <a:cubicBezTo>
                    <a:pt x="3" y="9"/>
                    <a:pt x="4" y="9"/>
                    <a:pt x="6" y="9"/>
                  </a:cubicBezTo>
                  <a:cubicBezTo>
                    <a:pt x="7" y="9"/>
                    <a:pt x="8" y="9"/>
                    <a:pt x="8" y="8"/>
                  </a:cubicBezTo>
                  <a:cubicBezTo>
                    <a:pt x="9" y="7"/>
                    <a:pt x="10" y="6"/>
                    <a:pt x="10" y="5"/>
                  </a:cubicBezTo>
                  <a:cubicBezTo>
                    <a:pt x="10" y="4"/>
                    <a:pt x="9" y="3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37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24"/>
            <p:cNvSpPr>
              <a:spLocks/>
            </p:cNvSpPr>
            <p:nvPr/>
          </p:nvSpPr>
          <p:spPr bwMode="auto">
            <a:xfrm>
              <a:off x="1400317" y="3245042"/>
              <a:ext cx="1683" cy="16820"/>
            </a:xfrm>
            <a:custGeom>
              <a:avLst/>
              <a:gdLst>
                <a:gd name="T0" fmla="*/ 1 w 1"/>
                <a:gd name="T1" fmla="*/ 9 h 10"/>
                <a:gd name="T2" fmla="*/ 1 w 1"/>
                <a:gd name="T3" fmla="*/ 10 h 10"/>
                <a:gd name="T4" fmla="*/ 1 w 1"/>
                <a:gd name="T5" fmla="*/ 10 h 10"/>
                <a:gd name="T6" fmla="*/ 0 w 1"/>
                <a:gd name="T7" fmla="*/ 10 h 10"/>
                <a:gd name="T8" fmla="*/ 0 w 1"/>
                <a:gd name="T9" fmla="*/ 9 h 10"/>
                <a:gd name="T10" fmla="*/ 0 w 1"/>
                <a:gd name="T11" fmla="*/ 1 h 10"/>
                <a:gd name="T12" fmla="*/ 0 w 1"/>
                <a:gd name="T13" fmla="*/ 0 h 10"/>
                <a:gd name="T14" fmla="*/ 1 w 1"/>
                <a:gd name="T15" fmla="*/ 0 h 10"/>
                <a:gd name="T16" fmla="*/ 1 w 1"/>
                <a:gd name="T17" fmla="*/ 0 h 10"/>
                <a:gd name="T18" fmla="*/ 1 w 1"/>
                <a:gd name="T19" fmla="*/ 1 h 10"/>
                <a:gd name="T20" fmla="*/ 1 w 1"/>
                <a:gd name="T21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10">
                  <a:moveTo>
                    <a:pt x="1" y="9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9"/>
                  </a:lnTo>
                  <a:close/>
                </a:path>
              </a:pathLst>
            </a:custGeom>
            <a:solidFill>
              <a:srgbClr val="37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25"/>
            <p:cNvSpPr>
              <a:spLocks/>
            </p:cNvSpPr>
            <p:nvPr/>
          </p:nvSpPr>
          <p:spPr bwMode="auto">
            <a:xfrm>
              <a:off x="377679" y="2716903"/>
              <a:ext cx="851077" cy="706428"/>
            </a:xfrm>
            <a:custGeom>
              <a:avLst/>
              <a:gdLst>
                <a:gd name="T0" fmla="*/ 384 w 387"/>
                <a:gd name="T1" fmla="*/ 3 h 321"/>
                <a:gd name="T2" fmla="*/ 387 w 387"/>
                <a:gd name="T3" fmla="*/ 10 h 321"/>
                <a:gd name="T4" fmla="*/ 387 w 387"/>
                <a:gd name="T5" fmla="*/ 265 h 321"/>
                <a:gd name="T6" fmla="*/ 384 w 387"/>
                <a:gd name="T7" fmla="*/ 272 h 321"/>
                <a:gd name="T8" fmla="*/ 377 w 387"/>
                <a:gd name="T9" fmla="*/ 275 h 321"/>
                <a:gd name="T10" fmla="*/ 228 w 387"/>
                <a:gd name="T11" fmla="*/ 275 h 321"/>
                <a:gd name="T12" fmla="*/ 228 w 387"/>
                <a:gd name="T13" fmla="*/ 311 h 321"/>
                <a:gd name="T14" fmla="*/ 266 w 387"/>
                <a:gd name="T15" fmla="*/ 311 h 321"/>
                <a:gd name="T16" fmla="*/ 270 w 387"/>
                <a:gd name="T17" fmla="*/ 312 h 321"/>
                <a:gd name="T18" fmla="*/ 271 w 387"/>
                <a:gd name="T19" fmla="*/ 316 h 321"/>
                <a:gd name="T20" fmla="*/ 270 w 387"/>
                <a:gd name="T21" fmla="*/ 319 h 321"/>
                <a:gd name="T22" fmla="*/ 266 w 387"/>
                <a:gd name="T23" fmla="*/ 321 h 321"/>
                <a:gd name="T24" fmla="*/ 121 w 387"/>
                <a:gd name="T25" fmla="*/ 321 h 321"/>
                <a:gd name="T26" fmla="*/ 117 w 387"/>
                <a:gd name="T27" fmla="*/ 319 h 321"/>
                <a:gd name="T28" fmla="*/ 116 w 387"/>
                <a:gd name="T29" fmla="*/ 316 h 321"/>
                <a:gd name="T30" fmla="*/ 117 w 387"/>
                <a:gd name="T31" fmla="*/ 312 h 321"/>
                <a:gd name="T32" fmla="*/ 121 w 387"/>
                <a:gd name="T33" fmla="*/ 311 h 321"/>
                <a:gd name="T34" fmla="*/ 159 w 387"/>
                <a:gd name="T35" fmla="*/ 311 h 321"/>
                <a:gd name="T36" fmla="*/ 159 w 387"/>
                <a:gd name="T37" fmla="*/ 275 h 321"/>
                <a:gd name="T38" fmla="*/ 10 w 387"/>
                <a:gd name="T39" fmla="*/ 275 h 321"/>
                <a:gd name="T40" fmla="*/ 3 w 387"/>
                <a:gd name="T41" fmla="*/ 272 h 321"/>
                <a:gd name="T42" fmla="*/ 0 w 387"/>
                <a:gd name="T43" fmla="*/ 265 h 321"/>
                <a:gd name="T44" fmla="*/ 0 w 387"/>
                <a:gd name="T45" fmla="*/ 10 h 321"/>
                <a:gd name="T46" fmla="*/ 3 w 387"/>
                <a:gd name="T47" fmla="*/ 3 h 321"/>
                <a:gd name="T48" fmla="*/ 10 w 387"/>
                <a:gd name="T49" fmla="*/ 0 h 321"/>
                <a:gd name="T50" fmla="*/ 377 w 387"/>
                <a:gd name="T51" fmla="*/ 0 h 321"/>
                <a:gd name="T52" fmla="*/ 384 w 387"/>
                <a:gd name="T53" fmla="*/ 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7" h="321">
                  <a:moveTo>
                    <a:pt x="384" y="3"/>
                  </a:moveTo>
                  <a:cubicBezTo>
                    <a:pt x="386" y="4"/>
                    <a:pt x="387" y="7"/>
                    <a:pt x="387" y="10"/>
                  </a:cubicBezTo>
                  <a:cubicBezTo>
                    <a:pt x="387" y="265"/>
                    <a:pt x="387" y="265"/>
                    <a:pt x="387" y="265"/>
                  </a:cubicBezTo>
                  <a:cubicBezTo>
                    <a:pt x="387" y="268"/>
                    <a:pt x="386" y="270"/>
                    <a:pt x="384" y="272"/>
                  </a:cubicBezTo>
                  <a:cubicBezTo>
                    <a:pt x="382" y="274"/>
                    <a:pt x="380" y="275"/>
                    <a:pt x="377" y="275"/>
                  </a:cubicBezTo>
                  <a:cubicBezTo>
                    <a:pt x="228" y="275"/>
                    <a:pt x="228" y="275"/>
                    <a:pt x="228" y="275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66" y="311"/>
                    <a:pt x="266" y="311"/>
                    <a:pt x="266" y="311"/>
                  </a:cubicBezTo>
                  <a:cubicBezTo>
                    <a:pt x="267" y="311"/>
                    <a:pt x="269" y="311"/>
                    <a:pt x="270" y="312"/>
                  </a:cubicBezTo>
                  <a:cubicBezTo>
                    <a:pt x="271" y="313"/>
                    <a:pt x="271" y="315"/>
                    <a:pt x="271" y="316"/>
                  </a:cubicBezTo>
                  <a:cubicBezTo>
                    <a:pt x="271" y="317"/>
                    <a:pt x="271" y="318"/>
                    <a:pt x="270" y="319"/>
                  </a:cubicBezTo>
                  <a:cubicBezTo>
                    <a:pt x="269" y="320"/>
                    <a:pt x="267" y="321"/>
                    <a:pt x="266" y="321"/>
                  </a:cubicBezTo>
                  <a:cubicBezTo>
                    <a:pt x="121" y="321"/>
                    <a:pt x="121" y="321"/>
                    <a:pt x="121" y="321"/>
                  </a:cubicBezTo>
                  <a:cubicBezTo>
                    <a:pt x="119" y="321"/>
                    <a:pt x="118" y="320"/>
                    <a:pt x="117" y="319"/>
                  </a:cubicBezTo>
                  <a:cubicBezTo>
                    <a:pt x="116" y="318"/>
                    <a:pt x="116" y="317"/>
                    <a:pt x="116" y="316"/>
                  </a:cubicBezTo>
                  <a:cubicBezTo>
                    <a:pt x="116" y="315"/>
                    <a:pt x="116" y="313"/>
                    <a:pt x="117" y="312"/>
                  </a:cubicBezTo>
                  <a:cubicBezTo>
                    <a:pt x="118" y="311"/>
                    <a:pt x="119" y="311"/>
                    <a:pt x="121" y="311"/>
                  </a:cubicBezTo>
                  <a:cubicBezTo>
                    <a:pt x="159" y="311"/>
                    <a:pt x="159" y="311"/>
                    <a:pt x="159" y="311"/>
                  </a:cubicBezTo>
                  <a:cubicBezTo>
                    <a:pt x="159" y="275"/>
                    <a:pt x="159" y="275"/>
                    <a:pt x="159" y="275"/>
                  </a:cubicBezTo>
                  <a:cubicBezTo>
                    <a:pt x="10" y="275"/>
                    <a:pt x="10" y="275"/>
                    <a:pt x="10" y="275"/>
                  </a:cubicBezTo>
                  <a:cubicBezTo>
                    <a:pt x="7" y="275"/>
                    <a:pt x="5" y="274"/>
                    <a:pt x="3" y="272"/>
                  </a:cubicBezTo>
                  <a:cubicBezTo>
                    <a:pt x="1" y="270"/>
                    <a:pt x="0" y="268"/>
                    <a:pt x="0" y="26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1" y="4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377" y="0"/>
                    <a:pt x="377" y="0"/>
                    <a:pt x="377" y="0"/>
                  </a:cubicBezTo>
                  <a:cubicBezTo>
                    <a:pt x="380" y="0"/>
                    <a:pt x="382" y="1"/>
                    <a:pt x="384" y="3"/>
                  </a:cubicBezTo>
                  <a:close/>
                </a:path>
              </a:pathLst>
            </a:custGeom>
            <a:solidFill>
              <a:srgbClr val="217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Rectangle 26"/>
            <p:cNvSpPr>
              <a:spLocks noChangeArrowheads="1"/>
            </p:cNvSpPr>
            <p:nvPr/>
          </p:nvSpPr>
          <p:spPr bwMode="auto">
            <a:xfrm>
              <a:off x="406273" y="2747179"/>
              <a:ext cx="792209" cy="4743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27"/>
            <p:cNvSpPr>
              <a:spLocks/>
            </p:cNvSpPr>
            <p:nvPr/>
          </p:nvSpPr>
          <p:spPr bwMode="auto">
            <a:xfrm>
              <a:off x="793126" y="3265225"/>
              <a:ext cx="18502" cy="16820"/>
            </a:xfrm>
            <a:custGeom>
              <a:avLst/>
              <a:gdLst>
                <a:gd name="T0" fmla="*/ 8 w 8"/>
                <a:gd name="T1" fmla="*/ 4 h 8"/>
                <a:gd name="T2" fmla="*/ 7 w 8"/>
                <a:gd name="T3" fmla="*/ 7 h 8"/>
                <a:gd name="T4" fmla="*/ 4 w 8"/>
                <a:gd name="T5" fmla="*/ 8 h 8"/>
                <a:gd name="T6" fmla="*/ 1 w 8"/>
                <a:gd name="T7" fmla="*/ 7 h 8"/>
                <a:gd name="T8" fmla="*/ 0 w 8"/>
                <a:gd name="T9" fmla="*/ 4 h 8"/>
                <a:gd name="T10" fmla="*/ 1 w 8"/>
                <a:gd name="T11" fmla="*/ 2 h 8"/>
                <a:gd name="T12" fmla="*/ 4 w 8"/>
                <a:gd name="T13" fmla="*/ 0 h 8"/>
                <a:gd name="T14" fmla="*/ 7 w 8"/>
                <a:gd name="T15" fmla="*/ 2 h 8"/>
                <a:gd name="T16" fmla="*/ 8 w 8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cubicBezTo>
                    <a:pt x="8" y="5"/>
                    <a:pt x="8" y="6"/>
                    <a:pt x="7" y="7"/>
                  </a:cubicBezTo>
                  <a:cubicBezTo>
                    <a:pt x="6" y="8"/>
                    <a:pt x="5" y="8"/>
                    <a:pt x="4" y="8"/>
                  </a:cubicBezTo>
                  <a:cubicBezTo>
                    <a:pt x="3" y="8"/>
                    <a:pt x="2" y="8"/>
                    <a:pt x="1" y="7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8" y="2"/>
                    <a:pt x="8" y="3"/>
                    <a:pt x="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28"/>
            <p:cNvSpPr>
              <a:spLocks/>
            </p:cNvSpPr>
            <p:nvPr/>
          </p:nvSpPr>
          <p:spPr bwMode="auto">
            <a:xfrm>
              <a:off x="744348" y="3265225"/>
              <a:ext cx="18502" cy="16820"/>
            </a:xfrm>
            <a:custGeom>
              <a:avLst/>
              <a:gdLst>
                <a:gd name="T0" fmla="*/ 4 w 8"/>
                <a:gd name="T1" fmla="*/ 0 h 8"/>
                <a:gd name="T2" fmla="*/ 7 w 8"/>
                <a:gd name="T3" fmla="*/ 2 h 8"/>
                <a:gd name="T4" fmla="*/ 8 w 8"/>
                <a:gd name="T5" fmla="*/ 4 h 8"/>
                <a:gd name="T6" fmla="*/ 7 w 8"/>
                <a:gd name="T7" fmla="*/ 7 h 8"/>
                <a:gd name="T8" fmla="*/ 4 w 8"/>
                <a:gd name="T9" fmla="*/ 8 h 8"/>
                <a:gd name="T10" fmla="*/ 1 w 8"/>
                <a:gd name="T11" fmla="*/ 7 h 8"/>
                <a:gd name="T12" fmla="*/ 0 w 8"/>
                <a:gd name="T13" fmla="*/ 4 h 8"/>
                <a:gd name="T14" fmla="*/ 1 w 8"/>
                <a:gd name="T15" fmla="*/ 2 h 8"/>
                <a:gd name="T16" fmla="*/ 4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4" y="0"/>
                  </a:moveTo>
                  <a:cubicBezTo>
                    <a:pt x="5" y="0"/>
                    <a:pt x="6" y="1"/>
                    <a:pt x="7" y="2"/>
                  </a:cubicBezTo>
                  <a:cubicBezTo>
                    <a:pt x="7" y="2"/>
                    <a:pt x="8" y="3"/>
                    <a:pt x="8" y="4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6" y="8"/>
                    <a:pt x="5" y="8"/>
                    <a:pt x="4" y="8"/>
                  </a:cubicBezTo>
                  <a:cubicBezTo>
                    <a:pt x="3" y="8"/>
                    <a:pt x="2" y="8"/>
                    <a:pt x="1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2" y="1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29"/>
            <p:cNvSpPr>
              <a:spLocks/>
            </p:cNvSpPr>
            <p:nvPr/>
          </p:nvSpPr>
          <p:spPr bwMode="auto">
            <a:xfrm>
              <a:off x="843585" y="3265225"/>
              <a:ext cx="18502" cy="16820"/>
            </a:xfrm>
            <a:custGeom>
              <a:avLst/>
              <a:gdLst>
                <a:gd name="T0" fmla="*/ 8 w 8"/>
                <a:gd name="T1" fmla="*/ 4 h 8"/>
                <a:gd name="T2" fmla="*/ 7 w 8"/>
                <a:gd name="T3" fmla="*/ 7 h 8"/>
                <a:gd name="T4" fmla="*/ 4 w 8"/>
                <a:gd name="T5" fmla="*/ 8 h 8"/>
                <a:gd name="T6" fmla="*/ 1 w 8"/>
                <a:gd name="T7" fmla="*/ 7 h 8"/>
                <a:gd name="T8" fmla="*/ 0 w 8"/>
                <a:gd name="T9" fmla="*/ 4 h 8"/>
                <a:gd name="T10" fmla="*/ 1 w 8"/>
                <a:gd name="T11" fmla="*/ 2 h 8"/>
                <a:gd name="T12" fmla="*/ 4 w 8"/>
                <a:gd name="T13" fmla="*/ 0 h 8"/>
                <a:gd name="T14" fmla="*/ 7 w 8"/>
                <a:gd name="T15" fmla="*/ 2 h 8"/>
                <a:gd name="T16" fmla="*/ 8 w 8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cubicBezTo>
                    <a:pt x="8" y="5"/>
                    <a:pt x="8" y="6"/>
                    <a:pt x="7" y="7"/>
                  </a:cubicBezTo>
                  <a:cubicBezTo>
                    <a:pt x="6" y="8"/>
                    <a:pt x="5" y="8"/>
                    <a:pt x="4" y="8"/>
                  </a:cubicBezTo>
                  <a:cubicBezTo>
                    <a:pt x="3" y="8"/>
                    <a:pt x="2" y="8"/>
                    <a:pt x="1" y="7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8" y="2"/>
                    <a:pt x="8" y="3"/>
                    <a:pt x="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30"/>
            <p:cNvSpPr>
              <a:spLocks/>
            </p:cNvSpPr>
            <p:nvPr/>
          </p:nvSpPr>
          <p:spPr bwMode="auto">
            <a:xfrm>
              <a:off x="1087471" y="3271953"/>
              <a:ext cx="35322" cy="6728"/>
            </a:xfrm>
            <a:custGeom>
              <a:avLst/>
              <a:gdLst>
                <a:gd name="T0" fmla="*/ 2 w 21"/>
                <a:gd name="T1" fmla="*/ 0 h 4"/>
                <a:gd name="T2" fmla="*/ 20 w 21"/>
                <a:gd name="T3" fmla="*/ 0 h 4"/>
                <a:gd name="T4" fmla="*/ 20 w 21"/>
                <a:gd name="T5" fmla="*/ 0 h 4"/>
                <a:gd name="T6" fmla="*/ 21 w 21"/>
                <a:gd name="T7" fmla="*/ 1 h 4"/>
                <a:gd name="T8" fmla="*/ 21 w 21"/>
                <a:gd name="T9" fmla="*/ 2 h 4"/>
                <a:gd name="T10" fmla="*/ 20 w 21"/>
                <a:gd name="T11" fmla="*/ 2 h 4"/>
                <a:gd name="T12" fmla="*/ 20 w 21"/>
                <a:gd name="T13" fmla="*/ 4 h 4"/>
                <a:gd name="T14" fmla="*/ 2 w 21"/>
                <a:gd name="T15" fmla="*/ 4 h 4"/>
                <a:gd name="T16" fmla="*/ 0 w 21"/>
                <a:gd name="T17" fmla="*/ 2 h 4"/>
                <a:gd name="T18" fmla="*/ 0 w 21"/>
                <a:gd name="T19" fmla="*/ 2 h 4"/>
                <a:gd name="T20" fmla="*/ 0 w 21"/>
                <a:gd name="T21" fmla="*/ 1 h 4"/>
                <a:gd name="T22" fmla="*/ 0 w 21"/>
                <a:gd name="T23" fmla="*/ 0 h 4"/>
                <a:gd name="T24" fmla="*/ 2 w 21"/>
                <a:gd name="T2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4">
                  <a:moveTo>
                    <a:pt x="2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21" y="1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431600" y="2301055"/>
            <a:ext cx="1660105" cy="333030"/>
            <a:chOff x="3431600" y="2301055"/>
            <a:chExt cx="1660105" cy="333030"/>
          </a:xfrm>
        </p:grpSpPr>
        <p:sp>
          <p:nvSpPr>
            <p:cNvPr id="154" name="Freeform 31"/>
            <p:cNvSpPr>
              <a:spLocks/>
            </p:cNvSpPr>
            <p:nvPr/>
          </p:nvSpPr>
          <p:spPr bwMode="auto">
            <a:xfrm>
              <a:off x="3431600" y="2301055"/>
              <a:ext cx="1660105" cy="333030"/>
            </a:xfrm>
            <a:custGeom>
              <a:avLst/>
              <a:gdLst>
                <a:gd name="T0" fmla="*/ 858 w 858"/>
                <a:gd name="T1" fmla="*/ 24 h 151"/>
                <a:gd name="T2" fmla="*/ 858 w 858"/>
                <a:gd name="T3" fmla="*/ 126 h 151"/>
                <a:gd name="T4" fmla="*/ 826 w 858"/>
                <a:gd name="T5" fmla="*/ 151 h 151"/>
                <a:gd name="T6" fmla="*/ 32 w 858"/>
                <a:gd name="T7" fmla="*/ 151 h 151"/>
                <a:gd name="T8" fmla="*/ 0 w 858"/>
                <a:gd name="T9" fmla="*/ 126 h 151"/>
                <a:gd name="T10" fmla="*/ 0 w 858"/>
                <a:gd name="T11" fmla="*/ 24 h 151"/>
                <a:gd name="T12" fmla="*/ 32 w 858"/>
                <a:gd name="T13" fmla="*/ 0 h 151"/>
                <a:gd name="T14" fmla="*/ 826 w 858"/>
                <a:gd name="T15" fmla="*/ 0 h 151"/>
                <a:gd name="T16" fmla="*/ 858 w 858"/>
                <a:gd name="T17" fmla="*/ 2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8" h="151">
                  <a:moveTo>
                    <a:pt x="858" y="24"/>
                  </a:moveTo>
                  <a:cubicBezTo>
                    <a:pt x="858" y="126"/>
                    <a:pt x="858" y="126"/>
                    <a:pt x="858" y="126"/>
                  </a:cubicBezTo>
                  <a:cubicBezTo>
                    <a:pt x="858" y="142"/>
                    <a:pt x="847" y="151"/>
                    <a:pt x="826" y="151"/>
                  </a:cubicBezTo>
                  <a:cubicBezTo>
                    <a:pt x="32" y="151"/>
                    <a:pt x="32" y="151"/>
                    <a:pt x="32" y="151"/>
                  </a:cubicBezTo>
                  <a:cubicBezTo>
                    <a:pt x="11" y="151"/>
                    <a:pt x="0" y="142"/>
                    <a:pt x="0" y="12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8"/>
                    <a:pt x="11" y="0"/>
                    <a:pt x="32" y="0"/>
                  </a:cubicBezTo>
                  <a:cubicBezTo>
                    <a:pt x="826" y="0"/>
                    <a:pt x="826" y="0"/>
                    <a:pt x="826" y="0"/>
                  </a:cubicBezTo>
                  <a:cubicBezTo>
                    <a:pt x="847" y="0"/>
                    <a:pt x="858" y="8"/>
                    <a:pt x="858" y="24"/>
                  </a:cubicBezTo>
                  <a:close/>
                </a:path>
              </a:pathLst>
            </a:custGeom>
            <a:solidFill>
              <a:srgbClr val="8064A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n>
                  <a:solidFill>
                    <a:srgbClr val="9E1DFF"/>
                  </a:solidFill>
                </a:ln>
              </a:endParaRPr>
            </a:p>
          </p:txBody>
        </p:sp>
        <p:sp>
          <p:nvSpPr>
            <p:cNvPr id="196" name="Rectangle 33"/>
            <p:cNvSpPr>
              <a:spLocks noChangeArrowheads="1"/>
            </p:cNvSpPr>
            <p:nvPr/>
          </p:nvSpPr>
          <p:spPr bwMode="auto">
            <a:xfrm>
              <a:off x="3901893" y="2386836"/>
              <a:ext cx="870431" cy="169277"/>
            </a:xfrm>
            <a:prstGeom prst="rect">
              <a:avLst/>
            </a:prstGeom>
            <a:solidFill>
              <a:srgbClr val="8064A1"/>
            </a:solidFill>
            <a:ln>
              <a:noFill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Fail or Succeed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197" name="Rectangle 34"/>
            <p:cNvSpPr>
              <a:spLocks noChangeArrowheads="1"/>
            </p:cNvSpPr>
            <p:nvPr/>
          </p:nvSpPr>
          <p:spPr bwMode="auto">
            <a:xfrm>
              <a:off x="3604184" y="2364970"/>
              <a:ext cx="242204" cy="200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35"/>
            <p:cNvSpPr>
              <a:spLocks/>
            </p:cNvSpPr>
            <p:nvPr/>
          </p:nvSpPr>
          <p:spPr bwMode="auto">
            <a:xfrm>
              <a:off x="3639505" y="2400292"/>
              <a:ext cx="171561" cy="129512"/>
            </a:xfrm>
            <a:custGeom>
              <a:avLst/>
              <a:gdLst>
                <a:gd name="T0" fmla="*/ 7 w 102"/>
                <a:gd name="T1" fmla="*/ 77 h 77"/>
                <a:gd name="T2" fmla="*/ 0 w 102"/>
                <a:gd name="T3" fmla="*/ 77 h 77"/>
                <a:gd name="T4" fmla="*/ 0 w 102"/>
                <a:gd name="T5" fmla="*/ 0 h 77"/>
                <a:gd name="T6" fmla="*/ 7 w 102"/>
                <a:gd name="T7" fmla="*/ 0 h 77"/>
                <a:gd name="T8" fmla="*/ 102 w 102"/>
                <a:gd name="T9" fmla="*/ 0 h 77"/>
                <a:gd name="T10" fmla="*/ 102 w 102"/>
                <a:gd name="T11" fmla="*/ 77 h 77"/>
                <a:gd name="T12" fmla="*/ 7 w 102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77">
                  <a:moveTo>
                    <a:pt x="7" y="77"/>
                  </a:moveTo>
                  <a:lnTo>
                    <a:pt x="0" y="77"/>
                  </a:lnTo>
                  <a:lnTo>
                    <a:pt x="0" y="0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77"/>
                  </a:lnTo>
                  <a:lnTo>
                    <a:pt x="7" y="77"/>
                  </a:lnTo>
                  <a:close/>
                </a:path>
              </a:pathLst>
            </a:custGeom>
            <a:solidFill>
              <a:srgbClr val="EE55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Rectangle 36"/>
            <p:cNvSpPr>
              <a:spLocks noChangeArrowheads="1"/>
            </p:cNvSpPr>
            <p:nvPr/>
          </p:nvSpPr>
          <p:spPr bwMode="auto">
            <a:xfrm>
              <a:off x="3695010" y="2397029"/>
              <a:ext cx="111010" cy="159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5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431600" y="2845696"/>
            <a:ext cx="1660105" cy="333030"/>
            <a:chOff x="3431600" y="2845696"/>
            <a:chExt cx="1660105" cy="333030"/>
          </a:xfrm>
        </p:grpSpPr>
        <p:sp>
          <p:nvSpPr>
            <p:cNvPr id="155" name="Freeform 37"/>
            <p:cNvSpPr>
              <a:spLocks/>
            </p:cNvSpPr>
            <p:nvPr/>
          </p:nvSpPr>
          <p:spPr bwMode="auto">
            <a:xfrm>
              <a:off x="3431600" y="2845696"/>
              <a:ext cx="1660105" cy="333030"/>
            </a:xfrm>
            <a:custGeom>
              <a:avLst/>
              <a:gdLst>
                <a:gd name="T0" fmla="*/ 826 w 858"/>
                <a:gd name="T1" fmla="*/ 0 h 151"/>
                <a:gd name="T2" fmla="*/ 858 w 858"/>
                <a:gd name="T3" fmla="*/ 24 h 151"/>
                <a:gd name="T4" fmla="*/ 858 w 858"/>
                <a:gd name="T5" fmla="*/ 126 h 151"/>
                <a:gd name="T6" fmla="*/ 826 w 858"/>
                <a:gd name="T7" fmla="*/ 151 h 151"/>
                <a:gd name="T8" fmla="*/ 32 w 858"/>
                <a:gd name="T9" fmla="*/ 151 h 151"/>
                <a:gd name="T10" fmla="*/ 0 w 858"/>
                <a:gd name="T11" fmla="*/ 126 h 151"/>
                <a:gd name="T12" fmla="*/ 0 w 858"/>
                <a:gd name="T13" fmla="*/ 24 h 151"/>
                <a:gd name="T14" fmla="*/ 32 w 858"/>
                <a:gd name="T15" fmla="*/ 0 h 151"/>
                <a:gd name="T16" fmla="*/ 826 w 858"/>
                <a:gd name="T1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8" h="151">
                  <a:moveTo>
                    <a:pt x="826" y="0"/>
                  </a:moveTo>
                  <a:cubicBezTo>
                    <a:pt x="847" y="0"/>
                    <a:pt x="858" y="8"/>
                    <a:pt x="858" y="24"/>
                  </a:cubicBezTo>
                  <a:cubicBezTo>
                    <a:pt x="858" y="126"/>
                    <a:pt x="858" y="126"/>
                    <a:pt x="858" y="126"/>
                  </a:cubicBezTo>
                  <a:cubicBezTo>
                    <a:pt x="858" y="142"/>
                    <a:pt x="847" y="151"/>
                    <a:pt x="826" y="151"/>
                  </a:cubicBezTo>
                  <a:cubicBezTo>
                    <a:pt x="32" y="151"/>
                    <a:pt x="32" y="151"/>
                    <a:pt x="32" y="151"/>
                  </a:cubicBezTo>
                  <a:cubicBezTo>
                    <a:pt x="11" y="151"/>
                    <a:pt x="0" y="142"/>
                    <a:pt x="0" y="12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8"/>
                    <a:pt x="11" y="0"/>
                    <a:pt x="32" y="0"/>
                  </a:cubicBezTo>
                  <a:lnTo>
                    <a:pt x="826" y="0"/>
                  </a:lnTo>
                  <a:close/>
                </a:path>
              </a:pathLst>
            </a:custGeom>
            <a:solidFill>
              <a:srgbClr val="8064A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n>
                  <a:solidFill>
                    <a:srgbClr val="9E1DFF"/>
                  </a:solidFill>
                </a:ln>
              </a:endParaRPr>
            </a:p>
          </p:txBody>
        </p:sp>
        <p:sp>
          <p:nvSpPr>
            <p:cNvPr id="202" name="Rectangle 39"/>
            <p:cNvSpPr>
              <a:spLocks noChangeArrowheads="1"/>
            </p:cNvSpPr>
            <p:nvPr/>
          </p:nvSpPr>
          <p:spPr bwMode="auto">
            <a:xfrm>
              <a:off x="3893483" y="2926430"/>
              <a:ext cx="878446" cy="169277"/>
            </a:xfrm>
            <a:prstGeom prst="rect">
              <a:avLst/>
            </a:prstGeom>
            <a:solidFill>
              <a:srgbClr val="8064A1"/>
            </a:solidFill>
            <a:ln>
              <a:noFill/>
            </a:ln>
            <a:extLst/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100" b="1" dirty="0">
                  <a:solidFill>
                    <a:schemeClr val="bg1"/>
                  </a:solidFill>
                  <a:latin typeface="Calibri" pitchFamily="34" charset="0"/>
                </a:rPr>
                <a:t>Publish</a:t>
              </a:r>
              <a:r>
                <a:rPr kumimoji="0" lang="en-US" altLang="en-US" sz="1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 r</a:t>
              </a:r>
              <a:r>
                <a:rPr lang="en-US" altLang="en-US" sz="1100" b="1" dirty="0" smtClean="0">
                  <a:solidFill>
                    <a:schemeClr val="bg1"/>
                  </a:solidFill>
                  <a:latin typeface="Calibri" pitchFamily="34" charset="0"/>
                </a:rPr>
                <a:t>eports</a:t>
              </a:r>
              <a:endParaRPr lang="en-US" altLang="en-US" sz="1100" b="1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203" name="Rectangle 40"/>
            <p:cNvSpPr>
              <a:spLocks noChangeArrowheads="1"/>
            </p:cNvSpPr>
            <p:nvPr/>
          </p:nvSpPr>
          <p:spPr bwMode="auto">
            <a:xfrm>
              <a:off x="3604184" y="2909610"/>
              <a:ext cx="242204" cy="200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Freeform 41"/>
            <p:cNvSpPr>
              <a:spLocks/>
            </p:cNvSpPr>
            <p:nvPr/>
          </p:nvSpPr>
          <p:spPr bwMode="auto">
            <a:xfrm>
              <a:off x="3639505" y="2944932"/>
              <a:ext cx="171561" cy="129512"/>
            </a:xfrm>
            <a:custGeom>
              <a:avLst/>
              <a:gdLst>
                <a:gd name="T0" fmla="*/ 0 w 102"/>
                <a:gd name="T1" fmla="*/ 0 h 77"/>
                <a:gd name="T2" fmla="*/ 7 w 102"/>
                <a:gd name="T3" fmla="*/ 0 h 77"/>
                <a:gd name="T4" fmla="*/ 102 w 102"/>
                <a:gd name="T5" fmla="*/ 0 h 77"/>
                <a:gd name="T6" fmla="*/ 102 w 102"/>
                <a:gd name="T7" fmla="*/ 77 h 77"/>
                <a:gd name="T8" fmla="*/ 7 w 102"/>
                <a:gd name="T9" fmla="*/ 77 h 77"/>
                <a:gd name="T10" fmla="*/ 0 w 102"/>
                <a:gd name="T11" fmla="*/ 77 h 77"/>
                <a:gd name="T12" fmla="*/ 0 w 102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77">
                  <a:moveTo>
                    <a:pt x="0" y="0"/>
                  </a:moveTo>
                  <a:lnTo>
                    <a:pt x="7" y="0"/>
                  </a:lnTo>
                  <a:lnTo>
                    <a:pt x="102" y="0"/>
                  </a:lnTo>
                  <a:lnTo>
                    <a:pt x="102" y="77"/>
                  </a:lnTo>
                  <a:lnTo>
                    <a:pt x="7" y="77"/>
                  </a:lnTo>
                  <a:lnTo>
                    <a:pt x="0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55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Rectangle 42"/>
            <p:cNvSpPr>
              <a:spLocks noChangeArrowheads="1"/>
            </p:cNvSpPr>
            <p:nvPr/>
          </p:nvSpPr>
          <p:spPr bwMode="auto">
            <a:xfrm>
              <a:off x="3686601" y="2942460"/>
              <a:ext cx="111010" cy="159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4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31600" y="3403044"/>
            <a:ext cx="1660105" cy="333030"/>
            <a:chOff x="3431600" y="3403044"/>
            <a:chExt cx="1660105" cy="333030"/>
          </a:xfrm>
        </p:grpSpPr>
        <p:sp>
          <p:nvSpPr>
            <p:cNvPr id="153" name="Freeform 43"/>
            <p:cNvSpPr>
              <a:spLocks/>
            </p:cNvSpPr>
            <p:nvPr/>
          </p:nvSpPr>
          <p:spPr bwMode="auto">
            <a:xfrm>
              <a:off x="3431600" y="3403044"/>
              <a:ext cx="1660105" cy="333030"/>
            </a:xfrm>
            <a:custGeom>
              <a:avLst/>
              <a:gdLst>
                <a:gd name="T0" fmla="*/ 826 w 858"/>
                <a:gd name="T1" fmla="*/ 0 h 151"/>
                <a:gd name="T2" fmla="*/ 858 w 858"/>
                <a:gd name="T3" fmla="*/ 24 h 151"/>
                <a:gd name="T4" fmla="*/ 858 w 858"/>
                <a:gd name="T5" fmla="*/ 126 h 151"/>
                <a:gd name="T6" fmla="*/ 826 w 858"/>
                <a:gd name="T7" fmla="*/ 151 h 151"/>
                <a:gd name="T8" fmla="*/ 32 w 858"/>
                <a:gd name="T9" fmla="*/ 151 h 151"/>
                <a:gd name="T10" fmla="*/ 0 w 858"/>
                <a:gd name="T11" fmla="*/ 126 h 151"/>
                <a:gd name="T12" fmla="*/ 0 w 858"/>
                <a:gd name="T13" fmla="*/ 24 h 151"/>
                <a:gd name="T14" fmla="*/ 32 w 858"/>
                <a:gd name="T15" fmla="*/ 0 h 151"/>
                <a:gd name="T16" fmla="*/ 826 w 858"/>
                <a:gd name="T1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8" h="151">
                  <a:moveTo>
                    <a:pt x="826" y="0"/>
                  </a:moveTo>
                  <a:cubicBezTo>
                    <a:pt x="847" y="0"/>
                    <a:pt x="858" y="8"/>
                    <a:pt x="858" y="24"/>
                  </a:cubicBezTo>
                  <a:cubicBezTo>
                    <a:pt x="858" y="126"/>
                    <a:pt x="858" y="126"/>
                    <a:pt x="858" y="126"/>
                  </a:cubicBezTo>
                  <a:cubicBezTo>
                    <a:pt x="858" y="142"/>
                    <a:pt x="847" y="151"/>
                    <a:pt x="826" y="151"/>
                  </a:cubicBezTo>
                  <a:cubicBezTo>
                    <a:pt x="32" y="151"/>
                    <a:pt x="32" y="151"/>
                    <a:pt x="32" y="151"/>
                  </a:cubicBezTo>
                  <a:cubicBezTo>
                    <a:pt x="11" y="151"/>
                    <a:pt x="0" y="142"/>
                    <a:pt x="0" y="12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8"/>
                    <a:pt x="11" y="0"/>
                    <a:pt x="32" y="0"/>
                  </a:cubicBezTo>
                  <a:lnTo>
                    <a:pt x="826" y="0"/>
                  </a:lnTo>
                  <a:close/>
                </a:path>
              </a:pathLst>
            </a:custGeom>
            <a:solidFill>
              <a:srgbClr val="8064A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n>
                  <a:solidFill>
                    <a:srgbClr val="9E1DFF"/>
                  </a:solidFill>
                </a:ln>
              </a:endParaRPr>
            </a:p>
          </p:txBody>
        </p:sp>
        <p:sp>
          <p:nvSpPr>
            <p:cNvPr id="208" name="Rectangle 45"/>
            <p:cNvSpPr>
              <a:spLocks noChangeArrowheads="1"/>
            </p:cNvSpPr>
            <p:nvPr/>
          </p:nvSpPr>
          <p:spPr bwMode="auto">
            <a:xfrm>
              <a:off x="3900210" y="3480415"/>
              <a:ext cx="299762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Build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09" name="Rectangle 46"/>
            <p:cNvSpPr>
              <a:spLocks noChangeArrowheads="1"/>
            </p:cNvSpPr>
            <p:nvPr/>
          </p:nvSpPr>
          <p:spPr bwMode="auto">
            <a:xfrm>
              <a:off x="3604184" y="3466959"/>
              <a:ext cx="242204" cy="2001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47"/>
            <p:cNvSpPr>
              <a:spLocks/>
            </p:cNvSpPr>
            <p:nvPr/>
          </p:nvSpPr>
          <p:spPr bwMode="auto">
            <a:xfrm>
              <a:off x="3639505" y="3502281"/>
              <a:ext cx="171561" cy="129512"/>
            </a:xfrm>
            <a:custGeom>
              <a:avLst/>
              <a:gdLst>
                <a:gd name="T0" fmla="*/ 0 w 102"/>
                <a:gd name="T1" fmla="*/ 0 h 77"/>
                <a:gd name="T2" fmla="*/ 7 w 102"/>
                <a:gd name="T3" fmla="*/ 0 h 77"/>
                <a:gd name="T4" fmla="*/ 102 w 102"/>
                <a:gd name="T5" fmla="*/ 0 h 77"/>
                <a:gd name="T6" fmla="*/ 102 w 102"/>
                <a:gd name="T7" fmla="*/ 77 h 77"/>
                <a:gd name="T8" fmla="*/ 7 w 102"/>
                <a:gd name="T9" fmla="*/ 77 h 77"/>
                <a:gd name="T10" fmla="*/ 0 w 102"/>
                <a:gd name="T11" fmla="*/ 77 h 77"/>
                <a:gd name="T12" fmla="*/ 0 w 102"/>
                <a:gd name="T1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77">
                  <a:moveTo>
                    <a:pt x="0" y="0"/>
                  </a:moveTo>
                  <a:lnTo>
                    <a:pt x="7" y="0"/>
                  </a:lnTo>
                  <a:lnTo>
                    <a:pt x="102" y="0"/>
                  </a:lnTo>
                  <a:lnTo>
                    <a:pt x="102" y="77"/>
                  </a:lnTo>
                  <a:lnTo>
                    <a:pt x="7" y="77"/>
                  </a:lnTo>
                  <a:lnTo>
                    <a:pt x="0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55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Rectangle 48"/>
            <p:cNvSpPr>
              <a:spLocks noChangeArrowheads="1"/>
            </p:cNvSpPr>
            <p:nvPr/>
          </p:nvSpPr>
          <p:spPr bwMode="auto">
            <a:xfrm>
              <a:off x="3686601" y="3499019"/>
              <a:ext cx="111010" cy="159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8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3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648839" y="2237541"/>
            <a:ext cx="1274934" cy="1274934"/>
            <a:chOff x="7648839" y="2237541"/>
            <a:chExt cx="1274934" cy="1274934"/>
          </a:xfrm>
        </p:grpSpPr>
        <p:sp>
          <p:nvSpPr>
            <p:cNvPr id="220" name="Freeform 58"/>
            <p:cNvSpPr>
              <a:spLocks/>
            </p:cNvSpPr>
            <p:nvPr/>
          </p:nvSpPr>
          <p:spPr bwMode="auto">
            <a:xfrm>
              <a:off x="7648839" y="2237541"/>
              <a:ext cx="1274934" cy="1274934"/>
            </a:xfrm>
            <a:custGeom>
              <a:avLst/>
              <a:gdLst>
                <a:gd name="T0" fmla="*/ 40 w 580"/>
                <a:gd name="T1" fmla="*/ 580 h 580"/>
                <a:gd name="T2" fmla="*/ 0 w 580"/>
                <a:gd name="T3" fmla="*/ 540 h 580"/>
                <a:gd name="T4" fmla="*/ 0 w 580"/>
                <a:gd name="T5" fmla="*/ 40 h 580"/>
                <a:gd name="T6" fmla="*/ 40 w 580"/>
                <a:gd name="T7" fmla="*/ 0 h 580"/>
                <a:gd name="T8" fmla="*/ 540 w 580"/>
                <a:gd name="T9" fmla="*/ 0 h 580"/>
                <a:gd name="T10" fmla="*/ 580 w 580"/>
                <a:gd name="T11" fmla="*/ 40 h 580"/>
                <a:gd name="T12" fmla="*/ 580 w 580"/>
                <a:gd name="T13" fmla="*/ 540 h 580"/>
                <a:gd name="T14" fmla="*/ 540 w 580"/>
                <a:gd name="T15" fmla="*/ 580 h 580"/>
                <a:gd name="T16" fmla="*/ 40 w 580"/>
                <a:gd name="T17" fmla="*/ 58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0" h="580">
                  <a:moveTo>
                    <a:pt x="40" y="580"/>
                  </a:moveTo>
                  <a:cubicBezTo>
                    <a:pt x="13" y="580"/>
                    <a:pt x="0" y="567"/>
                    <a:pt x="0" y="5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3"/>
                    <a:pt x="13" y="0"/>
                    <a:pt x="40" y="0"/>
                  </a:cubicBezTo>
                  <a:cubicBezTo>
                    <a:pt x="540" y="0"/>
                    <a:pt x="540" y="0"/>
                    <a:pt x="540" y="0"/>
                  </a:cubicBezTo>
                  <a:cubicBezTo>
                    <a:pt x="567" y="0"/>
                    <a:pt x="580" y="13"/>
                    <a:pt x="580" y="40"/>
                  </a:cubicBezTo>
                  <a:cubicBezTo>
                    <a:pt x="580" y="540"/>
                    <a:pt x="580" y="540"/>
                    <a:pt x="580" y="540"/>
                  </a:cubicBezTo>
                  <a:cubicBezTo>
                    <a:pt x="580" y="567"/>
                    <a:pt x="567" y="580"/>
                    <a:pt x="540" y="580"/>
                  </a:cubicBezTo>
                  <a:lnTo>
                    <a:pt x="40" y="58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59"/>
            <p:cNvSpPr>
              <a:spLocks/>
            </p:cNvSpPr>
            <p:nvPr/>
          </p:nvSpPr>
          <p:spPr bwMode="auto">
            <a:xfrm>
              <a:off x="7648839" y="2237541"/>
              <a:ext cx="1274934" cy="1274934"/>
            </a:xfrm>
            <a:custGeom>
              <a:avLst/>
              <a:gdLst>
                <a:gd name="T0" fmla="*/ 40 w 580"/>
                <a:gd name="T1" fmla="*/ 580 h 580"/>
                <a:gd name="T2" fmla="*/ 540 w 580"/>
                <a:gd name="T3" fmla="*/ 580 h 580"/>
                <a:gd name="T4" fmla="*/ 580 w 580"/>
                <a:gd name="T5" fmla="*/ 540 h 580"/>
                <a:gd name="T6" fmla="*/ 580 w 580"/>
                <a:gd name="T7" fmla="*/ 40 h 580"/>
                <a:gd name="T8" fmla="*/ 540 w 580"/>
                <a:gd name="T9" fmla="*/ 0 h 580"/>
                <a:gd name="T10" fmla="*/ 40 w 580"/>
                <a:gd name="T11" fmla="*/ 0 h 580"/>
                <a:gd name="T12" fmla="*/ 0 w 580"/>
                <a:gd name="T13" fmla="*/ 40 h 580"/>
                <a:gd name="T14" fmla="*/ 0 w 580"/>
                <a:gd name="T15" fmla="*/ 540 h 580"/>
                <a:gd name="T16" fmla="*/ 40 w 580"/>
                <a:gd name="T17" fmla="*/ 58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0" h="580">
                  <a:moveTo>
                    <a:pt x="40" y="580"/>
                  </a:moveTo>
                  <a:cubicBezTo>
                    <a:pt x="540" y="580"/>
                    <a:pt x="540" y="580"/>
                    <a:pt x="540" y="580"/>
                  </a:cubicBezTo>
                  <a:cubicBezTo>
                    <a:pt x="567" y="580"/>
                    <a:pt x="580" y="567"/>
                    <a:pt x="580" y="540"/>
                  </a:cubicBezTo>
                  <a:cubicBezTo>
                    <a:pt x="580" y="40"/>
                    <a:pt x="580" y="40"/>
                    <a:pt x="580" y="40"/>
                  </a:cubicBezTo>
                  <a:cubicBezTo>
                    <a:pt x="580" y="13"/>
                    <a:pt x="567" y="0"/>
                    <a:pt x="5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3" y="0"/>
                    <a:pt x="0" y="13"/>
                    <a:pt x="0" y="40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567"/>
                    <a:pt x="13" y="580"/>
                    <a:pt x="40" y="580"/>
                  </a:cubicBezTo>
                  <a:close/>
                </a:path>
              </a:pathLst>
            </a:custGeom>
            <a:noFill/>
            <a:ln w="17463" cap="rnd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60"/>
            <p:cNvSpPr>
              <a:spLocks/>
            </p:cNvSpPr>
            <p:nvPr/>
          </p:nvSpPr>
          <p:spPr bwMode="auto">
            <a:xfrm>
              <a:off x="8188751" y="2499928"/>
              <a:ext cx="380125" cy="587008"/>
            </a:xfrm>
            <a:custGeom>
              <a:avLst/>
              <a:gdLst>
                <a:gd name="T0" fmla="*/ 157 w 173"/>
                <a:gd name="T1" fmla="*/ 61 h 267"/>
                <a:gd name="T2" fmla="*/ 162 w 173"/>
                <a:gd name="T3" fmla="*/ 61 h 267"/>
                <a:gd name="T4" fmla="*/ 165 w 173"/>
                <a:gd name="T5" fmla="*/ 151 h 267"/>
                <a:gd name="T6" fmla="*/ 107 w 173"/>
                <a:gd name="T7" fmla="*/ 235 h 267"/>
                <a:gd name="T8" fmla="*/ 11 w 173"/>
                <a:gd name="T9" fmla="*/ 266 h 267"/>
                <a:gd name="T10" fmla="*/ 16 w 173"/>
                <a:gd name="T11" fmla="*/ 256 h 267"/>
                <a:gd name="T12" fmla="*/ 47 w 173"/>
                <a:gd name="T13" fmla="*/ 246 h 267"/>
                <a:gd name="T14" fmla="*/ 59 w 173"/>
                <a:gd name="T15" fmla="*/ 230 h 267"/>
                <a:gd name="T16" fmla="*/ 79 w 173"/>
                <a:gd name="T17" fmla="*/ 226 h 267"/>
                <a:gd name="T18" fmla="*/ 104 w 173"/>
                <a:gd name="T19" fmla="*/ 199 h 267"/>
                <a:gd name="T20" fmla="*/ 82 w 173"/>
                <a:gd name="T21" fmla="*/ 176 h 267"/>
                <a:gd name="T22" fmla="*/ 73 w 173"/>
                <a:gd name="T23" fmla="*/ 157 h 267"/>
                <a:gd name="T24" fmla="*/ 65 w 173"/>
                <a:gd name="T25" fmla="*/ 154 h 267"/>
                <a:gd name="T26" fmla="*/ 37 w 173"/>
                <a:gd name="T27" fmla="*/ 140 h 267"/>
                <a:gd name="T28" fmla="*/ 24 w 173"/>
                <a:gd name="T29" fmla="*/ 140 h 267"/>
                <a:gd name="T30" fmla="*/ 19 w 173"/>
                <a:gd name="T31" fmla="*/ 130 h 267"/>
                <a:gd name="T32" fmla="*/ 12 w 173"/>
                <a:gd name="T33" fmla="*/ 125 h 267"/>
                <a:gd name="T34" fmla="*/ 16 w 173"/>
                <a:gd name="T35" fmla="*/ 115 h 267"/>
                <a:gd name="T36" fmla="*/ 7 w 173"/>
                <a:gd name="T37" fmla="*/ 112 h 267"/>
                <a:gd name="T38" fmla="*/ 0 w 173"/>
                <a:gd name="T39" fmla="*/ 117 h 267"/>
                <a:gd name="T40" fmla="*/ 0 w 173"/>
                <a:gd name="T41" fmla="*/ 104 h 267"/>
                <a:gd name="T42" fmla="*/ 14 w 173"/>
                <a:gd name="T43" fmla="*/ 101 h 267"/>
                <a:gd name="T44" fmla="*/ 24 w 173"/>
                <a:gd name="T45" fmla="*/ 110 h 267"/>
                <a:gd name="T46" fmla="*/ 31 w 173"/>
                <a:gd name="T47" fmla="*/ 112 h 267"/>
                <a:gd name="T48" fmla="*/ 36 w 173"/>
                <a:gd name="T49" fmla="*/ 104 h 267"/>
                <a:gd name="T50" fmla="*/ 59 w 173"/>
                <a:gd name="T51" fmla="*/ 87 h 267"/>
                <a:gd name="T52" fmla="*/ 87 w 173"/>
                <a:gd name="T53" fmla="*/ 80 h 267"/>
                <a:gd name="T54" fmla="*/ 101 w 173"/>
                <a:gd name="T55" fmla="*/ 87 h 267"/>
                <a:gd name="T56" fmla="*/ 105 w 173"/>
                <a:gd name="T57" fmla="*/ 80 h 267"/>
                <a:gd name="T58" fmla="*/ 91 w 173"/>
                <a:gd name="T59" fmla="*/ 56 h 267"/>
                <a:gd name="T60" fmla="*/ 88 w 173"/>
                <a:gd name="T61" fmla="*/ 42 h 267"/>
                <a:gd name="T62" fmla="*/ 78 w 173"/>
                <a:gd name="T63" fmla="*/ 39 h 267"/>
                <a:gd name="T64" fmla="*/ 73 w 173"/>
                <a:gd name="T65" fmla="*/ 34 h 267"/>
                <a:gd name="T66" fmla="*/ 61 w 173"/>
                <a:gd name="T67" fmla="*/ 29 h 267"/>
                <a:gd name="T68" fmla="*/ 54 w 173"/>
                <a:gd name="T69" fmla="*/ 43 h 267"/>
                <a:gd name="T70" fmla="*/ 38 w 173"/>
                <a:gd name="T71" fmla="*/ 36 h 267"/>
                <a:gd name="T72" fmla="*/ 40 w 173"/>
                <a:gd name="T73" fmla="*/ 25 h 267"/>
                <a:gd name="T74" fmla="*/ 53 w 173"/>
                <a:gd name="T75" fmla="*/ 26 h 267"/>
                <a:gd name="T76" fmla="*/ 62 w 173"/>
                <a:gd name="T77" fmla="*/ 10 h 267"/>
                <a:gd name="T78" fmla="*/ 72 w 173"/>
                <a:gd name="T79" fmla="*/ 18 h 267"/>
                <a:gd name="T80" fmla="*/ 70 w 173"/>
                <a:gd name="T81" fmla="*/ 25 h 267"/>
                <a:gd name="T82" fmla="*/ 78 w 173"/>
                <a:gd name="T83" fmla="*/ 32 h 267"/>
                <a:gd name="T84" fmla="*/ 84 w 173"/>
                <a:gd name="T85" fmla="*/ 35 h 267"/>
                <a:gd name="T86" fmla="*/ 93 w 173"/>
                <a:gd name="T87" fmla="*/ 33 h 267"/>
                <a:gd name="T88" fmla="*/ 78 w 173"/>
                <a:gd name="T89" fmla="*/ 6 h 267"/>
                <a:gd name="T90" fmla="*/ 80 w 173"/>
                <a:gd name="T91" fmla="*/ 0 h 267"/>
                <a:gd name="T92" fmla="*/ 93 w 173"/>
                <a:gd name="T93" fmla="*/ 7 h 267"/>
                <a:gd name="T94" fmla="*/ 102 w 173"/>
                <a:gd name="T95" fmla="*/ 20 h 267"/>
                <a:gd name="T96" fmla="*/ 104 w 173"/>
                <a:gd name="T97" fmla="*/ 41 h 267"/>
                <a:gd name="T98" fmla="*/ 118 w 173"/>
                <a:gd name="T99" fmla="*/ 62 h 267"/>
                <a:gd name="T100" fmla="*/ 123 w 173"/>
                <a:gd name="T101" fmla="*/ 66 h 267"/>
                <a:gd name="T102" fmla="*/ 132 w 173"/>
                <a:gd name="T103" fmla="*/ 57 h 267"/>
                <a:gd name="T104" fmla="*/ 157 w 173"/>
                <a:gd name="T105" fmla="*/ 61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3" h="267">
                  <a:moveTo>
                    <a:pt x="157" y="61"/>
                  </a:moveTo>
                  <a:cubicBezTo>
                    <a:pt x="162" y="61"/>
                    <a:pt x="162" y="61"/>
                    <a:pt x="162" y="61"/>
                  </a:cubicBezTo>
                  <a:cubicBezTo>
                    <a:pt x="172" y="91"/>
                    <a:pt x="173" y="121"/>
                    <a:pt x="165" y="151"/>
                  </a:cubicBezTo>
                  <a:cubicBezTo>
                    <a:pt x="155" y="186"/>
                    <a:pt x="136" y="214"/>
                    <a:pt x="107" y="235"/>
                  </a:cubicBezTo>
                  <a:cubicBezTo>
                    <a:pt x="78" y="256"/>
                    <a:pt x="46" y="267"/>
                    <a:pt x="11" y="266"/>
                  </a:cubicBezTo>
                  <a:cubicBezTo>
                    <a:pt x="16" y="256"/>
                    <a:pt x="16" y="256"/>
                    <a:pt x="16" y="256"/>
                  </a:cubicBezTo>
                  <a:cubicBezTo>
                    <a:pt x="47" y="246"/>
                    <a:pt x="47" y="246"/>
                    <a:pt x="47" y="246"/>
                  </a:cubicBezTo>
                  <a:cubicBezTo>
                    <a:pt x="59" y="230"/>
                    <a:pt x="59" y="230"/>
                    <a:pt x="59" y="230"/>
                  </a:cubicBezTo>
                  <a:cubicBezTo>
                    <a:pt x="79" y="226"/>
                    <a:pt x="79" y="226"/>
                    <a:pt x="79" y="226"/>
                  </a:cubicBezTo>
                  <a:cubicBezTo>
                    <a:pt x="104" y="199"/>
                    <a:pt x="104" y="199"/>
                    <a:pt x="104" y="199"/>
                  </a:cubicBezTo>
                  <a:cubicBezTo>
                    <a:pt x="82" y="176"/>
                    <a:pt x="82" y="176"/>
                    <a:pt x="82" y="176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65" y="154"/>
                    <a:pt x="65" y="154"/>
                    <a:pt x="65" y="154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19" y="130"/>
                    <a:pt x="19" y="130"/>
                    <a:pt x="19" y="130"/>
                  </a:cubicBezTo>
                  <a:cubicBezTo>
                    <a:pt x="12" y="125"/>
                    <a:pt x="12" y="125"/>
                    <a:pt x="12" y="125"/>
                  </a:cubicBezTo>
                  <a:cubicBezTo>
                    <a:pt x="16" y="115"/>
                    <a:pt x="16" y="115"/>
                    <a:pt x="16" y="115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31" y="112"/>
                    <a:pt x="31" y="112"/>
                    <a:pt x="31" y="112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59" y="87"/>
                    <a:pt x="59" y="87"/>
                    <a:pt x="59" y="87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101" y="87"/>
                    <a:pt x="101" y="87"/>
                    <a:pt x="101" y="87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61" y="29"/>
                    <a:pt x="61" y="29"/>
                    <a:pt x="61" y="29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32" y="57"/>
                    <a:pt x="132" y="57"/>
                    <a:pt x="132" y="57"/>
                  </a:cubicBezTo>
                  <a:lnTo>
                    <a:pt x="157" y="61"/>
                  </a:lnTo>
                  <a:close/>
                </a:path>
              </a:pathLst>
            </a:custGeom>
            <a:solidFill>
              <a:srgbClr val="217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3" name="Freeform 61"/>
            <p:cNvSpPr>
              <a:spLocks/>
            </p:cNvSpPr>
            <p:nvPr/>
          </p:nvSpPr>
          <p:spPr bwMode="auto">
            <a:xfrm>
              <a:off x="7870859" y="2499928"/>
              <a:ext cx="366670" cy="580280"/>
            </a:xfrm>
            <a:custGeom>
              <a:avLst/>
              <a:gdLst>
                <a:gd name="T0" fmla="*/ 52 w 167"/>
                <a:gd name="T1" fmla="*/ 0 h 264"/>
                <a:gd name="T2" fmla="*/ 63 w 167"/>
                <a:gd name="T3" fmla="*/ 1 h 264"/>
                <a:gd name="T4" fmla="*/ 50 w 167"/>
                <a:gd name="T5" fmla="*/ 6 h 264"/>
                <a:gd name="T6" fmla="*/ 57 w 167"/>
                <a:gd name="T7" fmla="*/ 14 h 264"/>
                <a:gd name="T8" fmla="*/ 74 w 167"/>
                <a:gd name="T9" fmla="*/ 19 h 264"/>
                <a:gd name="T10" fmla="*/ 100 w 167"/>
                <a:gd name="T11" fmla="*/ 21 h 264"/>
                <a:gd name="T12" fmla="*/ 109 w 167"/>
                <a:gd name="T13" fmla="*/ 51 h 264"/>
                <a:gd name="T14" fmla="*/ 103 w 167"/>
                <a:gd name="T15" fmla="*/ 74 h 264"/>
                <a:gd name="T16" fmla="*/ 117 w 167"/>
                <a:gd name="T17" fmla="*/ 109 h 264"/>
                <a:gd name="T18" fmla="*/ 120 w 167"/>
                <a:gd name="T19" fmla="*/ 110 h 264"/>
                <a:gd name="T20" fmla="*/ 123 w 167"/>
                <a:gd name="T21" fmla="*/ 100 h 264"/>
                <a:gd name="T22" fmla="*/ 127 w 167"/>
                <a:gd name="T23" fmla="*/ 120 h 264"/>
                <a:gd name="T24" fmla="*/ 150 w 167"/>
                <a:gd name="T25" fmla="*/ 132 h 264"/>
                <a:gd name="T26" fmla="*/ 158 w 167"/>
                <a:gd name="T27" fmla="*/ 146 h 264"/>
                <a:gd name="T28" fmla="*/ 167 w 167"/>
                <a:gd name="T29" fmla="*/ 152 h 264"/>
                <a:gd name="T30" fmla="*/ 152 w 167"/>
                <a:gd name="T31" fmla="*/ 170 h 264"/>
                <a:gd name="T32" fmla="*/ 157 w 167"/>
                <a:gd name="T33" fmla="*/ 193 h 264"/>
                <a:gd name="T34" fmla="*/ 157 w 167"/>
                <a:gd name="T35" fmla="*/ 219 h 264"/>
                <a:gd name="T36" fmla="*/ 144 w 167"/>
                <a:gd name="T37" fmla="*/ 245 h 264"/>
                <a:gd name="T38" fmla="*/ 140 w 167"/>
                <a:gd name="T39" fmla="*/ 264 h 264"/>
                <a:gd name="T40" fmla="*/ 121 w 167"/>
                <a:gd name="T41" fmla="*/ 260 h 264"/>
                <a:gd name="T42" fmla="*/ 27 w 167"/>
                <a:gd name="T43" fmla="*/ 188 h 264"/>
                <a:gd name="T44" fmla="*/ 11 w 167"/>
                <a:gd name="T45" fmla="*/ 70 h 264"/>
                <a:gd name="T46" fmla="*/ 52 w 167"/>
                <a:gd name="T47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7" h="264">
                  <a:moveTo>
                    <a:pt x="52" y="0"/>
                  </a:moveTo>
                  <a:cubicBezTo>
                    <a:pt x="63" y="1"/>
                    <a:pt x="63" y="1"/>
                    <a:pt x="63" y="1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3" y="74"/>
                    <a:pt x="103" y="74"/>
                    <a:pt x="103" y="74"/>
                  </a:cubicBezTo>
                  <a:cubicBezTo>
                    <a:pt x="117" y="109"/>
                    <a:pt x="117" y="109"/>
                    <a:pt x="117" y="109"/>
                  </a:cubicBezTo>
                  <a:cubicBezTo>
                    <a:pt x="120" y="110"/>
                    <a:pt x="120" y="110"/>
                    <a:pt x="120" y="11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58" y="146"/>
                    <a:pt x="158" y="146"/>
                    <a:pt x="158" y="146"/>
                  </a:cubicBezTo>
                  <a:cubicBezTo>
                    <a:pt x="167" y="152"/>
                    <a:pt x="167" y="152"/>
                    <a:pt x="167" y="152"/>
                  </a:cubicBezTo>
                  <a:cubicBezTo>
                    <a:pt x="152" y="170"/>
                    <a:pt x="152" y="170"/>
                    <a:pt x="152" y="170"/>
                  </a:cubicBezTo>
                  <a:cubicBezTo>
                    <a:pt x="157" y="193"/>
                    <a:pt x="157" y="193"/>
                    <a:pt x="157" y="193"/>
                  </a:cubicBezTo>
                  <a:cubicBezTo>
                    <a:pt x="157" y="219"/>
                    <a:pt x="157" y="219"/>
                    <a:pt x="157" y="219"/>
                  </a:cubicBezTo>
                  <a:cubicBezTo>
                    <a:pt x="144" y="245"/>
                    <a:pt x="144" y="245"/>
                    <a:pt x="144" y="245"/>
                  </a:cubicBezTo>
                  <a:cubicBezTo>
                    <a:pt x="140" y="264"/>
                    <a:pt x="140" y="264"/>
                    <a:pt x="140" y="264"/>
                  </a:cubicBezTo>
                  <a:cubicBezTo>
                    <a:pt x="121" y="260"/>
                    <a:pt x="121" y="260"/>
                    <a:pt x="121" y="260"/>
                  </a:cubicBezTo>
                  <a:cubicBezTo>
                    <a:pt x="80" y="249"/>
                    <a:pt x="48" y="225"/>
                    <a:pt x="27" y="188"/>
                  </a:cubicBezTo>
                  <a:cubicBezTo>
                    <a:pt x="5" y="151"/>
                    <a:pt x="0" y="112"/>
                    <a:pt x="11" y="70"/>
                  </a:cubicBezTo>
                  <a:cubicBezTo>
                    <a:pt x="19" y="43"/>
                    <a:pt x="32" y="19"/>
                    <a:pt x="52" y="0"/>
                  </a:cubicBezTo>
                  <a:close/>
                </a:path>
              </a:pathLst>
            </a:custGeom>
            <a:solidFill>
              <a:srgbClr val="217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4" name="Freeform 62"/>
            <p:cNvSpPr>
              <a:spLocks noEditPoints="1"/>
            </p:cNvSpPr>
            <p:nvPr/>
          </p:nvSpPr>
          <p:spPr bwMode="auto">
            <a:xfrm>
              <a:off x="8025600" y="2395646"/>
              <a:ext cx="418811" cy="94190"/>
            </a:xfrm>
            <a:custGeom>
              <a:avLst/>
              <a:gdLst>
                <a:gd name="T0" fmla="*/ 150 w 190"/>
                <a:gd name="T1" fmla="*/ 20 h 43"/>
                <a:gd name="T2" fmla="*/ 132 w 190"/>
                <a:gd name="T3" fmla="*/ 24 h 43"/>
                <a:gd name="T4" fmla="*/ 122 w 190"/>
                <a:gd name="T5" fmla="*/ 27 h 43"/>
                <a:gd name="T6" fmla="*/ 127 w 190"/>
                <a:gd name="T7" fmla="*/ 33 h 43"/>
                <a:gd name="T8" fmla="*/ 141 w 190"/>
                <a:gd name="T9" fmla="*/ 35 h 43"/>
                <a:gd name="T10" fmla="*/ 159 w 190"/>
                <a:gd name="T11" fmla="*/ 28 h 43"/>
                <a:gd name="T12" fmla="*/ 150 w 190"/>
                <a:gd name="T13" fmla="*/ 20 h 43"/>
                <a:gd name="T14" fmla="*/ 86 w 190"/>
                <a:gd name="T15" fmla="*/ 13 h 43"/>
                <a:gd name="T16" fmla="*/ 75 w 190"/>
                <a:gd name="T17" fmla="*/ 19 h 43"/>
                <a:gd name="T18" fmla="*/ 83 w 190"/>
                <a:gd name="T19" fmla="*/ 27 h 43"/>
                <a:gd name="T20" fmla="*/ 105 w 190"/>
                <a:gd name="T21" fmla="*/ 27 h 43"/>
                <a:gd name="T22" fmla="*/ 103 w 190"/>
                <a:gd name="T23" fmla="*/ 18 h 43"/>
                <a:gd name="T24" fmla="*/ 93 w 190"/>
                <a:gd name="T25" fmla="*/ 18 h 43"/>
                <a:gd name="T26" fmla="*/ 86 w 190"/>
                <a:gd name="T27" fmla="*/ 13 h 43"/>
                <a:gd name="T28" fmla="*/ 23 w 190"/>
                <a:gd name="T29" fmla="*/ 31 h 43"/>
                <a:gd name="T30" fmla="*/ 0 w 190"/>
                <a:gd name="T31" fmla="*/ 31 h 43"/>
                <a:gd name="T32" fmla="*/ 61 w 190"/>
                <a:gd name="T33" fmla="*/ 5 h 43"/>
                <a:gd name="T34" fmla="*/ 130 w 190"/>
                <a:gd name="T35" fmla="*/ 7 h 43"/>
                <a:gd name="T36" fmla="*/ 190 w 190"/>
                <a:gd name="T37" fmla="*/ 39 h 43"/>
                <a:gd name="T38" fmla="*/ 185 w 190"/>
                <a:gd name="T39" fmla="*/ 38 h 43"/>
                <a:gd name="T40" fmla="*/ 170 w 190"/>
                <a:gd name="T41" fmla="*/ 32 h 43"/>
                <a:gd name="T42" fmla="*/ 158 w 190"/>
                <a:gd name="T43" fmla="*/ 36 h 43"/>
                <a:gd name="T44" fmla="*/ 148 w 190"/>
                <a:gd name="T45" fmla="*/ 43 h 43"/>
                <a:gd name="T46" fmla="*/ 121 w 190"/>
                <a:gd name="T47" fmla="*/ 38 h 43"/>
                <a:gd name="T48" fmla="*/ 111 w 190"/>
                <a:gd name="T49" fmla="*/ 33 h 43"/>
                <a:gd name="T50" fmla="*/ 100 w 190"/>
                <a:gd name="T51" fmla="*/ 43 h 43"/>
                <a:gd name="T52" fmla="*/ 77 w 190"/>
                <a:gd name="T53" fmla="*/ 38 h 43"/>
                <a:gd name="T54" fmla="*/ 65 w 190"/>
                <a:gd name="T55" fmla="*/ 31 h 43"/>
                <a:gd name="T56" fmla="*/ 51 w 190"/>
                <a:gd name="T57" fmla="*/ 34 h 43"/>
                <a:gd name="T58" fmla="*/ 23 w 190"/>
                <a:gd name="T59" fmla="*/ 3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0" h="43">
                  <a:moveTo>
                    <a:pt x="150" y="20"/>
                  </a:moveTo>
                  <a:cubicBezTo>
                    <a:pt x="132" y="24"/>
                    <a:pt x="132" y="24"/>
                    <a:pt x="132" y="24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59" y="28"/>
                    <a:pt x="159" y="28"/>
                    <a:pt x="159" y="28"/>
                  </a:cubicBezTo>
                  <a:lnTo>
                    <a:pt x="150" y="20"/>
                  </a:lnTo>
                  <a:close/>
                  <a:moveTo>
                    <a:pt x="86" y="13"/>
                  </a:moveTo>
                  <a:cubicBezTo>
                    <a:pt x="86" y="15"/>
                    <a:pt x="82" y="16"/>
                    <a:pt x="75" y="19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93" y="18"/>
                    <a:pt x="93" y="18"/>
                    <a:pt x="93" y="18"/>
                  </a:cubicBezTo>
                  <a:lnTo>
                    <a:pt x="86" y="13"/>
                  </a:lnTo>
                  <a:close/>
                  <a:moveTo>
                    <a:pt x="23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8" y="18"/>
                    <a:pt x="39" y="9"/>
                    <a:pt x="61" y="5"/>
                  </a:cubicBezTo>
                  <a:cubicBezTo>
                    <a:pt x="85" y="0"/>
                    <a:pt x="108" y="1"/>
                    <a:pt x="130" y="7"/>
                  </a:cubicBezTo>
                  <a:cubicBezTo>
                    <a:pt x="152" y="13"/>
                    <a:pt x="172" y="24"/>
                    <a:pt x="190" y="39"/>
                  </a:cubicBezTo>
                  <a:cubicBezTo>
                    <a:pt x="185" y="38"/>
                    <a:pt x="185" y="38"/>
                    <a:pt x="185" y="38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58" y="36"/>
                    <a:pt x="158" y="36"/>
                    <a:pt x="158" y="36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51" y="34"/>
                    <a:pt x="51" y="34"/>
                    <a:pt x="51" y="34"/>
                  </a:cubicBezTo>
                  <a:lnTo>
                    <a:pt x="23" y="31"/>
                  </a:lnTo>
                  <a:close/>
                </a:path>
              </a:pathLst>
            </a:custGeom>
            <a:solidFill>
              <a:srgbClr val="217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63"/>
            <p:cNvSpPr>
              <a:spLocks/>
            </p:cNvSpPr>
            <p:nvPr/>
          </p:nvSpPr>
          <p:spPr bwMode="auto">
            <a:xfrm>
              <a:off x="7780032" y="2639532"/>
              <a:ext cx="316210" cy="768661"/>
            </a:xfrm>
            <a:custGeom>
              <a:avLst/>
              <a:gdLst>
                <a:gd name="T0" fmla="*/ 5 w 144"/>
                <a:gd name="T1" fmla="*/ 4 h 349"/>
                <a:gd name="T2" fmla="*/ 17 w 144"/>
                <a:gd name="T3" fmla="*/ 0 h 349"/>
                <a:gd name="T4" fmla="*/ 127 w 144"/>
                <a:gd name="T5" fmla="*/ 0 h 349"/>
                <a:gd name="T6" fmla="*/ 139 w 144"/>
                <a:gd name="T7" fmla="*/ 4 h 349"/>
                <a:gd name="T8" fmla="*/ 144 w 144"/>
                <a:gd name="T9" fmla="*/ 16 h 349"/>
                <a:gd name="T10" fmla="*/ 144 w 144"/>
                <a:gd name="T11" fmla="*/ 332 h 349"/>
                <a:gd name="T12" fmla="*/ 139 w 144"/>
                <a:gd name="T13" fmla="*/ 344 h 349"/>
                <a:gd name="T14" fmla="*/ 127 w 144"/>
                <a:gd name="T15" fmla="*/ 349 h 349"/>
                <a:gd name="T16" fmla="*/ 17 w 144"/>
                <a:gd name="T17" fmla="*/ 349 h 349"/>
                <a:gd name="T18" fmla="*/ 5 w 144"/>
                <a:gd name="T19" fmla="*/ 344 h 349"/>
                <a:gd name="T20" fmla="*/ 0 w 144"/>
                <a:gd name="T21" fmla="*/ 332 h 349"/>
                <a:gd name="T22" fmla="*/ 0 w 144"/>
                <a:gd name="T23" fmla="*/ 16 h 349"/>
                <a:gd name="T24" fmla="*/ 5 w 144"/>
                <a:gd name="T25" fmla="*/ 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349">
                  <a:moveTo>
                    <a:pt x="5" y="4"/>
                  </a:moveTo>
                  <a:cubicBezTo>
                    <a:pt x="9" y="1"/>
                    <a:pt x="12" y="0"/>
                    <a:pt x="1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2" y="0"/>
                    <a:pt x="135" y="1"/>
                    <a:pt x="139" y="4"/>
                  </a:cubicBezTo>
                  <a:cubicBezTo>
                    <a:pt x="142" y="8"/>
                    <a:pt x="144" y="11"/>
                    <a:pt x="144" y="16"/>
                  </a:cubicBezTo>
                  <a:cubicBezTo>
                    <a:pt x="144" y="332"/>
                    <a:pt x="144" y="332"/>
                    <a:pt x="144" y="332"/>
                  </a:cubicBezTo>
                  <a:cubicBezTo>
                    <a:pt x="144" y="337"/>
                    <a:pt x="142" y="341"/>
                    <a:pt x="139" y="344"/>
                  </a:cubicBezTo>
                  <a:cubicBezTo>
                    <a:pt x="135" y="347"/>
                    <a:pt x="132" y="349"/>
                    <a:pt x="127" y="349"/>
                  </a:cubicBezTo>
                  <a:cubicBezTo>
                    <a:pt x="17" y="349"/>
                    <a:pt x="17" y="349"/>
                    <a:pt x="17" y="349"/>
                  </a:cubicBezTo>
                  <a:cubicBezTo>
                    <a:pt x="12" y="349"/>
                    <a:pt x="9" y="347"/>
                    <a:pt x="5" y="344"/>
                  </a:cubicBezTo>
                  <a:cubicBezTo>
                    <a:pt x="2" y="341"/>
                    <a:pt x="0" y="337"/>
                    <a:pt x="0" y="33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1"/>
                    <a:pt x="2" y="8"/>
                    <a:pt x="5" y="4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64"/>
            <p:cNvSpPr>
              <a:spLocks/>
            </p:cNvSpPr>
            <p:nvPr/>
          </p:nvSpPr>
          <p:spPr bwMode="auto">
            <a:xfrm>
              <a:off x="7798533" y="2654670"/>
              <a:ext cx="280890" cy="691290"/>
            </a:xfrm>
            <a:custGeom>
              <a:avLst/>
              <a:gdLst>
                <a:gd name="T0" fmla="*/ 124 w 128"/>
                <a:gd name="T1" fmla="*/ 4 h 314"/>
                <a:gd name="T2" fmla="*/ 128 w 128"/>
                <a:gd name="T3" fmla="*/ 14 h 314"/>
                <a:gd name="T4" fmla="*/ 128 w 128"/>
                <a:gd name="T5" fmla="*/ 299 h 314"/>
                <a:gd name="T6" fmla="*/ 124 w 128"/>
                <a:gd name="T7" fmla="*/ 310 h 314"/>
                <a:gd name="T8" fmla="*/ 114 w 128"/>
                <a:gd name="T9" fmla="*/ 314 h 314"/>
                <a:gd name="T10" fmla="*/ 14 w 128"/>
                <a:gd name="T11" fmla="*/ 314 h 314"/>
                <a:gd name="T12" fmla="*/ 4 w 128"/>
                <a:gd name="T13" fmla="*/ 310 h 314"/>
                <a:gd name="T14" fmla="*/ 0 w 128"/>
                <a:gd name="T15" fmla="*/ 299 h 314"/>
                <a:gd name="T16" fmla="*/ 0 w 128"/>
                <a:gd name="T17" fmla="*/ 14 h 314"/>
                <a:gd name="T18" fmla="*/ 4 w 128"/>
                <a:gd name="T19" fmla="*/ 4 h 314"/>
                <a:gd name="T20" fmla="*/ 14 w 128"/>
                <a:gd name="T21" fmla="*/ 0 h 314"/>
                <a:gd name="T22" fmla="*/ 114 w 128"/>
                <a:gd name="T23" fmla="*/ 0 h 314"/>
                <a:gd name="T24" fmla="*/ 124 w 128"/>
                <a:gd name="T25" fmla="*/ 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314">
                  <a:moveTo>
                    <a:pt x="124" y="4"/>
                  </a:moveTo>
                  <a:cubicBezTo>
                    <a:pt x="127" y="7"/>
                    <a:pt x="128" y="10"/>
                    <a:pt x="128" y="14"/>
                  </a:cubicBezTo>
                  <a:cubicBezTo>
                    <a:pt x="128" y="299"/>
                    <a:pt x="128" y="299"/>
                    <a:pt x="128" y="299"/>
                  </a:cubicBezTo>
                  <a:cubicBezTo>
                    <a:pt x="128" y="303"/>
                    <a:pt x="127" y="307"/>
                    <a:pt x="124" y="310"/>
                  </a:cubicBezTo>
                  <a:cubicBezTo>
                    <a:pt x="121" y="313"/>
                    <a:pt x="118" y="314"/>
                    <a:pt x="114" y="314"/>
                  </a:cubicBezTo>
                  <a:cubicBezTo>
                    <a:pt x="14" y="314"/>
                    <a:pt x="14" y="314"/>
                    <a:pt x="14" y="314"/>
                  </a:cubicBezTo>
                  <a:cubicBezTo>
                    <a:pt x="10" y="314"/>
                    <a:pt x="7" y="313"/>
                    <a:pt x="4" y="310"/>
                  </a:cubicBezTo>
                  <a:cubicBezTo>
                    <a:pt x="1" y="307"/>
                    <a:pt x="0" y="303"/>
                    <a:pt x="0" y="29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0"/>
                    <a:pt x="1" y="7"/>
                    <a:pt x="4" y="4"/>
                  </a:cubicBezTo>
                  <a:cubicBezTo>
                    <a:pt x="7" y="1"/>
                    <a:pt x="10" y="0"/>
                    <a:pt x="14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8" y="0"/>
                    <a:pt x="121" y="1"/>
                    <a:pt x="124" y="4"/>
                  </a:cubicBezTo>
                  <a:close/>
                </a:path>
              </a:pathLst>
            </a:custGeom>
            <a:solidFill>
              <a:srgbClr val="217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7" name="Freeform 65"/>
            <p:cNvSpPr>
              <a:spLocks/>
            </p:cNvSpPr>
            <p:nvPr/>
          </p:nvSpPr>
          <p:spPr bwMode="auto">
            <a:xfrm>
              <a:off x="7817036" y="2681581"/>
              <a:ext cx="240522" cy="80735"/>
            </a:xfrm>
            <a:custGeom>
              <a:avLst/>
              <a:gdLst>
                <a:gd name="T0" fmla="*/ 109 w 109"/>
                <a:gd name="T1" fmla="*/ 34 h 37"/>
                <a:gd name="T2" fmla="*/ 107 w 109"/>
                <a:gd name="T3" fmla="*/ 36 h 37"/>
                <a:gd name="T4" fmla="*/ 105 w 109"/>
                <a:gd name="T5" fmla="*/ 37 h 37"/>
                <a:gd name="T6" fmla="*/ 4 w 109"/>
                <a:gd name="T7" fmla="*/ 37 h 37"/>
                <a:gd name="T8" fmla="*/ 1 w 109"/>
                <a:gd name="T9" fmla="*/ 36 h 37"/>
                <a:gd name="T10" fmla="*/ 0 w 109"/>
                <a:gd name="T11" fmla="*/ 34 h 37"/>
                <a:gd name="T12" fmla="*/ 0 w 109"/>
                <a:gd name="T13" fmla="*/ 3 h 37"/>
                <a:gd name="T14" fmla="*/ 1 w 109"/>
                <a:gd name="T15" fmla="*/ 1 h 37"/>
                <a:gd name="T16" fmla="*/ 4 w 109"/>
                <a:gd name="T17" fmla="*/ 0 h 37"/>
                <a:gd name="T18" fmla="*/ 105 w 109"/>
                <a:gd name="T19" fmla="*/ 0 h 37"/>
                <a:gd name="T20" fmla="*/ 107 w 109"/>
                <a:gd name="T21" fmla="*/ 1 h 37"/>
                <a:gd name="T22" fmla="*/ 109 w 109"/>
                <a:gd name="T23" fmla="*/ 3 h 37"/>
                <a:gd name="T24" fmla="*/ 109 w 109"/>
                <a:gd name="T25" fmla="*/ 3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37">
                  <a:moveTo>
                    <a:pt x="109" y="34"/>
                  </a:moveTo>
                  <a:cubicBezTo>
                    <a:pt x="109" y="35"/>
                    <a:pt x="108" y="35"/>
                    <a:pt x="107" y="36"/>
                  </a:cubicBezTo>
                  <a:cubicBezTo>
                    <a:pt x="107" y="37"/>
                    <a:pt x="106" y="37"/>
                    <a:pt x="105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3" y="37"/>
                    <a:pt x="2" y="37"/>
                    <a:pt x="1" y="36"/>
                  </a:cubicBezTo>
                  <a:cubicBezTo>
                    <a:pt x="1" y="35"/>
                    <a:pt x="0" y="35"/>
                    <a:pt x="0" y="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6" y="0"/>
                    <a:pt x="107" y="0"/>
                    <a:pt x="107" y="1"/>
                  </a:cubicBezTo>
                  <a:cubicBezTo>
                    <a:pt x="108" y="2"/>
                    <a:pt x="109" y="2"/>
                    <a:pt x="109" y="3"/>
                  </a:cubicBezTo>
                  <a:lnTo>
                    <a:pt x="109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8" name="Freeform 66"/>
            <p:cNvSpPr>
              <a:spLocks/>
            </p:cNvSpPr>
            <p:nvPr/>
          </p:nvSpPr>
          <p:spPr bwMode="auto">
            <a:xfrm>
              <a:off x="7817036" y="2779135"/>
              <a:ext cx="240522" cy="79053"/>
            </a:xfrm>
            <a:custGeom>
              <a:avLst/>
              <a:gdLst>
                <a:gd name="T0" fmla="*/ 107 w 109"/>
                <a:gd name="T1" fmla="*/ 0 h 36"/>
                <a:gd name="T2" fmla="*/ 109 w 109"/>
                <a:gd name="T3" fmla="*/ 3 h 36"/>
                <a:gd name="T4" fmla="*/ 109 w 109"/>
                <a:gd name="T5" fmla="*/ 33 h 36"/>
                <a:gd name="T6" fmla="*/ 107 w 109"/>
                <a:gd name="T7" fmla="*/ 35 h 36"/>
                <a:gd name="T8" fmla="*/ 105 w 109"/>
                <a:gd name="T9" fmla="*/ 36 h 36"/>
                <a:gd name="T10" fmla="*/ 4 w 109"/>
                <a:gd name="T11" fmla="*/ 36 h 36"/>
                <a:gd name="T12" fmla="*/ 1 w 109"/>
                <a:gd name="T13" fmla="*/ 35 h 36"/>
                <a:gd name="T14" fmla="*/ 0 w 109"/>
                <a:gd name="T15" fmla="*/ 33 h 36"/>
                <a:gd name="T16" fmla="*/ 0 w 109"/>
                <a:gd name="T17" fmla="*/ 3 h 36"/>
                <a:gd name="T18" fmla="*/ 1 w 109"/>
                <a:gd name="T19" fmla="*/ 0 h 36"/>
                <a:gd name="T20" fmla="*/ 4 w 109"/>
                <a:gd name="T21" fmla="*/ 0 h 36"/>
                <a:gd name="T22" fmla="*/ 105 w 109"/>
                <a:gd name="T23" fmla="*/ 0 h 36"/>
                <a:gd name="T24" fmla="*/ 107 w 109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36">
                  <a:moveTo>
                    <a:pt x="107" y="0"/>
                  </a:moveTo>
                  <a:cubicBezTo>
                    <a:pt x="108" y="1"/>
                    <a:pt x="109" y="2"/>
                    <a:pt x="109" y="3"/>
                  </a:cubicBezTo>
                  <a:cubicBezTo>
                    <a:pt x="109" y="33"/>
                    <a:pt x="109" y="33"/>
                    <a:pt x="109" y="33"/>
                  </a:cubicBezTo>
                  <a:cubicBezTo>
                    <a:pt x="109" y="34"/>
                    <a:pt x="108" y="35"/>
                    <a:pt x="107" y="35"/>
                  </a:cubicBezTo>
                  <a:cubicBezTo>
                    <a:pt x="107" y="36"/>
                    <a:pt x="106" y="36"/>
                    <a:pt x="105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6"/>
                    <a:pt x="2" y="36"/>
                    <a:pt x="1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6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9" name="Freeform 67"/>
            <p:cNvSpPr>
              <a:spLocks/>
            </p:cNvSpPr>
            <p:nvPr/>
          </p:nvSpPr>
          <p:spPr bwMode="auto">
            <a:xfrm>
              <a:off x="8000370" y="2743815"/>
              <a:ext cx="35322" cy="8410"/>
            </a:xfrm>
            <a:custGeom>
              <a:avLst/>
              <a:gdLst>
                <a:gd name="T0" fmla="*/ 2 w 16"/>
                <a:gd name="T1" fmla="*/ 0 h 4"/>
                <a:gd name="T2" fmla="*/ 14 w 16"/>
                <a:gd name="T3" fmla="*/ 0 h 4"/>
                <a:gd name="T4" fmla="*/ 15 w 16"/>
                <a:gd name="T5" fmla="*/ 0 h 4"/>
                <a:gd name="T6" fmla="*/ 16 w 16"/>
                <a:gd name="T7" fmla="*/ 2 h 4"/>
                <a:gd name="T8" fmla="*/ 15 w 16"/>
                <a:gd name="T9" fmla="*/ 3 h 4"/>
                <a:gd name="T10" fmla="*/ 14 w 16"/>
                <a:gd name="T11" fmla="*/ 4 h 4"/>
                <a:gd name="T12" fmla="*/ 2 w 16"/>
                <a:gd name="T13" fmla="*/ 4 h 4"/>
                <a:gd name="T14" fmla="*/ 1 w 16"/>
                <a:gd name="T15" fmla="*/ 3 h 4"/>
                <a:gd name="T16" fmla="*/ 0 w 16"/>
                <a:gd name="T17" fmla="*/ 2 h 4"/>
                <a:gd name="T18" fmla="*/ 1 w 16"/>
                <a:gd name="T19" fmla="*/ 0 h 4"/>
                <a:gd name="T20" fmla="*/ 2 w 16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4">
                  <a:moveTo>
                    <a:pt x="2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0"/>
                  </a:cubicBezTo>
                  <a:cubicBezTo>
                    <a:pt x="15" y="1"/>
                    <a:pt x="16" y="1"/>
                    <a:pt x="16" y="2"/>
                  </a:cubicBezTo>
                  <a:cubicBezTo>
                    <a:pt x="16" y="2"/>
                    <a:pt x="15" y="3"/>
                    <a:pt x="15" y="3"/>
                  </a:cubicBezTo>
                  <a:cubicBezTo>
                    <a:pt x="15" y="4"/>
                    <a:pt x="14" y="4"/>
                    <a:pt x="1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37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0" name="Freeform 68"/>
            <p:cNvSpPr>
              <a:spLocks/>
            </p:cNvSpPr>
            <p:nvPr/>
          </p:nvSpPr>
          <p:spPr bwMode="auto">
            <a:xfrm>
              <a:off x="7889360" y="3137396"/>
              <a:ext cx="95873" cy="94190"/>
            </a:xfrm>
            <a:custGeom>
              <a:avLst/>
              <a:gdLst>
                <a:gd name="T0" fmla="*/ 43 w 43"/>
                <a:gd name="T1" fmla="*/ 33 h 43"/>
                <a:gd name="T2" fmla="*/ 40 w 43"/>
                <a:gd name="T3" fmla="*/ 40 h 43"/>
                <a:gd name="T4" fmla="*/ 33 w 43"/>
                <a:gd name="T5" fmla="*/ 43 h 43"/>
                <a:gd name="T6" fmla="*/ 9 w 43"/>
                <a:gd name="T7" fmla="*/ 43 h 43"/>
                <a:gd name="T8" fmla="*/ 3 w 43"/>
                <a:gd name="T9" fmla="*/ 40 h 43"/>
                <a:gd name="T10" fmla="*/ 0 w 43"/>
                <a:gd name="T11" fmla="*/ 33 h 43"/>
                <a:gd name="T12" fmla="*/ 0 w 43"/>
                <a:gd name="T13" fmla="*/ 9 h 43"/>
                <a:gd name="T14" fmla="*/ 3 w 43"/>
                <a:gd name="T15" fmla="*/ 2 h 43"/>
                <a:gd name="T16" fmla="*/ 9 w 43"/>
                <a:gd name="T17" fmla="*/ 0 h 43"/>
                <a:gd name="T18" fmla="*/ 33 w 43"/>
                <a:gd name="T19" fmla="*/ 0 h 43"/>
                <a:gd name="T20" fmla="*/ 40 w 43"/>
                <a:gd name="T21" fmla="*/ 2 h 43"/>
                <a:gd name="T22" fmla="*/ 43 w 43"/>
                <a:gd name="T23" fmla="*/ 9 h 43"/>
                <a:gd name="T24" fmla="*/ 43 w 43"/>
                <a:gd name="T25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3">
                  <a:moveTo>
                    <a:pt x="43" y="33"/>
                  </a:moveTo>
                  <a:cubicBezTo>
                    <a:pt x="43" y="36"/>
                    <a:pt x="42" y="38"/>
                    <a:pt x="40" y="40"/>
                  </a:cubicBezTo>
                  <a:cubicBezTo>
                    <a:pt x="38" y="42"/>
                    <a:pt x="36" y="43"/>
                    <a:pt x="33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7" y="43"/>
                    <a:pt x="4" y="42"/>
                    <a:pt x="3" y="40"/>
                  </a:cubicBezTo>
                  <a:cubicBezTo>
                    <a:pt x="1" y="38"/>
                    <a:pt x="0" y="36"/>
                    <a:pt x="0" y="3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4"/>
                    <a:pt x="3" y="2"/>
                  </a:cubicBezTo>
                  <a:cubicBezTo>
                    <a:pt x="4" y="0"/>
                    <a:pt x="7" y="0"/>
                    <a:pt x="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0"/>
                    <a:pt x="40" y="2"/>
                  </a:cubicBezTo>
                  <a:cubicBezTo>
                    <a:pt x="42" y="4"/>
                    <a:pt x="43" y="6"/>
                    <a:pt x="43" y="9"/>
                  </a:cubicBezTo>
                  <a:lnTo>
                    <a:pt x="43" y="3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1" name="Freeform 69"/>
            <p:cNvSpPr>
              <a:spLocks/>
            </p:cNvSpPr>
            <p:nvPr/>
          </p:nvSpPr>
          <p:spPr bwMode="auto">
            <a:xfrm>
              <a:off x="7896088" y="3144124"/>
              <a:ext cx="79053" cy="79053"/>
            </a:xfrm>
            <a:custGeom>
              <a:avLst/>
              <a:gdLst>
                <a:gd name="T0" fmla="*/ 2 w 36"/>
                <a:gd name="T1" fmla="*/ 2 h 36"/>
                <a:gd name="T2" fmla="*/ 6 w 36"/>
                <a:gd name="T3" fmla="*/ 0 h 36"/>
                <a:gd name="T4" fmla="*/ 30 w 36"/>
                <a:gd name="T5" fmla="*/ 0 h 36"/>
                <a:gd name="T6" fmla="*/ 35 w 36"/>
                <a:gd name="T7" fmla="*/ 2 h 36"/>
                <a:gd name="T8" fmla="*/ 36 w 36"/>
                <a:gd name="T9" fmla="*/ 6 h 36"/>
                <a:gd name="T10" fmla="*/ 36 w 36"/>
                <a:gd name="T11" fmla="*/ 30 h 36"/>
                <a:gd name="T12" fmla="*/ 35 w 36"/>
                <a:gd name="T13" fmla="*/ 34 h 36"/>
                <a:gd name="T14" fmla="*/ 30 w 36"/>
                <a:gd name="T15" fmla="*/ 36 h 36"/>
                <a:gd name="T16" fmla="*/ 6 w 36"/>
                <a:gd name="T17" fmla="*/ 36 h 36"/>
                <a:gd name="T18" fmla="*/ 2 w 36"/>
                <a:gd name="T19" fmla="*/ 34 h 36"/>
                <a:gd name="T20" fmla="*/ 0 w 36"/>
                <a:gd name="T21" fmla="*/ 30 h 36"/>
                <a:gd name="T22" fmla="*/ 0 w 36"/>
                <a:gd name="T23" fmla="*/ 6 h 36"/>
                <a:gd name="T24" fmla="*/ 2 w 36"/>
                <a:gd name="T2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36">
                  <a:moveTo>
                    <a:pt x="2" y="2"/>
                  </a:moveTo>
                  <a:cubicBezTo>
                    <a:pt x="3" y="1"/>
                    <a:pt x="5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3" y="1"/>
                    <a:pt x="35" y="2"/>
                  </a:cubicBezTo>
                  <a:cubicBezTo>
                    <a:pt x="36" y="3"/>
                    <a:pt x="36" y="4"/>
                    <a:pt x="36" y="6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2"/>
                    <a:pt x="36" y="33"/>
                    <a:pt x="35" y="34"/>
                  </a:cubicBezTo>
                  <a:cubicBezTo>
                    <a:pt x="33" y="35"/>
                    <a:pt x="32" y="36"/>
                    <a:pt x="30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5" y="36"/>
                    <a:pt x="3" y="35"/>
                    <a:pt x="2" y="34"/>
                  </a:cubicBezTo>
                  <a:cubicBezTo>
                    <a:pt x="1" y="33"/>
                    <a:pt x="0" y="32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3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2" name="Freeform 70"/>
            <p:cNvSpPr>
              <a:spLocks/>
            </p:cNvSpPr>
            <p:nvPr/>
          </p:nvSpPr>
          <p:spPr bwMode="auto">
            <a:xfrm>
              <a:off x="7924682" y="3181127"/>
              <a:ext cx="25230" cy="21866"/>
            </a:xfrm>
            <a:custGeom>
              <a:avLst/>
              <a:gdLst>
                <a:gd name="T0" fmla="*/ 9 w 11"/>
                <a:gd name="T1" fmla="*/ 0 h 10"/>
                <a:gd name="T2" fmla="*/ 11 w 11"/>
                <a:gd name="T3" fmla="*/ 5 h 10"/>
                <a:gd name="T4" fmla="*/ 9 w 11"/>
                <a:gd name="T5" fmla="*/ 9 h 10"/>
                <a:gd name="T6" fmla="*/ 5 w 11"/>
                <a:gd name="T7" fmla="*/ 10 h 10"/>
                <a:gd name="T8" fmla="*/ 1 w 11"/>
                <a:gd name="T9" fmla="*/ 9 h 10"/>
                <a:gd name="T10" fmla="*/ 0 w 11"/>
                <a:gd name="T11" fmla="*/ 5 h 10"/>
                <a:gd name="T12" fmla="*/ 1 w 11"/>
                <a:gd name="T13" fmla="*/ 0 h 10"/>
                <a:gd name="T14" fmla="*/ 2 w 11"/>
                <a:gd name="T15" fmla="*/ 0 h 10"/>
                <a:gd name="T16" fmla="*/ 3 w 11"/>
                <a:gd name="T17" fmla="*/ 0 h 10"/>
                <a:gd name="T18" fmla="*/ 3 w 11"/>
                <a:gd name="T19" fmla="*/ 1 h 10"/>
                <a:gd name="T20" fmla="*/ 3 w 11"/>
                <a:gd name="T21" fmla="*/ 2 h 10"/>
                <a:gd name="T22" fmla="*/ 1 w 11"/>
                <a:gd name="T23" fmla="*/ 5 h 10"/>
                <a:gd name="T24" fmla="*/ 3 w 11"/>
                <a:gd name="T25" fmla="*/ 7 h 10"/>
                <a:gd name="T26" fmla="*/ 5 w 11"/>
                <a:gd name="T27" fmla="*/ 8 h 10"/>
                <a:gd name="T28" fmla="*/ 8 w 11"/>
                <a:gd name="T29" fmla="*/ 7 h 10"/>
                <a:gd name="T30" fmla="*/ 9 w 11"/>
                <a:gd name="T31" fmla="*/ 5 h 10"/>
                <a:gd name="T32" fmla="*/ 8 w 11"/>
                <a:gd name="T33" fmla="*/ 2 h 10"/>
                <a:gd name="T34" fmla="*/ 8 w 11"/>
                <a:gd name="T35" fmla="*/ 1 h 10"/>
                <a:gd name="T36" fmla="*/ 8 w 11"/>
                <a:gd name="T37" fmla="*/ 0 h 10"/>
                <a:gd name="T38" fmla="*/ 9 w 11"/>
                <a:gd name="T3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" h="10">
                  <a:moveTo>
                    <a:pt x="9" y="0"/>
                  </a:moveTo>
                  <a:cubicBezTo>
                    <a:pt x="11" y="2"/>
                    <a:pt x="11" y="3"/>
                    <a:pt x="11" y="5"/>
                  </a:cubicBezTo>
                  <a:cubicBezTo>
                    <a:pt x="11" y="6"/>
                    <a:pt x="11" y="7"/>
                    <a:pt x="9" y="9"/>
                  </a:cubicBezTo>
                  <a:cubicBezTo>
                    <a:pt x="8" y="10"/>
                    <a:pt x="7" y="10"/>
                    <a:pt x="5" y="10"/>
                  </a:cubicBezTo>
                  <a:cubicBezTo>
                    <a:pt x="4" y="10"/>
                    <a:pt x="2" y="10"/>
                    <a:pt x="1" y="9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1" y="3"/>
                    <a:pt x="1" y="5"/>
                  </a:cubicBezTo>
                  <a:cubicBezTo>
                    <a:pt x="1" y="6"/>
                    <a:pt x="2" y="7"/>
                    <a:pt x="3" y="7"/>
                  </a:cubicBezTo>
                  <a:cubicBezTo>
                    <a:pt x="3" y="8"/>
                    <a:pt x="4" y="8"/>
                    <a:pt x="5" y="8"/>
                  </a:cubicBezTo>
                  <a:cubicBezTo>
                    <a:pt x="6" y="8"/>
                    <a:pt x="7" y="8"/>
                    <a:pt x="8" y="7"/>
                  </a:cubicBezTo>
                  <a:cubicBezTo>
                    <a:pt x="9" y="7"/>
                    <a:pt x="9" y="6"/>
                    <a:pt x="9" y="5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37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3" name="Freeform 71"/>
            <p:cNvSpPr>
              <a:spLocks/>
            </p:cNvSpPr>
            <p:nvPr/>
          </p:nvSpPr>
          <p:spPr bwMode="auto">
            <a:xfrm>
              <a:off x="7936455" y="3172717"/>
              <a:ext cx="1683" cy="16820"/>
            </a:xfrm>
            <a:custGeom>
              <a:avLst/>
              <a:gdLst>
                <a:gd name="T0" fmla="*/ 1 w 1"/>
                <a:gd name="T1" fmla="*/ 9 h 10"/>
                <a:gd name="T2" fmla="*/ 1 w 1"/>
                <a:gd name="T3" fmla="*/ 9 h 10"/>
                <a:gd name="T4" fmla="*/ 0 w 1"/>
                <a:gd name="T5" fmla="*/ 10 h 10"/>
                <a:gd name="T6" fmla="*/ 0 w 1"/>
                <a:gd name="T7" fmla="*/ 9 h 10"/>
                <a:gd name="T8" fmla="*/ 0 w 1"/>
                <a:gd name="T9" fmla="*/ 9 h 10"/>
                <a:gd name="T10" fmla="*/ 0 w 1"/>
                <a:gd name="T11" fmla="*/ 0 h 10"/>
                <a:gd name="T12" fmla="*/ 0 w 1"/>
                <a:gd name="T13" fmla="*/ 0 h 10"/>
                <a:gd name="T14" fmla="*/ 0 w 1"/>
                <a:gd name="T15" fmla="*/ 0 h 10"/>
                <a:gd name="T16" fmla="*/ 1 w 1"/>
                <a:gd name="T17" fmla="*/ 0 h 10"/>
                <a:gd name="T18" fmla="*/ 1 w 1"/>
                <a:gd name="T19" fmla="*/ 0 h 10"/>
                <a:gd name="T20" fmla="*/ 1 w 1"/>
                <a:gd name="T21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10">
                  <a:moveTo>
                    <a:pt x="1" y="9"/>
                  </a:moveTo>
                  <a:lnTo>
                    <a:pt x="1" y="9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9"/>
                  </a:lnTo>
                  <a:close/>
                </a:path>
              </a:pathLst>
            </a:custGeom>
            <a:solidFill>
              <a:srgbClr val="37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4" name="Rectangle 72"/>
            <p:cNvSpPr>
              <a:spLocks noChangeArrowheads="1"/>
            </p:cNvSpPr>
            <p:nvPr/>
          </p:nvSpPr>
          <p:spPr bwMode="auto">
            <a:xfrm>
              <a:off x="8114687" y="3172717"/>
              <a:ext cx="783869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 smtClean="0">
                  <a:ln>
                    <a:noFill/>
                  </a:ln>
                  <a:solidFill>
                    <a:srgbClr val="217783"/>
                  </a:solidFill>
                  <a:effectLst/>
                  <a:latin typeface="Calibri" pitchFamily="34" charset="0"/>
                  <a:cs typeface="Arial" pitchFamily="34" charset="0"/>
                </a:rPr>
                <a:t>Target </a:t>
              </a:r>
              <a:r>
                <a:rPr lang="en-US" altLang="en-US" sz="1100" b="1" dirty="0" smtClean="0">
                  <a:solidFill>
                    <a:srgbClr val="217783"/>
                  </a:solidFill>
                  <a:latin typeface="Calibri" pitchFamily="34" charset="0"/>
                </a:rPr>
                <a:t>Server</a:t>
              </a:r>
              <a:endParaRPr lang="en-US" altLang="en-US" sz="1100" b="1" dirty="0">
                <a:solidFill>
                  <a:srgbClr val="217783"/>
                </a:solidFill>
                <a:latin typeface="Calibri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392628" y="3421444"/>
            <a:ext cx="1892218" cy="1179062"/>
            <a:chOff x="5392628" y="3421444"/>
            <a:chExt cx="1892218" cy="1179062"/>
          </a:xfrm>
        </p:grpSpPr>
        <p:sp>
          <p:nvSpPr>
            <p:cNvPr id="252" name="Freeform 91"/>
            <p:cNvSpPr>
              <a:spLocks/>
            </p:cNvSpPr>
            <p:nvPr/>
          </p:nvSpPr>
          <p:spPr bwMode="auto">
            <a:xfrm>
              <a:off x="5392628" y="3421444"/>
              <a:ext cx="1892218" cy="1179062"/>
            </a:xfrm>
            <a:custGeom>
              <a:avLst/>
              <a:gdLst>
                <a:gd name="T0" fmla="*/ 0 w 860"/>
                <a:gd name="T1" fmla="*/ 40 h 536"/>
                <a:gd name="T2" fmla="*/ 40 w 860"/>
                <a:gd name="T3" fmla="*/ 0 h 536"/>
                <a:gd name="T4" fmla="*/ 820 w 860"/>
                <a:gd name="T5" fmla="*/ 0 h 536"/>
                <a:gd name="T6" fmla="*/ 860 w 860"/>
                <a:gd name="T7" fmla="*/ 40 h 536"/>
                <a:gd name="T8" fmla="*/ 860 w 860"/>
                <a:gd name="T9" fmla="*/ 496 h 536"/>
                <a:gd name="T10" fmla="*/ 820 w 860"/>
                <a:gd name="T11" fmla="*/ 536 h 536"/>
                <a:gd name="T12" fmla="*/ 40 w 860"/>
                <a:gd name="T13" fmla="*/ 536 h 536"/>
                <a:gd name="T14" fmla="*/ 0 w 860"/>
                <a:gd name="T15" fmla="*/ 496 h 536"/>
                <a:gd name="T16" fmla="*/ 0 w 860"/>
                <a:gd name="T17" fmla="*/ 4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0" h="536">
                  <a:moveTo>
                    <a:pt x="0" y="40"/>
                  </a:moveTo>
                  <a:cubicBezTo>
                    <a:pt x="0" y="13"/>
                    <a:pt x="13" y="0"/>
                    <a:pt x="40" y="0"/>
                  </a:cubicBezTo>
                  <a:cubicBezTo>
                    <a:pt x="820" y="0"/>
                    <a:pt x="820" y="0"/>
                    <a:pt x="820" y="0"/>
                  </a:cubicBezTo>
                  <a:cubicBezTo>
                    <a:pt x="847" y="0"/>
                    <a:pt x="860" y="13"/>
                    <a:pt x="860" y="40"/>
                  </a:cubicBezTo>
                  <a:cubicBezTo>
                    <a:pt x="860" y="496"/>
                    <a:pt x="860" y="496"/>
                    <a:pt x="860" y="496"/>
                  </a:cubicBezTo>
                  <a:cubicBezTo>
                    <a:pt x="860" y="523"/>
                    <a:pt x="847" y="536"/>
                    <a:pt x="820" y="536"/>
                  </a:cubicBezTo>
                  <a:cubicBezTo>
                    <a:pt x="40" y="536"/>
                    <a:pt x="40" y="536"/>
                    <a:pt x="40" y="536"/>
                  </a:cubicBezTo>
                  <a:cubicBezTo>
                    <a:pt x="13" y="536"/>
                    <a:pt x="0" y="523"/>
                    <a:pt x="0" y="496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3" name="Freeform 92"/>
            <p:cNvSpPr>
              <a:spLocks/>
            </p:cNvSpPr>
            <p:nvPr/>
          </p:nvSpPr>
          <p:spPr bwMode="auto">
            <a:xfrm>
              <a:off x="5392628" y="3421444"/>
              <a:ext cx="1892218" cy="1179062"/>
            </a:xfrm>
            <a:custGeom>
              <a:avLst/>
              <a:gdLst>
                <a:gd name="T0" fmla="*/ 0 w 860"/>
                <a:gd name="T1" fmla="*/ 40 h 536"/>
                <a:gd name="T2" fmla="*/ 0 w 860"/>
                <a:gd name="T3" fmla="*/ 496 h 536"/>
                <a:gd name="T4" fmla="*/ 40 w 860"/>
                <a:gd name="T5" fmla="*/ 536 h 536"/>
                <a:gd name="T6" fmla="*/ 820 w 860"/>
                <a:gd name="T7" fmla="*/ 536 h 536"/>
                <a:gd name="T8" fmla="*/ 860 w 860"/>
                <a:gd name="T9" fmla="*/ 496 h 536"/>
                <a:gd name="T10" fmla="*/ 860 w 860"/>
                <a:gd name="T11" fmla="*/ 40 h 536"/>
                <a:gd name="T12" fmla="*/ 820 w 860"/>
                <a:gd name="T13" fmla="*/ 0 h 536"/>
                <a:gd name="T14" fmla="*/ 40 w 860"/>
                <a:gd name="T15" fmla="*/ 0 h 536"/>
                <a:gd name="T16" fmla="*/ 0 w 860"/>
                <a:gd name="T17" fmla="*/ 4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0" h="536">
                  <a:moveTo>
                    <a:pt x="0" y="40"/>
                  </a:moveTo>
                  <a:cubicBezTo>
                    <a:pt x="0" y="496"/>
                    <a:pt x="0" y="496"/>
                    <a:pt x="0" y="496"/>
                  </a:cubicBezTo>
                  <a:cubicBezTo>
                    <a:pt x="0" y="523"/>
                    <a:pt x="13" y="536"/>
                    <a:pt x="40" y="536"/>
                  </a:cubicBezTo>
                  <a:cubicBezTo>
                    <a:pt x="820" y="536"/>
                    <a:pt x="820" y="536"/>
                    <a:pt x="820" y="536"/>
                  </a:cubicBezTo>
                  <a:cubicBezTo>
                    <a:pt x="847" y="536"/>
                    <a:pt x="860" y="523"/>
                    <a:pt x="860" y="496"/>
                  </a:cubicBezTo>
                  <a:cubicBezTo>
                    <a:pt x="860" y="40"/>
                    <a:pt x="860" y="40"/>
                    <a:pt x="860" y="40"/>
                  </a:cubicBezTo>
                  <a:cubicBezTo>
                    <a:pt x="860" y="13"/>
                    <a:pt x="847" y="0"/>
                    <a:pt x="82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3" y="0"/>
                    <a:pt x="0" y="13"/>
                    <a:pt x="0" y="40"/>
                  </a:cubicBezTo>
                  <a:close/>
                </a:path>
              </a:pathLst>
            </a:custGeom>
            <a:noFill/>
            <a:ln w="17463" cap="rnd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4" name="Freeform 93"/>
            <p:cNvSpPr>
              <a:spLocks noEditPoints="1"/>
            </p:cNvSpPr>
            <p:nvPr/>
          </p:nvSpPr>
          <p:spPr bwMode="auto">
            <a:xfrm>
              <a:off x="5512048" y="4358302"/>
              <a:ext cx="1673561" cy="119420"/>
            </a:xfrm>
            <a:custGeom>
              <a:avLst/>
              <a:gdLst>
                <a:gd name="T0" fmla="*/ 22 w 761"/>
                <a:gd name="T1" fmla="*/ 2 h 54"/>
                <a:gd name="T2" fmla="*/ 9 w 761"/>
                <a:gd name="T3" fmla="*/ 17 h 54"/>
                <a:gd name="T4" fmla="*/ 48 w 761"/>
                <a:gd name="T5" fmla="*/ 43 h 54"/>
                <a:gd name="T6" fmla="*/ 45 w 761"/>
                <a:gd name="T7" fmla="*/ 19 h 54"/>
                <a:gd name="T8" fmla="*/ 89 w 761"/>
                <a:gd name="T9" fmla="*/ 42 h 54"/>
                <a:gd name="T10" fmla="*/ 69 w 761"/>
                <a:gd name="T11" fmla="*/ 42 h 54"/>
                <a:gd name="T12" fmla="*/ 131 w 761"/>
                <a:gd name="T13" fmla="*/ 13 h 54"/>
                <a:gd name="T14" fmla="*/ 118 w 761"/>
                <a:gd name="T15" fmla="*/ 36 h 54"/>
                <a:gd name="T16" fmla="*/ 102 w 761"/>
                <a:gd name="T17" fmla="*/ 19 h 54"/>
                <a:gd name="T18" fmla="*/ 131 w 761"/>
                <a:gd name="T19" fmla="*/ 13 h 54"/>
                <a:gd name="T20" fmla="*/ 160 w 761"/>
                <a:gd name="T21" fmla="*/ 42 h 54"/>
                <a:gd name="T22" fmla="*/ 141 w 761"/>
                <a:gd name="T23" fmla="*/ 13 h 54"/>
                <a:gd name="T24" fmla="*/ 200 w 761"/>
                <a:gd name="T25" fmla="*/ 39 h 54"/>
                <a:gd name="T26" fmla="*/ 192 w 761"/>
                <a:gd name="T27" fmla="*/ 19 h 54"/>
                <a:gd name="T28" fmla="*/ 233 w 761"/>
                <a:gd name="T29" fmla="*/ 43 h 54"/>
                <a:gd name="T30" fmla="*/ 217 w 761"/>
                <a:gd name="T31" fmla="*/ 13 h 54"/>
                <a:gd name="T32" fmla="*/ 236 w 761"/>
                <a:gd name="T33" fmla="*/ 14 h 54"/>
                <a:gd name="T34" fmla="*/ 246 w 761"/>
                <a:gd name="T35" fmla="*/ 36 h 54"/>
                <a:gd name="T36" fmla="*/ 254 w 761"/>
                <a:gd name="T37" fmla="*/ 12 h 54"/>
                <a:gd name="T38" fmla="*/ 251 w 761"/>
                <a:gd name="T39" fmla="*/ 18 h 54"/>
                <a:gd name="T40" fmla="*/ 285 w 761"/>
                <a:gd name="T41" fmla="*/ 42 h 54"/>
                <a:gd name="T42" fmla="*/ 321 w 761"/>
                <a:gd name="T43" fmla="*/ 42 h 54"/>
                <a:gd name="T44" fmla="*/ 301 w 761"/>
                <a:gd name="T45" fmla="*/ 42 h 54"/>
                <a:gd name="T46" fmla="*/ 352 w 761"/>
                <a:gd name="T47" fmla="*/ 39 h 54"/>
                <a:gd name="T48" fmla="*/ 334 w 761"/>
                <a:gd name="T49" fmla="*/ 13 h 54"/>
                <a:gd name="T50" fmla="*/ 351 w 761"/>
                <a:gd name="T51" fmla="*/ 19 h 54"/>
                <a:gd name="T52" fmla="*/ 366 w 761"/>
                <a:gd name="T53" fmla="*/ 35 h 54"/>
                <a:gd name="T54" fmla="*/ 371 w 761"/>
                <a:gd name="T55" fmla="*/ 43 h 54"/>
                <a:gd name="T56" fmla="*/ 366 w 761"/>
                <a:gd name="T57" fmla="*/ 20 h 54"/>
                <a:gd name="T58" fmla="*/ 396 w 761"/>
                <a:gd name="T59" fmla="*/ 35 h 54"/>
                <a:gd name="T60" fmla="*/ 391 w 761"/>
                <a:gd name="T61" fmla="*/ 40 h 54"/>
                <a:gd name="T62" fmla="*/ 403 w 761"/>
                <a:gd name="T63" fmla="*/ 41 h 54"/>
                <a:gd name="T64" fmla="*/ 396 w 761"/>
                <a:gd name="T65" fmla="*/ 22 h 54"/>
                <a:gd name="T66" fmla="*/ 430 w 761"/>
                <a:gd name="T67" fmla="*/ 22 h 54"/>
                <a:gd name="T68" fmla="*/ 427 w 761"/>
                <a:gd name="T69" fmla="*/ 13 h 54"/>
                <a:gd name="T70" fmla="*/ 464 w 761"/>
                <a:gd name="T71" fmla="*/ 43 h 54"/>
                <a:gd name="T72" fmla="*/ 458 w 761"/>
                <a:gd name="T73" fmla="*/ 19 h 54"/>
                <a:gd name="T74" fmla="*/ 464 w 761"/>
                <a:gd name="T75" fmla="*/ 14 h 54"/>
                <a:gd name="T76" fmla="*/ 504 w 761"/>
                <a:gd name="T77" fmla="*/ 42 h 54"/>
                <a:gd name="T78" fmla="*/ 491 w 761"/>
                <a:gd name="T79" fmla="*/ 36 h 54"/>
                <a:gd name="T80" fmla="*/ 472 w 761"/>
                <a:gd name="T81" fmla="*/ 14 h 54"/>
                <a:gd name="T82" fmla="*/ 500 w 761"/>
                <a:gd name="T83" fmla="*/ 8 h 54"/>
                <a:gd name="T84" fmla="*/ 519 w 761"/>
                <a:gd name="T85" fmla="*/ 13 h 54"/>
                <a:gd name="T86" fmla="*/ 525 w 761"/>
                <a:gd name="T87" fmla="*/ 37 h 54"/>
                <a:gd name="T88" fmla="*/ 561 w 761"/>
                <a:gd name="T89" fmla="*/ 19 h 54"/>
                <a:gd name="T90" fmla="*/ 553 w 761"/>
                <a:gd name="T91" fmla="*/ 13 h 54"/>
                <a:gd name="T92" fmla="*/ 596 w 761"/>
                <a:gd name="T93" fmla="*/ 41 h 54"/>
                <a:gd name="T94" fmla="*/ 606 w 761"/>
                <a:gd name="T95" fmla="*/ 26 h 54"/>
                <a:gd name="T96" fmla="*/ 618 w 761"/>
                <a:gd name="T97" fmla="*/ 9 h 54"/>
                <a:gd name="T98" fmla="*/ 619 w 761"/>
                <a:gd name="T99" fmla="*/ 26 h 54"/>
                <a:gd name="T100" fmla="*/ 650 w 761"/>
                <a:gd name="T101" fmla="*/ 39 h 54"/>
                <a:gd name="T102" fmla="*/ 651 w 761"/>
                <a:gd name="T103" fmla="*/ 20 h 54"/>
                <a:gd name="T104" fmla="*/ 673 w 761"/>
                <a:gd name="T105" fmla="*/ 19 h 54"/>
                <a:gd name="T106" fmla="*/ 660 w 761"/>
                <a:gd name="T107" fmla="*/ 12 h 54"/>
                <a:gd name="T108" fmla="*/ 676 w 761"/>
                <a:gd name="T109" fmla="*/ 16 h 54"/>
                <a:gd name="T110" fmla="*/ 677 w 761"/>
                <a:gd name="T111" fmla="*/ 14 h 54"/>
                <a:gd name="T112" fmla="*/ 706 w 761"/>
                <a:gd name="T113" fmla="*/ 13 h 54"/>
                <a:gd name="T114" fmla="*/ 735 w 761"/>
                <a:gd name="T115" fmla="*/ 38 h 54"/>
                <a:gd name="T116" fmla="*/ 734 w 761"/>
                <a:gd name="T117" fmla="*/ 16 h 54"/>
                <a:gd name="T118" fmla="*/ 759 w 761"/>
                <a:gd name="T119" fmla="*/ 20 h 54"/>
                <a:gd name="T120" fmla="*/ 744 w 761"/>
                <a:gd name="T121" fmla="*/ 13 h 54"/>
                <a:gd name="T122" fmla="*/ 761 w 761"/>
                <a:gd name="T123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1" h="54">
                  <a:moveTo>
                    <a:pt x="30" y="36"/>
                  </a:moveTo>
                  <a:cubicBezTo>
                    <a:pt x="30" y="37"/>
                    <a:pt x="30" y="37"/>
                    <a:pt x="30" y="38"/>
                  </a:cubicBezTo>
                  <a:cubicBezTo>
                    <a:pt x="29" y="38"/>
                    <a:pt x="29" y="38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1"/>
                    <a:pt x="27" y="41"/>
                  </a:cubicBezTo>
                  <a:cubicBezTo>
                    <a:pt x="27" y="41"/>
                    <a:pt x="26" y="42"/>
                    <a:pt x="25" y="42"/>
                  </a:cubicBezTo>
                  <a:cubicBezTo>
                    <a:pt x="24" y="42"/>
                    <a:pt x="23" y="43"/>
                    <a:pt x="22" y="43"/>
                  </a:cubicBezTo>
                  <a:cubicBezTo>
                    <a:pt x="20" y="43"/>
                    <a:pt x="19" y="43"/>
                    <a:pt x="18" y="43"/>
                  </a:cubicBezTo>
                  <a:cubicBezTo>
                    <a:pt x="15" y="43"/>
                    <a:pt x="12" y="43"/>
                    <a:pt x="10" y="42"/>
                  </a:cubicBezTo>
                  <a:cubicBezTo>
                    <a:pt x="8" y="41"/>
                    <a:pt x="6" y="40"/>
                    <a:pt x="5" y="38"/>
                  </a:cubicBezTo>
                  <a:cubicBezTo>
                    <a:pt x="3" y="36"/>
                    <a:pt x="2" y="34"/>
                    <a:pt x="1" y="32"/>
                  </a:cubicBezTo>
                  <a:cubicBezTo>
                    <a:pt x="0" y="29"/>
                    <a:pt x="0" y="26"/>
                    <a:pt x="0" y="23"/>
                  </a:cubicBezTo>
                  <a:cubicBezTo>
                    <a:pt x="0" y="19"/>
                    <a:pt x="0" y="16"/>
                    <a:pt x="1" y="14"/>
                  </a:cubicBezTo>
                  <a:cubicBezTo>
                    <a:pt x="2" y="11"/>
                    <a:pt x="3" y="9"/>
                    <a:pt x="5" y="7"/>
                  </a:cubicBezTo>
                  <a:cubicBezTo>
                    <a:pt x="7" y="5"/>
                    <a:pt x="8" y="4"/>
                    <a:pt x="11" y="3"/>
                  </a:cubicBezTo>
                  <a:cubicBezTo>
                    <a:pt x="13" y="2"/>
                    <a:pt x="16" y="2"/>
                    <a:pt x="18" y="2"/>
                  </a:cubicBezTo>
                  <a:cubicBezTo>
                    <a:pt x="20" y="2"/>
                    <a:pt x="21" y="2"/>
                    <a:pt x="22" y="2"/>
                  </a:cubicBezTo>
                  <a:cubicBezTo>
                    <a:pt x="23" y="2"/>
                    <a:pt x="24" y="2"/>
                    <a:pt x="25" y="3"/>
                  </a:cubicBezTo>
                  <a:cubicBezTo>
                    <a:pt x="25" y="3"/>
                    <a:pt x="26" y="3"/>
                    <a:pt x="27" y="4"/>
                  </a:cubicBezTo>
                  <a:cubicBezTo>
                    <a:pt x="28" y="4"/>
                    <a:pt x="28" y="4"/>
                    <a:pt x="28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5"/>
                    <a:pt x="29" y="6"/>
                    <a:pt x="29" y="6"/>
                  </a:cubicBezTo>
                  <a:cubicBezTo>
                    <a:pt x="29" y="6"/>
                    <a:pt x="29" y="7"/>
                    <a:pt x="29" y="7"/>
                  </a:cubicBezTo>
                  <a:cubicBezTo>
                    <a:pt x="29" y="7"/>
                    <a:pt x="29" y="8"/>
                    <a:pt x="29" y="9"/>
                  </a:cubicBezTo>
                  <a:cubicBezTo>
                    <a:pt x="29" y="9"/>
                    <a:pt x="29" y="10"/>
                    <a:pt x="29" y="10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ubicBezTo>
                    <a:pt x="29" y="12"/>
                    <a:pt x="28" y="12"/>
                    <a:pt x="28" y="12"/>
                  </a:cubicBezTo>
                  <a:cubicBezTo>
                    <a:pt x="28" y="12"/>
                    <a:pt x="28" y="12"/>
                    <a:pt x="27" y="11"/>
                  </a:cubicBezTo>
                  <a:cubicBezTo>
                    <a:pt x="27" y="11"/>
                    <a:pt x="26" y="11"/>
                    <a:pt x="25" y="10"/>
                  </a:cubicBezTo>
                  <a:cubicBezTo>
                    <a:pt x="24" y="10"/>
                    <a:pt x="24" y="9"/>
                    <a:pt x="23" y="9"/>
                  </a:cubicBezTo>
                  <a:cubicBezTo>
                    <a:pt x="21" y="9"/>
                    <a:pt x="20" y="8"/>
                    <a:pt x="19" y="8"/>
                  </a:cubicBezTo>
                  <a:cubicBezTo>
                    <a:pt x="17" y="8"/>
                    <a:pt x="16" y="9"/>
                    <a:pt x="14" y="9"/>
                  </a:cubicBezTo>
                  <a:cubicBezTo>
                    <a:pt x="13" y="10"/>
                    <a:pt x="12" y="11"/>
                    <a:pt x="11" y="12"/>
                  </a:cubicBezTo>
                  <a:cubicBezTo>
                    <a:pt x="10" y="13"/>
                    <a:pt x="10" y="15"/>
                    <a:pt x="9" y="17"/>
                  </a:cubicBezTo>
                  <a:cubicBezTo>
                    <a:pt x="9" y="18"/>
                    <a:pt x="9" y="20"/>
                    <a:pt x="9" y="22"/>
                  </a:cubicBezTo>
                  <a:cubicBezTo>
                    <a:pt x="9" y="25"/>
                    <a:pt x="9" y="27"/>
                    <a:pt x="9" y="29"/>
                  </a:cubicBezTo>
                  <a:cubicBezTo>
                    <a:pt x="10" y="30"/>
                    <a:pt x="10" y="32"/>
                    <a:pt x="11" y="33"/>
                  </a:cubicBezTo>
                  <a:cubicBezTo>
                    <a:pt x="12" y="34"/>
                    <a:pt x="13" y="35"/>
                    <a:pt x="15" y="35"/>
                  </a:cubicBezTo>
                  <a:cubicBezTo>
                    <a:pt x="16" y="36"/>
                    <a:pt x="17" y="36"/>
                    <a:pt x="19" y="36"/>
                  </a:cubicBezTo>
                  <a:cubicBezTo>
                    <a:pt x="20" y="36"/>
                    <a:pt x="22" y="36"/>
                    <a:pt x="23" y="36"/>
                  </a:cubicBezTo>
                  <a:cubicBezTo>
                    <a:pt x="24" y="35"/>
                    <a:pt x="25" y="35"/>
                    <a:pt x="25" y="35"/>
                  </a:cubicBezTo>
                  <a:cubicBezTo>
                    <a:pt x="26" y="34"/>
                    <a:pt x="27" y="34"/>
                    <a:pt x="27" y="34"/>
                  </a:cubicBezTo>
                  <a:cubicBezTo>
                    <a:pt x="28" y="33"/>
                    <a:pt x="28" y="33"/>
                    <a:pt x="29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3"/>
                    <a:pt x="29" y="33"/>
                    <a:pt x="29" y="34"/>
                  </a:cubicBezTo>
                  <a:cubicBezTo>
                    <a:pt x="29" y="34"/>
                    <a:pt x="29" y="34"/>
                    <a:pt x="30" y="35"/>
                  </a:cubicBezTo>
                  <a:cubicBezTo>
                    <a:pt x="30" y="35"/>
                    <a:pt x="30" y="36"/>
                    <a:pt x="30" y="36"/>
                  </a:cubicBezTo>
                  <a:close/>
                  <a:moveTo>
                    <a:pt x="63" y="27"/>
                  </a:moveTo>
                  <a:cubicBezTo>
                    <a:pt x="63" y="30"/>
                    <a:pt x="63" y="32"/>
                    <a:pt x="62" y="34"/>
                  </a:cubicBezTo>
                  <a:cubicBezTo>
                    <a:pt x="62" y="36"/>
                    <a:pt x="61" y="37"/>
                    <a:pt x="59" y="39"/>
                  </a:cubicBezTo>
                  <a:cubicBezTo>
                    <a:pt x="58" y="40"/>
                    <a:pt x="57" y="41"/>
                    <a:pt x="55" y="42"/>
                  </a:cubicBezTo>
                  <a:cubicBezTo>
                    <a:pt x="53" y="43"/>
                    <a:pt x="50" y="43"/>
                    <a:pt x="48" y="43"/>
                  </a:cubicBezTo>
                  <a:cubicBezTo>
                    <a:pt x="45" y="43"/>
                    <a:pt x="43" y="43"/>
                    <a:pt x="41" y="42"/>
                  </a:cubicBezTo>
                  <a:cubicBezTo>
                    <a:pt x="40" y="42"/>
                    <a:pt x="38" y="41"/>
                    <a:pt x="37" y="39"/>
                  </a:cubicBezTo>
                  <a:cubicBezTo>
                    <a:pt x="36" y="38"/>
                    <a:pt x="35" y="36"/>
                    <a:pt x="34" y="34"/>
                  </a:cubicBezTo>
                  <a:cubicBezTo>
                    <a:pt x="34" y="33"/>
                    <a:pt x="33" y="30"/>
                    <a:pt x="33" y="28"/>
                  </a:cubicBezTo>
                  <a:cubicBezTo>
                    <a:pt x="33" y="26"/>
                    <a:pt x="34" y="23"/>
                    <a:pt x="34" y="21"/>
                  </a:cubicBezTo>
                  <a:cubicBezTo>
                    <a:pt x="35" y="19"/>
                    <a:pt x="36" y="18"/>
                    <a:pt x="37" y="16"/>
                  </a:cubicBezTo>
                  <a:cubicBezTo>
                    <a:pt x="38" y="15"/>
                    <a:pt x="40" y="14"/>
                    <a:pt x="42" y="13"/>
                  </a:cubicBezTo>
                  <a:cubicBezTo>
                    <a:pt x="44" y="12"/>
                    <a:pt x="46" y="12"/>
                    <a:pt x="49" y="12"/>
                  </a:cubicBezTo>
                  <a:cubicBezTo>
                    <a:pt x="51" y="12"/>
                    <a:pt x="53" y="12"/>
                    <a:pt x="55" y="13"/>
                  </a:cubicBezTo>
                  <a:cubicBezTo>
                    <a:pt x="57" y="14"/>
                    <a:pt x="58" y="15"/>
                    <a:pt x="60" y="16"/>
                  </a:cubicBezTo>
                  <a:cubicBezTo>
                    <a:pt x="61" y="17"/>
                    <a:pt x="62" y="19"/>
                    <a:pt x="62" y="21"/>
                  </a:cubicBezTo>
                  <a:cubicBezTo>
                    <a:pt x="63" y="23"/>
                    <a:pt x="63" y="25"/>
                    <a:pt x="63" y="27"/>
                  </a:cubicBezTo>
                  <a:close/>
                  <a:moveTo>
                    <a:pt x="55" y="28"/>
                  </a:moveTo>
                  <a:cubicBezTo>
                    <a:pt x="55" y="26"/>
                    <a:pt x="55" y="25"/>
                    <a:pt x="55" y="24"/>
                  </a:cubicBezTo>
                  <a:cubicBezTo>
                    <a:pt x="55" y="23"/>
                    <a:pt x="54" y="22"/>
                    <a:pt x="54" y="21"/>
                  </a:cubicBezTo>
                  <a:cubicBezTo>
                    <a:pt x="53" y="20"/>
                    <a:pt x="52" y="19"/>
                    <a:pt x="52" y="19"/>
                  </a:cubicBezTo>
                  <a:cubicBezTo>
                    <a:pt x="51" y="18"/>
                    <a:pt x="50" y="18"/>
                    <a:pt x="48" y="18"/>
                  </a:cubicBezTo>
                  <a:cubicBezTo>
                    <a:pt x="47" y="18"/>
                    <a:pt x="46" y="18"/>
                    <a:pt x="45" y="19"/>
                  </a:cubicBezTo>
                  <a:cubicBezTo>
                    <a:pt x="44" y="19"/>
                    <a:pt x="44" y="20"/>
                    <a:pt x="43" y="21"/>
                  </a:cubicBezTo>
                  <a:cubicBezTo>
                    <a:pt x="43" y="21"/>
                    <a:pt x="42" y="22"/>
                    <a:pt x="42" y="24"/>
                  </a:cubicBezTo>
                  <a:cubicBezTo>
                    <a:pt x="42" y="25"/>
                    <a:pt x="41" y="26"/>
                    <a:pt x="41" y="28"/>
                  </a:cubicBezTo>
                  <a:cubicBezTo>
                    <a:pt x="41" y="29"/>
                    <a:pt x="42" y="30"/>
                    <a:pt x="42" y="31"/>
                  </a:cubicBezTo>
                  <a:cubicBezTo>
                    <a:pt x="42" y="32"/>
                    <a:pt x="42" y="33"/>
                    <a:pt x="43" y="34"/>
                  </a:cubicBezTo>
                  <a:cubicBezTo>
                    <a:pt x="43" y="35"/>
                    <a:pt x="44" y="36"/>
                    <a:pt x="45" y="36"/>
                  </a:cubicBezTo>
                  <a:cubicBezTo>
                    <a:pt x="46" y="37"/>
                    <a:pt x="47" y="37"/>
                    <a:pt x="48" y="37"/>
                  </a:cubicBezTo>
                  <a:cubicBezTo>
                    <a:pt x="49" y="37"/>
                    <a:pt x="50" y="37"/>
                    <a:pt x="51" y="36"/>
                  </a:cubicBezTo>
                  <a:cubicBezTo>
                    <a:pt x="52" y="36"/>
                    <a:pt x="53" y="35"/>
                    <a:pt x="53" y="35"/>
                  </a:cubicBezTo>
                  <a:cubicBezTo>
                    <a:pt x="54" y="34"/>
                    <a:pt x="54" y="33"/>
                    <a:pt x="55" y="32"/>
                  </a:cubicBezTo>
                  <a:cubicBezTo>
                    <a:pt x="55" y="30"/>
                    <a:pt x="55" y="29"/>
                    <a:pt x="55" y="28"/>
                  </a:cubicBezTo>
                  <a:close/>
                  <a:moveTo>
                    <a:pt x="96" y="42"/>
                  </a:moveTo>
                  <a:cubicBezTo>
                    <a:pt x="96" y="42"/>
                    <a:pt x="96" y="42"/>
                    <a:pt x="96" y="42"/>
                  </a:cubicBezTo>
                  <a:cubicBezTo>
                    <a:pt x="96" y="42"/>
                    <a:pt x="96" y="42"/>
                    <a:pt x="95" y="42"/>
                  </a:cubicBezTo>
                  <a:cubicBezTo>
                    <a:pt x="95" y="43"/>
                    <a:pt x="95" y="43"/>
                    <a:pt x="94" y="43"/>
                  </a:cubicBezTo>
                  <a:cubicBezTo>
                    <a:pt x="94" y="43"/>
                    <a:pt x="93" y="43"/>
                    <a:pt x="92" y="43"/>
                  </a:cubicBezTo>
                  <a:cubicBezTo>
                    <a:pt x="91" y="43"/>
                    <a:pt x="91" y="43"/>
                    <a:pt x="90" y="43"/>
                  </a:cubicBezTo>
                  <a:cubicBezTo>
                    <a:pt x="90" y="43"/>
                    <a:pt x="89" y="43"/>
                    <a:pt x="89" y="42"/>
                  </a:cubicBezTo>
                  <a:cubicBezTo>
                    <a:pt x="89" y="42"/>
                    <a:pt x="89" y="42"/>
                    <a:pt x="88" y="42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8" y="24"/>
                    <a:pt x="88" y="23"/>
                    <a:pt x="88" y="22"/>
                  </a:cubicBezTo>
                  <a:cubicBezTo>
                    <a:pt x="88" y="22"/>
                    <a:pt x="87" y="21"/>
                    <a:pt x="87" y="20"/>
                  </a:cubicBezTo>
                  <a:cubicBezTo>
                    <a:pt x="87" y="20"/>
                    <a:pt x="86" y="19"/>
                    <a:pt x="86" y="19"/>
                  </a:cubicBezTo>
                  <a:cubicBezTo>
                    <a:pt x="85" y="19"/>
                    <a:pt x="84" y="19"/>
                    <a:pt x="84" y="19"/>
                  </a:cubicBezTo>
                  <a:cubicBezTo>
                    <a:pt x="83" y="19"/>
                    <a:pt x="81" y="19"/>
                    <a:pt x="80" y="20"/>
                  </a:cubicBezTo>
                  <a:cubicBezTo>
                    <a:pt x="79" y="21"/>
                    <a:pt x="78" y="22"/>
                    <a:pt x="77" y="23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6" y="42"/>
                  </a:cubicBezTo>
                  <a:cubicBezTo>
                    <a:pt x="76" y="43"/>
                    <a:pt x="76" y="43"/>
                    <a:pt x="75" y="43"/>
                  </a:cubicBezTo>
                  <a:cubicBezTo>
                    <a:pt x="75" y="43"/>
                    <a:pt x="74" y="43"/>
                    <a:pt x="73" y="43"/>
                  </a:cubicBezTo>
                  <a:cubicBezTo>
                    <a:pt x="73" y="43"/>
                    <a:pt x="72" y="43"/>
                    <a:pt x="71" y="43"/>
                  </a:cubicBezTo>
                  <a:cubicBezTo>
                    <a:pt x="71" y="43"/>
                    <a:pt x="71" y="43"/>
                    <a:pt x="70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13"/>
                    <a:pt x="69" y="13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0" y="13"/>
                    <a:pt x="71" y="13"/>
                    <a:pt x="71" y="12"/>
                  </a:cubicBezTo>
                  <a:cubicBezTo>
                    <a:pt x="72" y="12"/>
                    <a:pt x="72" y="12"/>
                    <a:pt x="73" y="12"/>
                  </a:cubicBezTo>
                  <a:cubicBezTo>
                    <a:pt x="73" y="12"/>
                    <a:pt x="74" y="12"/>
                    <a:pt x="74" y="12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4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8" y="15"/>
                    <a:pt x="79" y="14"/>
                    <a:pt x="81" y="13"/>
                  </a:cubicBezTo>
                  <a:cubicBezTo>
                    <a:pt x="82" y="12"/>
                    <a:pt x="84" y="12"/>
                    <a:pt x="86" y="12"/>
                  </a:cubicBezTo>
                  <a:cubicBezTo>
                    <a:pt x="88" y="12"/>
                    <a:pt x="89" y="12"/>
                    <a:pt x="91" y="13"/>
                  </a:cubicBezTo>
                  <a:cubicBezTo>
                    <a:pt x="92" y="13"/>
                    <a:pt x="93" y="14"/>
                    <a:pt x="94" y="15"/>
                  </a:cubicBezTo>
                  <a:cubicBezTo>
                    <a:pt x="95" y="16"/>
                    <a:pt x="95" y="18"/>
                    <a:pt x="96" y="19"/>
                  </a:cubicBezTo>
                  <a:cubicBezTo>
                    <a:pt x="96" y="21"/>
                    <a:pt x="96" y="22"/>
                    <a:pt x="96" y="24"/>
                  </a:cubicBezTo>
                  <a:lnTo>
                    <a:pt x="96" y="42"/>
                  </a:lnTo>
                  <a:close/>
                  <a:moveTo>
                    <a:pt x="131" y="13"/>
                  </a:moveTo>
                  <a:cubicBezTo>
                    <a:pt x="132" y="13"/>
                    <a:pt x="132" y="13"/>
                    <a:pt x="133" y="13"/>
                  </a:cubicBezTo>
                  <a:cubicBezTo>
                    <a:pt x="133" y="14"/>
                    <a:pt x="133" y="14"/>
                    <a:pt x="133" y="15"/>
                  </a:cubicBezTo>
                  <a:cubicBezTo>
                    <a:pt x="133" y="42"/>
                    <a:pt x="133" y="42"/>
                    <a:pt x="133" y="42"/>
                  </a:cubicBezTo>
                  <a:cubicBezTo>
                    <a:pt x="133" y="42"/>
                    <a:pt x="133" y="42"/>
                    <a:pt x="133" y="42"/>
                  </a:cubicBezTo>
                  <a:cubicBezTo>
                    <a:pt x="133" y="42"/>
                    <a:pt x="133" y="42"/>
                    <a:pt x="133" y="42"/>
                  </a:cubicBezTo>
                  <a:cubicBezTo>
                    <a:pt x="132" y="43"/>
                    <a:pt x="132" y="43"/>
                    <a:pt x="131" y="43"/>
                  </a:cubicBezTo>
                  <a:cubicBezTo>
                    <a:pt x="131" y="43"/>
                    <a:pt x="130" y="43"/>
                    <a:pt x="129" y="43"/>
                  </a:cubicBezTo>
                  <a:cubicBezTo>
                    <a:pt x="129" y="43"/>
                    <a:pt x="128" y="43"/>
                    <a:pt x="127" y="43"/>
                  </a:cubicBezTo>
                  <a:cubicBezTo>
                    <a:pt x="127" y="43"/>
                    <a:pt x="127" y="43"/>
                    <a:pt x="126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6" y="42"/>
                    <a:pt x="125" y="42"/>
                    <a:pt x="125" y="42"/>
                  </a:cubicBezTo>
                  <a:cubicBezTo>
                    <a:pt x="125" y="19"/>
                    <a:pt x="125" y="19"/>
                    <a:pt x="125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13" y="34"/>
                    <a:pt x="113" y="35"/>
                    <a:pt x="114" y="35"/>
                  </a:cubicBezTo>
                  <a:cubicBezTo>
                    <a:pt x="114" y="36"/>
                    <a:pt x="115" y="37"/>
                    <a:pt x="116" y="37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8" y="36"/>
                    <a:pt x="119" y="36"/>
                    <a:pt x="119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37"/>
                    <a:pt x="120" y="37"/>
                    <a:pt x="120" y="37"/>
                  </a:cubicBezTo>
                  <a:cubicBezTo>
                    <a:pt x="120" y="38"/>
                    <a:pt x="120" y="38"/>
                    <a:pt x="120" y="39"/>
                  </a:cubicBezTo>
                  <a:cubicBezTo>
                    <a:pt x="120" y="40"/>
                    <a:pt x="120" y="40"/>
                    <a:pt x="120" y="41"/>
                  </a:cubicBezTo>
                  <a:cubicBezTo>
                    <a:pt x="120" y="41"/>
                    <a:pt x="120" y="42"/>
                    <a:pt x="120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7" y="43"/>
                    <a:pt x="116" y="43"/>
                    <a:pt x="116" y="43"/>
                  </a:cubicBezTo>
                  <a:cubicBezTo>
                    <a:pt x="115" y="43"/>
                    <a:pt x="115" y="43"/>
                    <a:pt x="114" y="43"/>
                  </a:cubicBezTo>
                  <a:cubicBezTo>
                    <a:pt x="113" y="43"/>
                    <a:pt x="111" y="43"/>
                    <a:pt x="110" y="43"/>
                  </a:cubicBezTo>
                  <a:cubicBezTo>
                    <a:pt x="109" y="42"/>
                    <a:pt x="108" y="42"/>
                    <a:pt x="107" y="41"/>
                  </a:cubicBezTo>
                  <a:cubicBezTo>
                    <a:pt x="107" y="40"/>
                    <a:pt x="106" y="39"/>
                    <a:pt x="106" y="38"/>
                  </a:cubicBezTo>
                  <a:cubicBezTo>
                    <a:pt x="105" y="36"/>
                    <a:pt x="105" y="35"/>
                    <a:pt x="105" y="33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2" y="19"/>
                    <a:pt x="102" y="19"/>
                    <a:pt x="102" y="19"/>
                  </a:cubicBezTo>
                  <a:cubicBezTo>
                    <a:pt x="101" y="19"/>
                    <a:pt x="101" y="19"/>
                    <a:pt x="101" y="18"/>
                  </a:cubicBezTo>
                  <a:cubicBezTo>
                    <a:pt x="101" y="18"/>
                    <a:pt x="101" y="17"/>
                    <a:pt x="101" y="16"/>
                  </a:cubicBezTo>
                  <a:cubicBezTo>
                    <a:pt x="101" y="15"/>
                    <a:pt x="101" y="15"/>
                    <a:pt x="101" y="14"/>
                  </a:cubicBezTo>
                  <a:cubicBezTo>
                    <a:pt x="101" y="14"/>
                    <a:pt x="101" y="14"/>
                    <a:pt x="101" y="13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1" y="13"/>
                    <a:pt x="102" y="13"/>
                    <a:pt x="102" y="13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5" y="6"/>
                    <a:pt x="106" y="6"/>
                    <a:pt x="106" y="5"/>
                  </a:cubicBezTo>
                  <a:cubicBezTo>
                    <a:pt x="106" y="5"/>
                    <a:pt x="107" y="5"/>
                    <a:pt x="107" y="5"/>
                  </a:cubicBezTo>
                  <a:cubicBezTo>
                    <a:pt x="108" y="5"/>
                    <a:pt x="108" y="5"/>
                    <a:pt x="109" y="5"/>
                  </a:cubicBezTo>
                  <a:cubicBezTo>
                    <a:pt x="110" y="5"/>
                    <a:pt x="110" y="5"/>
                    <a:pt x="111" y="5"/>
                  </a:cubicBezTo>
                  <a:cubicBezTo>
                    <a:pt x="111" y="5"/>
                    <a:pt x="112" y="5"/>
                    <a:pt x="112" y="5"/>
                  </a:cubicBezTo>
                  <a:cubicBezTo>
                    <a:pt x="112" y="6"/>
                    <a:pt x="113" y="6"/>
                    <a:pt x="113" y="6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113" y="13"/>
                    <a:pt x="113" y="13"/>
                    <a:pt x="113" y="13"/>
                  </a:cubicBezTo>
                  <a:lnTo>
                    <a:pt x="131" y="13"/>
                  </a:lnTo>
                  <a:close/>
                  <a:moveTo>
                    <a:pt x="134" y="4"/>
                  </a:moveTo>
                  <a:cubicBezTo>
                    <a:pt x="134" y="6"/>
                    <a:pt x="134" y="7"/>
                    <a:pt x="133" y="8"/>
                  </a:cubicBezTo>
                  <a:cubicBezTo>
                    <a:pt x="132" y="8"/>
                    <a:pt x="131" y="8"/>
                    <a:pt x="129" y="8"/>
                  </a:cubicBezTo>
                  <a:cubicBezTo>
                    <a:pt x="128" y="8"/>
                    <a:pt x="126" y="8"/>
                    <a:pt x="126" y="8"/>
                  </a:cubicBezTo>
                  <a:cubicBezTo>
                    <a:pt x="125" y="7"/>
                    <a:pt x="125" y="6"/>
                    <a:pt x="125" y="4"/>
                  </a:cubicBezTo>
                  <a:cubicBezTo>
                    <a:pt x="125" y="3"/>
                    <a:pt x="125" y="2"/>
                    <a:pt x="126" y="1"/>
                  </a:cubicBezTo>
                  <a:cubicBezTo>
                    <a:pt x="126" y="0"/>
                    <a:pt x="128" y="0"/>
                    <a:pt x="129" y="0"/>
                  </a:cubicBezTo>
                  <a:cubicBezTo>
                    <a:pt x="131" y="0"/>
                    <a:pt x="132" y="0"/>
                    <a:pt x="133" y="1"/>
                  </a:cubicBezTo>
                  <a:cubicBezTo>
                    <a:pt x="134" y="2"/>
                    <a:pt x="134" y="3"/>
                    <a:pt x="134" y="4"/>
                  </a:cubicBezTo>
                  <a:close/>
                  <a:moveTo>
                    <a:pt x="168" y="42"/>
                  </a:moveTo>
                  <a:cubicBezTo>
                    <a:pt x="168" y="42"/>
                    <a:pt x="168" y="42"/>
                    <a:pt x="168" y="42"/>
                  </a:cubicBezTo>
                  <a:cubicBezTo>
                    <a:pt x="168" y="42"/>
                    <a:pt x="167" y="42"/>
                    <a:pt x="167" y="42"/>
                  </a:cubicBezTo>
                  <a:cubicBezTo>
                    <a:pt x="167" y="43"/>
                    <a:pt x="166" y="43"/>
                    <a:pt x="166" y="43"/>
                  </a:cubicBezTo>
                  <a:cubicBezTo>
                    <a:pt x="165" y="43"/>
                    <a:pt x="165" y="43"/>
                    <a:pt x="164" y="43"/>
                  </a:cubicBezTo>
                  <a:cubicBezTo>
                    <a:pt x="163" y="43"/>
                    <a:pt x="163" y="43"/>
                    <a:pt x="162" y="43"/>
                  </a:cubicBezTo>
                  <a:cubicBezTo>
                    <a:pt x="162" y="43"/>
                    <a:pt x="161" y="43"/>
                    <a:pt x="161" y="42"/>
                  </a:cubicBezTo>
                  <a:cubicBezTo>
                    <a:pt x="161" y="42"/>
                    <a:pt x="160" y="42"/>
                    <a:pt x="160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26"/>
                    <a:pt x="160" y="26"/>
                    <a:pt x="160" y="26"/>
                  </a:cubicBezTo>
                  <a:cubicBezTo>
                    <a:pt x="160" y="24"/>
                    <a:pt x="160" y="23"/>
                    <a:pt x="160" y="22"/>
                  </a:cubicBezTo>
                  <a:cubicBezTo>
                    <a:pt x="160" y="22"/>
                    <a:pt x="159" y="21"/>
                    <a:pt x="159" y="20"/>
                  </a:cubicBezTo>
                  <a:cubicBezTo>
                    <a:pt x="158" y="20"/>
                    <a:pt x="158" y="19"/>
                    <a:pt x="157" y="19"/>
                  </a:cubicBezTo>
                  <a:cubicBezTo>
                    <a:pt x="157" y="19"/>
                    <a:pt x="156" y="19"/>
                    <a:pt x="155" y="19"/>
                  </a:cubicBezTo>
                  <a:cubicBezTo>
                    <a:pt x="154" y="19"/>
                    <a:pt x="153" y="19"/>
                    <a:pt x="152" y="20"/>
                  </a:cubicBezTo>
                  <a:cubicBezTo>
                    <a:pt x="151" y="21"/>
                    <a:pt x="150" y="22"/>
                    <a:pt x="149" y="23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8" y="42"/>
                  </a:cubicBezTo>
                  <a:cubicBezTo>
                    <a:pt x="148" y="43"/>
                    <a:pt x="148" y="43"/>
                    <a:pt x="147" y="43"/>
                  </a:cubicBezTo>
                  <a:cubicBezTo>
                    <a:pt x="147" y="43"/>
                    <a:pt x="146" y="43"/>
                    <a:pt x="145" y="43"/>
                  </a:cubicBezTo>
                  <a:cubicBezTo>
                    <a:pt x="144" y="43"/>
                    <a:pt x="144" y="43"/>
                    <a:pt x="143" y="43"/>
                  </a:cubicBezTo>
                  <a:cubicBezTo>
                    <a:pt x="143" y="43"/>
                    <a:pt x="142" y="43"/>
                    <a:pt x="142" y="42"/>
                  </a:cubicBezTo>
                  <a:cubicBezTo>
                    <a:pt x="142" y="42"/>
                    <a:pt x="142" y="42"/>
                    <a:pt x="141" y="42"/>
                  </a:cubicBezTo>
                  <a:cubicBezTo>
                    <a:pt x="141" y="42"/>
                    <a:pt x="141" y="42"/>
                    <a:pt x="141" y="42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ubicBezTo>
                    <a:pt x="141" y="13"/>
                    <a:pt x="142" y="13"/>
                    <a:pt x="142" y="13"/>
                  </a:cubicBezTo>
                  <a:cubicBezTo>
                    <a:pt x="142" y="13"/>
                    <a:pt x="143" y="13"/>
                    <a:pt x="143" y="12"/>
                  </a:cubicBezTo>
                  <a:cubicBezTo>
                    <a:pt x="143" y="12"/>
                    <a:pt x="144" y="12"/>
                    <a:pt x="145" y="12"/>
                  </a:cubicBezTo>
                  <a:cubicBezTo>
                    <a:pt x="145" y="12"/>
                    <a:pt x="146" y="12"/>
                    <a:pt x="146" y="12"/>
                  </a:cubicBezTo>
                  <a:cubicBezTo>
                    <a:pt x="147" y="13"/>
                    <a:pt x="147" y="13"/>
                    <a:pt x="147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8" y="13"/>
                    <a:pt x="148" y="13"/>
                    <a:pt x="148" y="14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9" y="15"/>
                    <a:pt x="151" y="14"/>
                    <a:pt x="153" y="13"/>
                  </a:cubicBezTo>
                  <a:cubicBezTo>
                    <a:pt x="154" y="12"/>
                    <a:pt x="156" y="12"/>
                    <a:pt x="158" y="12"/>
                  </a:cubicBezTo>
                  <a:cubicBezTo>
                    <a:pt x="160" y="12"/>
                    <a:pt x="161" y="12"/>
                    <a:pt x="162" y="13"/>
                  </a:cubicBezTo>
                  <a:cubicBezTo>
                    <a:pt x="164" y="13"/>
                    <a:pt x="165" y="14"/>
                    <a:pt x="166" y="15"/>
                  </a:cubicBezTo>
                  <a:cubicBezTo>
                    <a:pt x="166" y="16"/>
                    <a:pt x="167" y="18"/>
                    <a:pt x="167" y="19"/>
                  </a:cubicBezTo>
                  <a:cubicBezTo>
                    <a:pt x="168" y="21"/>
                    <a:pt x="168" y="22"/>
                    <a:pt x="168" y="24"/>
                  </a:cubicBezTo>
                  <a:lnTo>
                    <a:pt x="168" y="42"/>
                  </a:lnTo>
                  <a:close/>
                  <a:moveTo>
                    <a:pt x="204" y="27"/>
                  </a:moveTo>
                  <a:cubicBezTo>
                    <a:pt x="204" y="30"/>
                    <a:pt x="203" y="32"/>
                    <a:pt x="203" y="34"/>
                  </a:cubicBezTo>
                  <a:cubicBezTo>
                    <a:pt x="202" y="36"/>
                    <a:pt x="201" y="37"/>
                    <a:pt x="200" y="39"/>
                  </a:cubicBezTo>
                  <a:cubicBezTo>
                    <a:pt x="199" y="40"/>
                    <a:pt x="197" y="41"/>
                    <a:pt x="195" y="42"/>
                  </a:cubicBezTo>
                  <a:cubicBezTo>
                    <a:pt x="193" y="43"/>
                    <a:pt x="191" y="43"/>
                    <a:pt x="188" y="43"/>
                  </a:cubicBezTo>
                  <a:cubicBezTo>
                    <a:pt x="186" y="43"/>
                    <a:pt x="184" y="43"/>
                    <a:pt x="182" y="42"/>
                  </a:cubicBezTo>
                  <a:cubicBezTo>
                    <a:pt x="180" y="42"/>
                    <a:pt x="179" y="41"/>
                    <a:pt x="177" y="39"/>
                  </a:cubicBezTo>
                  <a:cubicBezTo>
                    <a:pt x="176" y="38"/>
                    <a:pt x="175" y="36"/>
                    <a:pt x="175" y="34"/>
                  </a:cubicBezTo>
                  <a:cubicBezTo>
                    <a:pt x="174" y="33"/>
                    <a:pt x="174" y="30"/>
                    <a:pt x="174" y="28"/>
                  </a:cubicBezTo>
                  <a:cubicBezTo>
                    <a:pt x="174" y="26"/>
                    <a:pt x="174" y="23"/>
                    <a:pt x="175" y="21"/>
                  </a:cubicBezTo>
                  <a:cubicBezTo>
                    <a:pt x="175" y="19"/>
                    <a:pt x="176" y="18"/>
                    <a:pt x="178" y="16"/>
                  </a:cubicBezTo>
                  <a:cubicBezTo>
                    <a:pt x="179" y="15"/>
                    <a:pt x="181" y="14"/>
                    <a:pt x="182" y="13"/>
                  </a:cubicBezTo>
                  <a:cubicBezTo>
                    <a:pt x="184" y="12"/>
                    <a:pt x="187" y="12"/>
                    <a:pt x="189" y="12"/>
                  </a:cubicBezTo>
                  <a:cubicBezTo>
                    <a:pt x="192" y="12"/>
                    <a:pt x="194" y="12"/>
                    <a:pt x="196" y="13"/>
                  </a:cubicBezTo>
                  <a:cubicBezTo>
                    <a:pt x="197" y="14"/>
                    <a:pt x="199" y="15"/>
                    <a:pt x="200" y="16"/>
                  </a:cubicBezTo>
                  <a:cubicBezTo>
                    <a:pt x="201" y="17"/>
                    <a:pt x="202" y="19"/>
                    <a:pt x="203" y="21"/>
                  </a:cubicBezTo>
                  <a:cubicBezTo>
                    <a:pt x="203" y="23"/>
                    <a:pt x="204" y="25"/>
                    <a:pt x="204" y="27"/>
                  </a:cubicBezTo>
                  <a:close/>
                  <a:moveTo>
                    <a:pt x="196" y="28"/>
                  </a:moveTo>
                  <a:cubicBezTo>
                    <a:pt x="196" y="26"/>
                    <a:pt x="196" y="25"/>
                    <a:pt x="195" y="24"/>
                  </a:cubicBezTo>
                  <a:cubicBezTo>
                    <a:pt x="195" y="23"/>
                    <a:pt x="195" y="22"/>
                    <a:pt x="194" y="21"/>
                  </a:cubicBezTo>
                  <a:cubicBezTo>
                    <a:pt x="194" y="20"/>
                    <a:pt x="193" y="19"/>
                    <a:pt x="192" y="19"/>
                  </a:cubicBezTo>
                  <a:cubicBezTo>
                    <a:pt x="191" y="18"/>
                    <a:pt x="190" y="18"/>
                    <a:pt x="189" y="18"/>
                  </a:cubicBezTo>
                  <a:cubicBezTo>
                    <a:pt x="188" y="18"/>
                    <a:pt x="187" y="18"/>
                    <a:pt x="186" y="19"/>
                  </a:cubicBezTo>
                  <a:cubicBezTo>
                    <a:pt x="185" y="19"/>
                    <a:pt x="184" y="20"/>
                    <a:pt x="184" y="21"/>
                  </a:cubicBezTo>
                  <a:cubicBezTo>
                    <a:pt x="183" y="21"/>
                    <a:pt x="183" y="22"/>
                    <a:pt x="182" y="24"/>
                  </a:cubicBezTo>
                  <a:cubicBezTo>
                    <a:pt x="182" y="25"/>
                    <a:pt x="182" y="26"/>
                    <a:pt x="182" y="28"/>
                  </a:cubicBezTo>
                  <a:cubicBezTo>
                    <a:pt x="182" y="29"/>
                    <a:pt x="182" y="30"/>
                    <a:pt x="182" y="31"/>
                  </a:cubicBezTo>
                  <a:cubicBezTo>
                    <a:pt x="183" y="32"/>
                    <a:pt x="183" y="33"/>
                    <a:pt x="183" y="34"/>
                  </a:cubicBezTo>
                  <a:cubicBezTo>
                    <a:pt x="184" y="35"/>
                    <a:pt x="185" y="36"/>
                    <a:pt x="185" y="36"/>
                  </a:cubicBezTo>
                  <a:cubicBezTo>
                    <a:pt x="186" y="37"/>
                    <a:pt x="187" y="37"/>
                    <a:pt x="189" y="37"/>
                  </a:cubicBezTo>
                  <a:cubicBezTo>
                    <a:pt x="190" y="37"/>
                    <a:pt x="191" y="37"/>
                    <a:pt x="192" y="36"/>
                  </a:cubicBezTo>
                  <a:cubicBezTo>
                    <a:pt x="193" y="36"/>
                    <a:pt x="193" y="35"/>
                    <a:pt x="194" y="35"/>
                  </a:cubicBezTo>
                  <a:cubicBezTo>
                    <a:pt x="195" y="34"/>
                    <a:pt x="195" y="33"/>
                    <a:pt x="195" y="32"/>
                  </a:cubicBezTo>
                  <a:cubicBezTo>
                    <a:pt x="196" y="30"/>
                    <a:pt x="196" y="29"/>
                    <a:pt x="196" y="28"/>
                  </a:cubicBezTo>
                  <a:close/>
                  <a:moveTo>
                    <a:pt x="236" y="42"/>
                  </a:moveTo>
                  <a:cubicBezTo>
                    <a:pt x="236" y="42"/>
                    <a:pt x="236" y="42"/>
                    <a:pt x="236" y="42"/>
                  </a:cubicBezTo>
                  <a:cubicBezTo>
                    <a:pt x="236" y="42"/>
                    <a:pt x="236" y="42"/>
                    <a:pt x="236" y="42"/>
                  </a:cubicBezTo>
                  <a:cubicBezTo>
                    <a:pt x="235" y="43"/>
                    <a:pt x="235" y="43"/>
                    <a:pt x="235" y="43"/>
                  </a:cubicBezTo>
                  <a:cubicBezTo>
                    <a:pt x="234" y="43"/>
                    <a:pt x="234" y="43"/>
                    <a:pt x="233" y="43"/>
                  </a:cubicBezTo>
                  <a:cubicBezTo>
                    <a:pt x="232" y="43"/>
                    <a:pt x="232" y="43"/>
                    <a:pt x="231" y="43"/>
                  </a:cubicBezTo>
                  <a:cubicBezTo>
                    <a:pt x="231" y="43"/>
                    <a:pt x="231" y="43"/>
                    <a:pt x="230" y="42"/>
                  </a:cubicBezTo>
                  <a:cubicBezTo>
                    <a:pt x="230" y="42"/>
                    <a:pt x="230" y="42"/>
                    <a:pt x="230" y="42"/>
                  </a:cubicBezTo>
                  <a:cubicBezTo>
                    <a:pt x="230" y="42"/>
                    <a:pt x="230" y="42"/>
                    <a:pt x="230" y="42"/>
                  </a:cubicBezTo>
                  <a:cubicBezTo>
                    <a:pt x="230" y="38"/>
                    <a:pt x="230" y="38"/>
                    <a:pt x="230" y="38"/>
                  </a:cubicBezTo>
                  <a:cubicBezTo>
                    <a:pt x="228" y="40"/>
                    <a:pt x="227" y="41"/>
                    <a:pt x="225" y="42"/>
                  </a:cubicBezTo>
                  <a:cubicBezTo>
                    <a:pt x="223" y="43"/>
                    <a:pt x="222" y="43"/>
                    <a:pt x="220" y="43"/>
                  </a:cubicBezTo>
                  <a:cubicBezTo>
                    <a:pt x="218" y="43"/>
                    <a:pt x="217" y="43"/>
                    <a:pt x="215" y="42"/>
                  </a:cubicBezTo>
                  <a:cubicBezTo>
                    <a:pt x="214" y="42"/>
                    <a:pt x="213" y="41"/>
                    <a:pt x="212" y="40"/>
                  </a:cubicBezTo>
                  <a:cubicBezTo>
                    <a:pt x="211" y="39"/>
                    <a:pt x="211" y="37"/>
                    <a:pt x="210" y="36"/>
                  </a:cubicBezTo>
                  <a:cubicBezTo>
                    <a:pt x="210" y="35"/>
                    <a:pt x="210" y="33"/>
                    <a:pt x="210" y="31"/>
                  </a:cubicBezTo>
                  <a:cubicBezTo>
                    <a:pt x="210" y="14"/>
                    <a:pt x="210" y="14"/>
                    <a:pt x="210" y="14"/>
                  </a:cubicBezTo>
                  <a:cubicBezTo>
                    <a:pt x="210" y="13"/>
                    <a:pt x="210" y="13"/>
                    <a:pt x="210" y="13"/>
                  </a:cubicBezTo>
                  <a:cubicBezTo>
                    <a:pt x="210" y="13"/>
                    <a:pt x="210" y="13"/>
                    <a:pt x="211" y="13"/>
                  </a:cubicBezTo>
                  <a:cubicBezTo>
                    <a:pt x="211" y="13"/>
                    <a:pt x="211" y="13"/>
                    <a:pt x="212" y="12"/>
                  </a:cubicBezTo>
                  <a:cubicBezTo>
                    <a:pt x="212" y="12"/>
                    <a:pt x="213" y="12"/>
                    <a:pt x="214" y="12"/>
                  </a:cubicBezTo>
                  <a:cubicBezTo>
                    <a:pt x="214" y="12"/>
                    <a:pt x="215" y="12"/>
                    <a:pt x="216" y="12"/>
                  </a:cubicBezTo>
                  <a:cubicBezTo>
                    <a:pt x="216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4"/>
                  </a:cubicBezTo>
                  <a:cubicBezTo>
                    <a:pt x="218" y="29"/>
                    <a:pt x="218" y="29"/>
                    <a:pt x="218" y="29"/>
                  </a:cubicBezTo>
                  <a:cubicBezTo>
                    <a:pt x="218" y="31"/>
                    <a:pt x="218" y="32"/>
                    <a:pt x="218" y="33"/>
                  </a:cubicBezTo>
                  <a:cubicBezTo>
                    <a:pt x="218" y="34"/>
                    <a:pt x="218" y="34"/>
                    <a:pt x="219" y="35"/>
                  </a:cubicBezTo>
                  <a:cubicBezTo>
                    <a:pt x="219" y="35"/>
                    <a:pt x="220" y="36"/>
                    <a:pt x="220" y="36"/>
                  </a:cubicBezTo>
                  <a:cubicBezTo>
                    <a:pt x="221" y="36"/>
                    <a:pt x="222" y="36"/>
                    <a:pt x="222" y="36"/>
                  </a:cubicBezTo>
                  <a:cubicBezTo>
                    <a:pt x="223" y="36"/>
                    <a:pt x="224" y="36"/>
                    <a:pt x="225" y="35"/>
                  </a:cubicBezTo>
                  <a:cubicBezTo>
                    <a:pt x="226" y="35"/>
                    <a:pt x="227" y="34"/>
                    <a:pt x="229" y="32"/>
                  </a:cubicBezTo>
                  <a:cubicBezTo>
                    <a:pt x="229" y="14"/>
                    <a:pt x="229" y="14"/>
                    <a:pt x="229" y="14"/>
                  </a:cubicBezTo>
                  <a:cubicBezTo>
                    <a:pt x="229" y="13"/>
                    <a:pt x="229" y="13"/>
                    <a:pt x="229" y="13"/>
                  </a:cubicBezTo>
                  <a:cubicBezTo>
                    <a:pt x="229" y="13"/>
                    <a:pt x="229" y="13"/>
                    <a:pt x="229" y="13"/>
                  </a:cubicBezTo>
                  <a:cubicBezTo>
                    <a:pt x="230" y="13"/>
                    <a:pt x="230" y="13"/>
                    <a:pt x="231" y="12"/>
                  </a:cubicBezTo>
                  <a:cubicBezTo>
                    <a:pt x="231" y="12"/>
                    <a:pt x="232" y="12"/>
                    <a:pt x="232" y="12"/>
                  </a:cubicBezTo>
                  <a:cubicBezTo>
                    <a:pt x="233" y="12"/>
                    <a:pt x="234" y="12"/>
                    <a:pt x="234" y="12"/>
                  </a:cubicBezTo>
                  <a:cubicBezTo>
                    <a:pt x="235" y="13"/>
                    <a:pt x="235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4"/>
                  </a:cubicBezTo>
                  <a:lnTo>
                    <a:pt x="236" y="42"/>
                  </a:lnTo>
                  <a:close/>
                  <a:moveTo>
                    <a:pt x="264" y="34"/>
                  </a:moveTo>
                  <a:cubicBezTo>
                    <a:pt x="264" y="35"/>
                    <a:pt x="264" y="37"/>
                    <a:pt x="263" y="38"/>
                  </a:cubicBezTo>
                  <a:cubicBezTo>
                    <a:pt x="262" y="39"/>
                    <a:pt x="262" y="40"/>
                    <a:pt x="261" y="41"/>
                  </a:cubicBezTo>
                  <a:cubicBezTo>
                    <a:pt x="259" y="42"/>
                    <a:pt x="258" y="42"/>
                    <a:pt x="257" y="43"/>
                  </a:cubicBezTo>
                  <a:cubicBezTo>
                    <a:pt x="255" y="43"/>
                    <a:pt x="254" y="43"/>
                    <a:pt x="252" y="43"/>
                  </a:cubicBezTo>
                  <a:cubicBezTo>
                    <a:pt x="251" y="43"/>
                    <a:pt x="250" y="43"/>
                    <a:pt x="249" y="43"/>
                  </a:cubicBezTo>
                  <a:cubicBezTo>
                    <a:pt x="248" y="43"/>
                    <a:pt x="247" y="43"/>
                    <a:pt x="246" y="42"/>
                  </a:cubicBezTo>
                  <a:cubicBezTo>
                    <a:pt x="246" y="42"/>
                    <a:pt x="245" y="42"/>
                    <a:pt x="244" y="42"/>
                  </a:cubicBezTo>
                  <a:cubicBezTo>
                    <a:pt x="244" y="42"/>
                    <a:pt x="244" y="41"/>
                    <a:pt x="243" y="41"/>
                  </a:cubicBezTo>
                  <a:cubicBezTo>
                    <a:pt x="243" y="41"/>
                    <a:pt x="243" y="40"/>
                    <a:pt x="243" y="40"/>
                  </a:cubicBezTo>
                  <a:cubicBezTo>
                    <a:pt x="243" y="40"/>
                    <a:pt x="243" y="39"/>
                    <a:pt x="243" y="38"/>
                  </a:cubicBezTo>
                  <a:cubicBezTo>
                    <a:pt x="243" y="37"/>
                    <a:pt x="243" y="37"/>
                    <a:pt x="243" y="36"/>
                  </a:cubicBezTo>
                  <a:cubicBezTo>
                    <a:pt x="243" y="36"/>
                    <a:pt x="243" y="36"/>
                    <a:pt x="243" y="36"/>
                  </a:cubicBezTo>
                  <a:cubicBezTo>
                    <a:pt x="243" y="35"/>
                    <a:pt x="243" y="35"/>
                    <a:pt x="243" y="35"/>
                  </a:cubicBezTo>
                  <a:cubicBezTo>
                    <a:pt x="243" y="35"/>
                    <a:pt x="243" y="35"/>
                    <a:pt x="244" y="35"/>
                  </a:cubicBezTo>
                  <a:cubicBezTo>
                    <a:pt x="244" y="35"/>
                    <a:pt x="244" y="35"/>
                    <a:pt x="245" y="35"/>
                  </a:cubicBezTo>
                  <a:cubicBezTo>
                    <a:pt x="245" y="36"/>
                    <a:pt x="246" y="36"/>
                    <a:pt x="246" y="36"/>
                  </a:cubicBezTo>
                  <a:cubicBezTo>
                    <a:pt x="247" y="37"/>
                    <a:pt x="248" y="37"/>
                    <a:pt x="249" y="37"/>
                  </a:cubicBezTo>
                  <a:cubicBezTo>
                    <a:pt x="250" y="37"/>
                    <a:pt x="251" y="38"/>
                    <a:pt x="252" y="38"/>
                  </a:cubicBezTo>
                  <a:cubicBezTo>
                    <a:pt x="252" y="38"/>
                    <a:pt x="253" y="38"/>
                    <a:pt x="254" y="37"/>
                  </a:cubicBezTo>
                  <a:cubicBezTo>
                    <a:pt x="254" y="37"/>
                    <a:pt x="255" y="37"/>
                    <a:pt x="255" y="37"/>
                  </a:cubicBezTo>
                  <a:cubicBezTo>
                    <a:pt x="255" y="36"/>
                    <a:pt x="256" y="36"/>
                    <a:pt x="256" y="36"/>
                  </a:cubicBezTo>
                  <a:cubicBezTo>
                    <a:pt x="256" y="35"/>
                    <a:pt x="256" y="35"/>
                    <a:pt x="256" y="34"/>
                  </a:cubicBezTo>
                  <a:cubicBezTo>
                    <a:pt x="256" y="34"/>
                    <a:pt x="256" y="33"/>
                    <a:pt x="256" y="33"/>
                  </a:cubicBezTo>
                  <a:cubicBezTo>
                    <a:pt x="255" y="32"/>
                    <a:pt x="255" y="32"/>
                    <a:pt x="254" y="32"/>
                  </a:cubicBezTo>
                  <a:cubicBezTo>
                    <a:pt x="254" y="31"/>
                    <a:pt x="253" y="31"/>
                    <a:pt x="252" y="31"/>
                  </a:cubicBezTo>
                  <a:cubicBezTo>
                    <a:pt x="251" y="30"/>
                    <a:pt x="250" y="30"/>
                    <a:pt x="250" y="30"/>
                  </a:cubicBezTo>
                  <a:cubicBezTo>
                    <a:pt x="249" y="29"/>
                    <a:pt x="248" y="29"/>
                    <a:pt x="247" y="28"/>
                  </a:cubicBezTo>
                  <a:cubicBezTo>
                    <a:pt x="246" y="28"/>
                    <a:pt x="246" y="27"/>
                    <a:pt x="245" y="27"/>
                  </a:cubicBezTo>
                  <a:cubicBezTo>
                    <a:pt x="244" y="26"/>
                    <a:pt x="244" y="25"/>
                    <a:pt x="243" y="24"/>
                  </a:cubicBezTo>
                  <a:cubicBezTo>
                    <a:pt x="243" y="23"/>
                    <a:pt x="243" y="22"/>
                    <a:pt x="243" y="21"/>
                  </a:cubicBezTo>
                  <a:cubicBezTo>
                    <a:pt x="243" y="20"/>
                    <a:pt x="243" y="18"/>
                    <a:pt x="244" y="17"/>
                  </a:cubicBezTo>
                  <a:cubicBezTo>
                    <a:pt x="244" y="16"/>
                    <a:pt x="245" y="15"/>
                    <a:pt x="246" y="14"/>
                  </a:cubicBezTo>
                  <a:cubicBezTo>
                    <a:pt x="247" y="14"/>
                    <a:pt x="248" y="13"/>
                    <a:pt x="249" y="13"/>
                  </a:cubicBezTo>
                  <a:cubicBezTo>
                    <a:pt x="251" y="12"/>
                    <a:pt x="252" y="12"/>
                    <a:pt x="254" y="12"/>
                  </a:cubicBezTo>
                  <a:cubicBezTo>
                    <a:pt x="255" y="12"/>
                    <a:pt x="256" y="12"/>
                    <a:pt x="257" y="12"/>
                  </a:cubicBezTo>
                  <a:cubicBezTo>
                    <a:pt x="258" y="12"/>
                    <a:pt x="258" y="12"/>
                    <a:pt x="259" y="13"/>
                  </a:cubicBezTo>
                  <a:cubicBezTo>
                    <a:pt x="260" y="13"/>
                    <a:pt x="260" y="13"/>
                    <a:pt x="261" y="13"/>
                  </a:cubicBezTo>
                  <a:cubicBezTo>
                    <a:pt x="261" y="13"/>
                    <a:pt x="261" y="14"/>
                    <a:pt x="262" y="14"/>
                  </a:cubicBez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6"/>
                  </a:cubicBezTo>
                  <a:cubicBezTo>
                    <a:pt x="262" y="16"/>
                    <a:pt x="262" y="16"/>
                    <a:pt x="262" y="17"/>
                  </a:cubicBezTo>
                  <a:cubicBezTo>
                    <a:pt x="262" y="17"/>
                    <a:pt x="262" y="18"/>
                    <a:pt x="262" y="18"/>
                  </a:cubicBezTo>
                  <a:cubicBezTo>
                    <a:pt x="262" y="18"/>
                    <a:pt x="262" y="19"/>
                    <a:pt x="262" y="19"/>
                  </a:cubicBezTo>
                  <a:cubicBezTo>
                    <a:pt x="262" y="19"/>
                    <a:pt x="262" y="19"/>
                    <a:pt x="262" y="19"/>
                  </a:cubicBezTo>
                  <a:cubicBezTo>
                    <a:pt x="262" y="19"/>
                    <a:pt x="262" y="20"/>
                    <a:pt x="261" y="20"/>
                  </a:cubicBezTo>
                  <a:cubicBezTo>
                    <a:pt x="261" y="20"/>
                    <a:pt x="261" y="19"/>
                    <a:pt x="261" y="19"/>
                  </a:cubicBezTo>
                  <a:cubicBezTo>
                    <a:pt x="260" y="19"/>
                    <a:pt x="260" y="19"/>
                    <a:pt x="259" y="18"/>
                  </a:cubicBezTo>
                  <a:cubicBezTo>
                    <a:pt x="258" y="18"/>
                    <a:pt x="258" y="18"/>
                    <a:pt x="257" y="18"/>
                  </a:cubicBezTo>
                  <a:cubicBezTo>
                    <a:pt x="256" y="18"/>
                    <a:pt x="255" y="17"/>
                    <a:pt x="254" y="17"/>
                  </a:cubicBezTo>
                  <a:cubicBezTo>
                    <a:pt x="254" y="17"/>
                    <a:pt x="253" y="18"/>
                    <a:pt x="252" y="18"/>
                  </a:cubicBezTo>
                  <a:cubicBezTo>
                    <a:pt x="252" y="18"/>
                    <a:pt x="252" y="18"/>
                    <a:pt x="251" y="18"/>
                  </a:cubicBezTo>
                  <a:cubicBezTo>
                    <a:pt x="251" y="19"/>
                    <a:pt x="251" y="19"/>
                    <a:pt x="250" y="19"/>
                  </a:cubicBezTo>
                  <a:cubicBezTo>
                    <a:pt x="250" y="20"/>
                    <a:pt x="250" y="20"/>
                    <a:pt x="250" y="20"/>
                  </a:cubicBezTo>
                  <a:cubicBezTo>
                    <a:pt x="250" y="21"/>
                    <a:pt x="250" y="22"/>
                    <a:pt x="251" y="22"/>
                  </a:cubicBezTo>
                  <a:cubicBezTo>
                    <a:pt x="251" y="22"/>
                    <a:pt x="252" y="23"/>
                    <a:pt x="252" y="23"/>
                  </a:cubicBezTo>
                  <a:cubicBezTo>
                    <a:pt x="253" y="24"/>
                    <a:pt x="254" y="24"/>
                    <a:pt x="255" y="24"/>
                  </a:cubicBezTo>
                  <a:cubicBezTo>
                    <a:pt x="255" y="24"/>
                    <a:pt x="256" y="25"/>
                    <a:pt x="257" y="25"/>
                  </a:cubicBezTo>
                  <a:cubicBezTo>
                    <a:pt x="258" y="25"/>
                    <a:pt x="259" y="26"/>
                    <a:pt x="260" y="26"/>
                  </a:cubicBezTo>
                  <a:cubicBezTo>
                    <a:pt x="260" y="27"/>
                    <a:pt x="261" y="27"/>
                    <a:pt x="262" y="28"/>
                  </a:cubicBezTo>
                  <a:cubicBezTo>
                    <a:pt x="262" y="29"/>
                    <a:pt x="263" y="29"/>
                    <a:pt x="263" y="30"/>
                  </a:cubicBezTo>
                  <a:cubicBezTo>
                    <a:pt x="264" y="31"/>
                    <a:pt x="264" y="32"/>
                    <a:pt x="264" y="34"/>
                  </a:cubicBezTo>
                  <a:close/>
                  <a:moveTo>
                    <a:pt x="293" y="41"/>
                  </a:moveTo>
                  <a:cubicBezTo>
                    <a:pt x="293" y="42"/>
                    <a:pt x="293" y="42"/>
                    <a:pt x="293" y="42"/>
                  </a:cubicBezTo>
                  <a:cubicBezTo>
                    <a:pt x="293" y="42"/>
                    <a:pt x="292" y="42"/>
                    <a:pt x="292" y="42"/>
                  </a:cubicBezTo>
                  <a:cubicBezTo>
                    <a:pt x="292" y="43"/>
                    <a:pt x="291" y="43"/>
                    <a:pt x="291" y="43"/>
                  </a:cubicBezTo>
                  <a:cubicBezTo>
                    <a:pt x="290" y="43"/>
                    <a:pt x="290" y="43"/>
                    <a:pt x="289" y="43"/>
                  </a:cubicBezTo>
                  <a:cubicBezTo>
                    <a:pt x="288" y="43"/>
                    <a:pt x="287" y="43"/>
                    <a:pt x="287" y="43"/>
                  </a:cubicBezTo>
                  <a:cubicBezTo>
                    <a:pt x="286" y="43"/>
                    <a:pt x="286" y="43"/>
                    <a:pt x="286" y="42"/>
                  </a:cubicBezTo>
                  <a:cubicBezTo>
                    <a:pt x="285" y="42"/>
                    <a:pt x="285" y="42"/>
                    <a:pt x="285" y="42"/>
                  </a:cubicBezTo>
                  <a:cubicBezTo>
                    <a:pt x="285" y="42"/>
                    <a:pt x="285" y="42"/>
                    <a:pt x="285" y="41"/>
                  </a:cubicBezTo>
                  <a:cubicBezTo>
                    <a:pt x="285" y="3"/>
                    <a:pt x="285" y="3"/>
                    <a:pt x="285" y="3"/>
                  </a:cubicBezTo>
                  <a:cubicBezTo>
                    <a:pt x="285" y="3"/>
                    <a:pt x="285" y="3"/>
                    <a:pt x="285" y="3"/>
                  </a:cubicBezTo>
                  <a:cubicBezTo>
                    <a:pt x="285" y="3"/>
                    <a:pt x="285" y="2"/>
                    <a:pt x="286" y="2"/>
                  </a:cubicBezTo>
                  <a:cubicBezTo>
                    <a:pt x="286" y="2"/>
                    <a:pt x="286" y="2"/>
                    <a:pt x="287" y="2"/>
                  </a:cubicBezTo>
                  <a:cubicBezTo>
                    <a:pt x="287" y="2"/>
                    <a:pt x="288" y="2"/>
                    <a:pt x="289" y="2"/>
                  </a:cubicBezTo>
                  <a:cubicBezTo>
                    <a:pt x="290" y="2"/>
                    <a:pt x="290" y="2"/>
                    <a:pt x="291" y="2"/>
                  </a:cubicBezTo>
                  <a:cubicBezTo>
                    <a:pt x="291" y="2"/>
                    <a:pt x="292" y="2"/>
                    <a:pt x="292" y="2"/>
                  </a:cubicBezTo>
                  <a:cubicBezTo>
                    <a:pt x="292" y="2"/>
                    <a:pt x="293" y="3"/>
                    <a:pt x="293" y="3"/>
                  </a:cubicBezTo>
                  <a:cubicBezTo>
                    <a:pt x="293" y="3"/>
                    <a:pt x="293" y="3"/>
                    <a:pt x="293" y="3"/>
                  </a:cubicBezTo>
                  <a:lnTo>
                    <a:pt x="293" y="41"/>
                  </a:lnTo>
                  <a:close/>
                  <a:moveTo>
                    <a:pt x="328" y="42"/>
                  </a:moveTo>
                  <a:cubicBezTo>
                    <a:pt x="328" y="42"/>
                    <a:pt x="328" y="42"/>
                    <a:pt x="328" y="42"/>
                  </a:cubicBezTo>
                  <a:cubicBezTo>
                    <a:pt x="328" y="42"/>
                    <a:pt x="327" y="42"/>
                    <a:pt x="327" y="42"/>
                  </a:cubicBezTo>
                  <a:cubicBezTo>
                    <a:pt x="327" y="43"/>
                    <a:pt x="326" y="43"/>
                    <a:pt x="326" y="43"/>
                  </a:cubicBezTo>
                  <a:cubicBezTo>
                    <a:pt x="325" y="43"/>
                    <a:pt x="325" y="43"/>
                    <a:pt x="324" y="43"/>
                  </a:cubicBezTo>
                  <a:cubicBezTo>
                    <a:pt x="323" y="43"/>
                    <a:pt x="323" y="43"/>
                    <a:pt x="322" y="43"/>
                  </a:cubicBezTo>
                  <a:cubicBezTo>
                    <a:pt x="322" y="43"/>
                    <a:pt x="321" y="43"/>
                    <a:pt x="321" y="42"/>
                  </a:cubicBezTo>
                  <a:cubicBezTo>
                    <a:pt x="321" y="42"/>
                    <a:pt x="320" y="42"/>
                    <a:pt x="320" y="42"/>
                  </a:cubicBezTo>
                  <a:cubicBezTo>
                    <a:pt x="320" y="42"/>
                    <a:pt x="320" y="42"/>
                    <a:pt x="320" y="42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4"/>
                    <a:pt x="320" y="23"/>
                    <a:pt x="320" y="22"/>
                  </a:cubicBezTo>
                  <a:cubicBezTo>
                    <a:pt x="320" y="22"/>
                    <a:pt x="319" y="21"/>
                    <a:pt x="319" y="20"/>
                  </a:cubicBezTo>
                  <a:cubicBezTo>
                    <a:pt x="319" y="20"/>
                    <a:pt x="318" y="19"/>
                    <a:pt x="318" y="19"/>
                  </a:cubicBezTo>
                  <a:cubicBezTo>
                    <a:pt x="317" y="19"/>
                    <a:pt x="316" y="19"/>
                    <a:pt x="315" y="19"/>
                  </a:cubicBezTo>
                  <a:cubicBezTo>
                    <a:pt x="314" y="19"/>
                    <a:pt x="313" y="19"/>
                    <a:pt x="312" y="20"/>
                  </a:cubicBezTo>
                  <a:cubicBezTo>
                    <a:pt x="311" y="21"/>
                    <a:pt x="310" y="22"/>
                    <a:pt x="309" y="23"/>
                  </a:cubicBezTo>
                  <a:cubicBezTo>
                    <a:pt x="309" y="42"/>
                    <a:pt x="309" y="42"/>
                    <a:pt x="309" y="42"/>
                  </a:cubicBezTo>
                  <a:cubicBezTo>
                    <a:pt x="309" y="42"/>
                    <a:pt x="309" y="42"/>
                    <a:pt x="309" y="42"/>
                  </a:cubicBezTo>
                  <a:cubicBezTo>
                    <a:pt x="309" y="42"/>
                    <a:pt x="309" y="42"/>
                    <a:pt x="308" y="42"/>
                  </a:cubicBezTo>
                  <a:cubicBezTo>
                    <a:pt x="308" y="43"/>
                    <a:pt x="308" y="43"/>
                    <a:pt x="307" y="43"/>
                  </a:cubicBezTo>
                  <a:cubicBezTo>
                    <a:pt x="307" y="43"/>
                    <a:pt x="306" y="43"/>
                    <a:pt x="305" y="43"/>
                  </a:cubicBezTo>
                  <a:cubicBezTo>
                    <a:pt x="305" y="43"/>
                    <a:pt x="304" y="43"/>
                    <a:pt x="303" y="43"/>
                  </a:cubicBezTo>
                  <a:cubicBezTo>
                    <a:pt x="303" y="43"/>
                    <a:pt x="303" y="43"/>
                    <a:pt x="302" y="42"/>
                  </a:cubicBezTo>
                  <a:cubicBezTo>
                    <a:pt x="302" y="42"/>
                    <a:pt x="302" y="42"/>
                    <a:pt x="302" y="42"/>
                  </a:cubicBezTo>
                  <a:cubicBezTo>
                    <a:pt x="301" y="42"/>
                    <a:pt x="301" y="42"/>
                    <a:pt x="301" y="42"/>
                  </a:cubicBezTo>
                  <a:cubicBezTo>
                    <a:pt x="301" y="14"/>
                    <a:pt x="301" y="14"/>
                    <a:pt x="301" y="14"/>
                  </a:cubicBezTo>
                  <a:cubicBezTo>
                    <a:pt x="301" y="13"/>
                    <a:pt x="301" y="13"/>
                    <a:pt x="302" y="13"/>
                  </a:cubicBezTo>
                  <a:cubicBezTo>
                    <a:pt x="302" y="13"/>
                    <a:pt x="302" y="13"/>
                    <a:pt x="302" y="13"/>
                  </a:cubicBezTo>
                  <a:cubicBezTo>
                    <a:pt x="302" y="13"/>
                    <a:pt x="303" y="13"/>
                    <a:pt x="303" y="12"/>
                  </a:cubicBezTo>
                  <a:cubicBezTo>
                    <a:pt x="304" y="12"/>
                    <a:pt x="304" y="12"/>
                    <a:pt x="305" y="12"/>
                  </a:cubicBezTo>
                  <a:cubicBezTo>
                    <a:pt x="305" y="12"/>
                    <a:pt x="306" y="12"/>
                    <a:pt x="306" y="12"/>
                  </a:cubicBezTo>
                  <a:cubicBezTo>
                    <a:pt x="307" y="13"/>
                    <a:pt x="307" y="13"/>
                    <a:pt x="307" y="13"/>
                  </a:cubicBezTo>
                  <a:cubicBezTo>
                    <a:pt x="308" y="13"/>
                    <a:pt x="308" y="13"/>
                    <a:pt x="308" y="13"/>
                  </a:cubicBezTo>
                  <a:cubicBezTo>
                    <a:pt x="308" y="13"/>
                    <a:pt x="308" y="13"/>
                    <a:pt x="308" y="14"/>
                  </a:cubicBezTo>
                  <a:cubicBezTo>
                    <a:pt x="308" y="17"/>
                    <a:pt x="308" y="17"/>
                    <a:pt x="308" y="17"/>
                  </a:cubicBezTo>
                  <a:cubicBezTo>
                    <a:pt x="310" y="15"/>
                    <a:pt x="311" y="14"/>
                    <a:pt x="313" y="13"/>
                  </a:cubicBezTo>
                  <a:cubicBezTo>
                    <a:pt x="314" y="12"/>
                    <a:pt x="316" y="12"/>
                    <a:pt x="318" y="12"/>
                  </a:cubicBezTo>
                  <a:cubicBezTo>
                    <a:pt x="320" y="12"/>
                    <a:pt x="321" y="12"/>
                    <a:pt x="323" y="13"/>
                  </a:cubicBezTo>
                  <a:cubicBezTo>
                    <a:pt x="324" y="13"/>
                    <a:pt x="325" y="14"/>
                    <a:pt x="326" y="15"/>
                  </a:cubicBezTo>
                  <a:cubicBezTo>
                    <a:pt x="327" y="16"/>
                    <a:pt x="327" y="18"/>
                    <a:pt x="327" y="19"/>
                  </a:cubicBezTo>
                  <a:cubicBezTo>
                    <a:pt x="328" y="21"/>
                    <a:pt x="328" y="22"/>
                    <a:pt x="328" y="24"/>
                  </a:cubicBezTo>
                  <a:lnTo>
                    <a:pt x="328" y="42"/>
                  </a:lnTo>
                  <a:close/>
                  <a:moveTo>
                    <a:pt x="352" y="39"/>
                  </a:moveTo>
                  <a:cubicBezTo>
                    <a:pt x="352" y="40"/>
                    <a:pt x="352" y="40"/>
                    <a:pt x="352" y="41"/>
                  </a:cubicBezTo>
                  <a:cubicBezTo>
                    <a:pt x="352" y="41"/>
                    <a:pt x="352" y="42"/>
                    <a:pt x="352" y="42"/>
                  </a:cubicBezTo>
                  <a:cubicBezTo>
                    <a:pt x="351" y="42"/>
                    <a:pt x="351" y="42"/>
                    <a:pt x="351" y="42"/>
                  </a:cubicBezTo>
                  <a:cubicBezTo>
                    <a:pt x="350" y="43"/>
                    <a:pt x="350" y="43"/>
                    <a:pt x="349" y="43"/>
                  </a:cubicBezTo>
                  <a:cubicBezTo>
                    <a:pt x="349" y="43"/>
                    <a:pt x="348" y="43"/>
                    <a:pt x="348" y="43"/>
                  </a:cubicBezTo>
                  <a:cubicBezTo>
                    <a:pt x="347" y="43"/>
                    <a:pt x="347" y="43"/>
                    <a:pt x="346" y="43"/>
                  </a:cubicBezTo>
                  <a:cubicBezTo>
                    <a:pt x="345" y="43"/>
                    <a:pt x="343" y="43"/>
                    <a:pt x="342" y="43"/>
                  </a:cubicBezTo>
                  <a:cubicBezTo>
                    <a:pt x="341" y="42"/>
                    <a:pt x="340" y="42"/>
                    <a:pt x="339" y="41"/>
                  </a:cubicBezTo>
                  <a:cubicBezTo>
                    <a:pt x="338" y="40"/>
                    <a:pt x="338" y="39"/>
                    <a:pt x="338" y="38"/>
                  </a:cubicBezTo>
                  <a:cubicBezTo>
                    <a:pt x="337" y="36"/>
                    <a:pt x="337" y="35"/>
                    <a:pt x="337" y="33"/>
                  </a:cubicBezTo>
                  <a:cubicBezTo>
                    <a:pt x="337" y="19"/>
                    <a:pt x="337" y="19"/>
                    <a:pt x="337" y="19"/>
                  </a:cubicBezTo>
                  <a:cubicBezTo>
                    <a:pt x="334" y="19"/>
                    <a:pt x="334" y="19"/>
                    <a:pt x="334" y="19"/>
                  </a:cubicBezTo>
                  <a:cubicBezTo>
                    <a:pt x="333" y="19"/>
                    <a:pt x="333" y="19"/>
                    <a:pt x="333" y="18"/>
                  </a:cubicBezTo>
                  <a:cubicBezTo>
                    <a:pt x="333" y="18"/>
                    <a:pt x="332" y="17"/>
                    <a:pt x="332" y="16"/>
                  </a:cubicBezTo>
                  <a:cubicBezTo>
                    <a:pt x="332" y="15"/>
                    <a:pt x="333" y="15"/>
                    <a:pt x="333" y="14"/>
                  </a:cubicBezTo>
                  <a:cubicBezTo>
                    <a:pt x="333" y="14"/>
                    <a:pt x="333" y="14"/>
                    <a:pt x="333" y="13"/>
                  </a:cubicBezTo>
                  <a:cubicBezTo>
                    <a:pt x="333" y="13"/>
                    <a:pt x="333" y="13"/>
                    <a:pt x="333" y="13"/>
                  </a:cubicBezTo>
                  <a:cubicBezTo>
                    <a:pt x="333" y="13"/>
                    <a:pt x="334" y="13"/>
                    <a:pt x="334" y="13"/>
                  </a:cubicBezTo>
                  <a:cubicBezTo>
                    <a:pt x="337" y="13"/>
                    <a:pt x="337" y="13"/>
                    <a:pt x="337" y="13"/>
                  </a:cubicBezTo>
                  <a:cubicBezTo>
                    <a:pt x="337" y="6"/>
                    <a:pt x="337" y="6"/>
                    <a:pt x="337" y="6"/>
                  </a:cubicBezTo>
                  <a:cubicBezTo>
                    <a:pt x="337" y="6"/>
                    <a:pt x="337" y="6"/>
                    <a:pt x="337" y="6"/>
                  </a:cubicBezTo>
                  <a:cubicBezTo>
                    <a:pt x="337" y="6"/>
                    <a:pt x="338" y="6"/>
                    <a:pt x="338" y="5"/>
                  </a:cubicBezTo>
                  <a:cubicBezTo>
                    <a:pt x="338" y="5"/>
                    <a:pt x="339" y="5"/>
                    <a:pt x="339" y="5"/>
                  </a:cubicBezTo>
                  <a:cubicBezTo>
                    <a:pt x="340" y="5"/>
                    <a:pt x="340" y="5"/>
                    <a:pt x="341" y="5"/>
                  </a:cubicBezTo>
                  <a:cubicBezTo>
                    <a:pt x="342" y="5"/>
                    <a:pt x="342" y="5"/>
                    <a:pt x="343" y="5"/>
                  </a:cubicBezTo>
                  <a:cubicBezTo>
                    <a:pt x="343" y="5"/>
                    <a:pt x="344" y="5"/>
                    <a:pt x="344" y="5"/>
                  </a:cubicBezTo>
                  <a:cubicBezTo>
                    <a:pt x="344" y="6"/>
                    <a:pt x="345" y="6"/>
                    <a:pt x="345" y="6"/>
                  </a:cubicBezTo>
                  <a:cubicBezTo>
                    <a:pt x="345" y="6"/>
                    <a:pt x="345" y="6"/>
                    <a:pt x="345" y="6"/>
                  </a:cubicBezTo>
                  <a:cubicBezTo>
                    <a:pt x="345" y="13"/>
                    <a:pt x="345" y="13"/>
                    <a:pt x="345" y="13"/>
                  </a:cubicBezTo>
                  <a:cubicBezTo>
                    <a:pt x="351" y="13"/>
                    <a:pt x="351" y="13"/>
                    <a:pt x="351" y="13"/>
                  </a:cubicBezTo>
                  <a:cubicBezTo>
                    <a:pt x="351" y="13"/>
                    <a:pt x="351" y="13"/>
                    <a:pt x="352" y="13"/>
                  </a:cubicBezTo>
                  <a:cubicBezTo>
                    <a:pt x="352" y="13"/>
                    <a:pt x="352" y="13"/>
                    <a:pt x="352" y="13"/>
                  </a:cubicBezTo>
                  <a:cubicBezTo>
                    <a:pt x="352" y="14"/>
                    <a:pt x="352" y="14"/>
                    <a:pt x="352" y="14"/>
                  </a:cubicBezTo>
                  <a:cubicBezTo>
                    <a:pt x="352" y="15"/>
                    <a:pt x="352" y="15"/>
                    <a:pt x="352" y="16"/>
                  </a:cubicBezTo>
                  <a:cubicBezTo>
                    <a:pt x="352" y="17"/>
                    <a:pt x="352" y="18"/>
                    <a:pt x="352" y="18"/>
                  </a:cubicBezTo>
                  <a:cubicBezTo>
                    <a:pt x="352" y="19"/>
                    <a:pt x="351" y="19"/>
                    <a:pt x="351" y="19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5" y="32"/>
                    <a:pt x="345" y="32"/>
                    <a:pt x="345" y="32"/>
                  </a:cubicBezTo>
                  <a:cubicBezTo>
                    <a:pt x="345" y="34"/>
                    <a:pt x="345" y="35"/>
                    <a:pt x="346" y="35"/>
                  </a:cubicBezTo>
                  <a:cubicBezTo>
                    <a:pt x="346" y="36"/>
                    <a:pt x="347" y="37"/>
                    <a:pt x="348" y="37"/>
                  </a:cubicBezTo>
                  <a:cubicBezTo>
                    <a:pt x="349" y="37"/>
                    <a:pt x="349" y="37"/>
                    <a:pt x="349" y="37"/>
                  </a:cubicBezTo>
                  <a:cubicBezTo>
                    <a:pt x="350" y="36"/>
                    <a:pt x="350" y="36"/>
                    <a:pt x="350" y="36"/>
                  </a:cubicBezTo>
                  <a:cubicBezTo>
                    <a:pt x="350" y="36"/>
                    <a:pt x="351" y="36"/>
                    <a:pt x="351" y="36"/>
                  </a:cubicBezTo>
                  <a:cubicBezTo>
                    <a:pt x="351" y="36"/>
                    <a:pt x="351" y="36"/>
                    <a:pt x="351" y="36"/>
                  </a:cubicBezTo>
                  <a:cubicBezTo>
                    <a:pt x="351" y="36"/>
                    <a:pt x="352" y="36"/>
                    <a:pt x="352" y="36"/>
                  </a:cubicBezTo>
                  <a:cubicBezTo>
                    <a:pt x="352" y="36"/>
                    <a:pt x="352" y="36"/>
                    <a:pt x="352" y="36"/>
                  </a:cubicBezTo>
                  <a:cubicBezTo>
                    <a:pt x="352" y="37"/>
                    <a:pt x="352" y="37"/>
                    <a:pt x="352" y="37"/>
                  </a:cubicBezTo>
                  <a:cubicBezTo>
                    <a:pt x="352" y="38"/>
                    <a:pt x="352" y="38"/>
                    <a:pt x="352" y="39"/>
                  </a:cubicBezTo>
                  <a:close/>
                  <a:moveTo>
                    <a:pt x="384" y="27"/>
                  </a:moveTo>
                  <a:cubicBezTo>
                    <a:pt x="384" y="28"/>
                    <a:pt x="383" y="28"/>
                    <a:pt x="383" y="29"/>
                  </a:cubicBezTo>
                  <a:cubicBezTo>
                    <a:pt x="383" y="29"/>
                    <a:pt x="382" y="30"/>
                    <a:pt x="381" y="30"/>
                  </a:cubicBezTo>
                  <a:cubicBezTo>
                    <a:pt x="364" y="30"/>
                    <a:pt x="364" y="30"/>
                    <a:pt x="364" y="30"/>
                  </a:cubicBezTo>
                  <a:cubicBezTo>
                    <a:pt x="364" y="31"/>
                    <a:pt x="364" y="32"/>
                    <a:pt x="365" y="33"/>
                  </a:cubicBezTo>
                  <a:cubicBezTo>
                    <a:pt x="365" y="34"/>
                    <a:pt x="365" y="35"/>
                    <a:pt x="366" y="35"/>
                  </a:cubicBezTo>
                  <a:cubicBezTo>
                    <a:pt x="367" y="36"/>
                    <a:pt x="367" y="36"/>
                    <a:pt x="368" y="37"/>
                  </a:cubicBezTo>
                  <a:cubicBezTo>
                    <a:pt x="369" y="37"/>
                    <a:pt x="371" y="37"/>
                    <a:pt x="372" y="37"/>
                  </a:cubicBezTo>
                  <a:cubicBezTo>
                    <a:pt x="373" y="37"/>
                    <a:pt x="374" y="37"/>
                    <a:pt x="376" y="37"/>
                  </a:cubicBezTo>
                  <a:cubicBezTo>
                    <a:pt x="377" y="37"/>
                    <a:pt x="377" y="37"/>
                    <a:pt x="378" y="36"/>
                  </a:cubicBezTo>
                  <a:cubicBezTo>
                    <a:pt x="379" y="36"/>
                    <a:pt x="380" y="36"/>
                    <a:pt x="380" y="36"/>
                  </a:cubicBezTo>
                  <a:cubicBezTo>
                    <a:pt x="381" y="36"/>
                    <a:pt x="381" y="35"/>
                    <a:pt x="381" y="35"/>
                  </a:cubicBezTo>
                  <a:cubicBezTo>
                    <a:pt x="382" y="35"/>
                    <a:pt x="382" y="36"/>
                    <a:pt x="382" y="36"/>
                  </a:cubicBezTo>
                  <a:cubicBezTo>
                    <a:pt x="382" y="36"/>
                    <a:pt x="382" y="36"/>
                    <a:pt x="382" y="36"/>
                  </a:cubicBezTo>
                  <a:cubicBezTo>
                    <a:pt x="382" y="36"/>
                    <a:pt x="382" y="36"/>
                    <a:pt x="382" y="37"/>
                  </a:cubicBezTo>
                  <a:cubicBezTo>
                    <a:pt x="382" y="37"/>
                    <a:pt x="382" y="38"/>
                    <a:pt x="382" y="38"/>
                  </a:cubicBezTo>
                  <a:cubicBezTo>
                    <a:pt x="382" y="39"/>
                    <a:pt x="382" y="39"/>
                    <a:pt x="382" y="39"/>
                  </a:cubicBezTo>
                  <a:cubicBezTo>
                    <a:pt x="382" y="40"/>
                    <a:pt x="382" y="40"/>
                    <a:pt x="382" y="40"/>
                  </a:cubicBezTo>
                  <a:cubicBezTo>
                    <a:pt x="382" y="40"/>
                    <a:pt x="382" y="40"/>
                    <a:pt x="382" y="41"/>
                  </a:cubicBezTo>
                  <a:cubicBezTo>
                    <a:pt x="382" y="41"/>
                    <a:pt x="382" y="41"/>
                    <a:pt x="382" y="41"/>
                  </a:cubicBezTo>
                  <a:cubicBezTo>
                    <a:pt x="382" y="41"/>
                    <a:pt x="381" y="41"/>
                    <a:pt x="381" y="42"/>
                  </a:cubicBezTo>
                  <a:cubicBezTo>
                    <a:pt x="380" y="42"/>
                    <a:pt x="379" y="42"/>
                    <a:pt x="378" y="42"/>
                  </a:cubicBezTo>
                  <a:cubicBezTo>
                    <a:pt x="377" y="43"/>
                    <a:pt x="376" y="43"/>
                    <a:pt x="375" y="43"/>
                  </a:cubicBezTo>
                  <a:cubicBezTo>
                    <a:pt x="374" y="43"/>
                    <a:pt x="373" y="43"/>
                    <a:pt x="371" y="43"/>
                  </a:cubicBezTo>
                  <a:cubicBezTo>
                    <a:pt x="369" y="43"/>
                    <a:pt x="367" y="43"/>
                    <a:pt x="365" y="42"/>
                  </a:cubicBezTo>
                  <a:cubicBezTo>
                    <a:pt x="363" y="42"/>
                    <a:pt x="361" y="41"/>
                    <a:pt x="360" y="40"/>
                  </a:cubicBezTo>
                  <a:cubicBezTo>
                    <a:pt x="359" y="38"/>
                    <a:pt x="358" y="37"/>
                    <a:pt x="357" y="35"/>
                  </a:cubicBezTo>
                  <a:cubicBezTo>
                    <a:pt x="357" y="33"/>
                    <a:pt x="356" y="31"/>
                    <a:pt x="356" y="28"/>
                  </a:cubicBezTo>
                  <a:cubicBezTo>
                    <a:pt x="356" y="25"/>
                    <a:pt x="357" y="23"/>
                    <a:pt x="357" y="21"/>
                  </a:cubicBezTo>
                  <a:cubicBezTo>
                    <a:pt x="358" y="19"/>
                    <a:pt x="359" y="18"/>
                    <a:pt x="360" y="16"/>
                  </a:cubicBezTo>
                  <a:cubicBezTo>
                    <a:pt x="361" y="15"/>
                    <a:pt x="363" y="14"/>
                    <a:pt x="365" y="13"/>
                  </a:cubicBezTo>
                  <a:cubicBezTo>
                    <a:pt x="366" y="12"/>
                    <a:pt x="368" y="12"/>
                    <a:pt x="370" y="12"/>
                  </a:cubicBezTo>
                  <a:cubicBezTo>
                    <a:pt x="373" y="12"/>
                    <a:pt x="375" y="12"/>
                    <a:pt x="376" y="13"/>
                  </a:cubicBezTo>
                  <a:cubicBezTo>
                    <a:pt x="378" y="14"/>
                    <a:pt x="379" y="15"/>
                    <a:pt x="381" y="16"/>
                  </a:cubicBezTo>
                  <a:cubicBezTo>
                    <a:pt x="382" y="17"/>
                    <a:pt x="382" y="18"/>
                    <a:pt x="383" y="20"/>
                  </a:cubicBezTo>
                  <a:cubicBezTo>
                    <a:pt x="383" y="22"/>
                    <a:pt x="384" y="24"/>
                    <a:pt x="384" y="26"/>
                  </a:cubicBezTo>
                  <a:lnTo>
                    <a:pt x="384" y="27"/>
                  </a:lnTo>
                  <a:close/>
                  <a:moveTo>
                    <a:pt x="376" y="25"/>
                  </a:moveTo>
                  <a:cubicBezTo>
                    <a:pt x="376" y="22"/>
                    <a:pt x="376" y="21"/>
                    <a:pt x="375" y="19"/>
                  </a:cubicBezTo>
                  <a:cubicBezTo>
                    <a:pt x="374" y="18"/>
                    <a:pt x="372" y="17"/>
                    <a:pt x="370" y="17"/>
                  </a:cubicBezTo>
                  <a:cubicBezTo>
                    <a:pt x="369" y="17"/>
                    <a:pt x="368" y="18"/>
                    <a:pt x="368" y="18"/>
                  </a:cubicBezTo>
                  <a:cubicBezTo>
                    <a:pt x="367" y="18"/>
                    <a:pt x="366" y="19"/>
                    <a:pt x="366" y="20"/>
                  </a:cubicBezTo>
                  <a:cubicBezTo>
                    <a:pt x="365" y="20"/>
                    <a:pt x="365" y="21"/>
                    <a:pt x="365" y="22"/>
                  </a:cubicBezTo>
                  <a:cubicBezTo>
                    <a:pt x="364" y="23"/>
                    <a:pt x="364" y="24"/>
                    <a:pt x="364" y="25"/>
                  </a:cubicBezTo>
                  <a:lnTo>
                    <a:pt x="376" y="25"/>
                  </a:lnTo>
                  <a:close/>
                  <a:moveTo>
                    <a:pt x="415" y="16"/>
                  </a:moveTo>
                  <a:cubicBezTo>
                    <a:pt x="415" y="17"/>
                    <a:pt x="415" y="17"/>
                    <a:pt x="415" y="18"/>
                  </a:cubicBezTo>
                  <a:cubicBezTo>
                    <a:pt x="415" y="18"/>
                    <a:pt x="414" y="19"/>
                    <a:pt x="414" y="19"/>
                  </a:cubicBezTo>
                  <a:cubicBezTo>
                    <a:pt x="411" y="19"/>
                    <a:pt x="411" y="19"/>
                    <a:pt x="411" y="19"/>
                  </a:cubicBezTo>
                  <a:cubicBezTo>
                    <a:pt x="411" y="19"/>
                    <a:pt x="412" y="20"/>
                    <a:pt x="412" y="20"/>
                  </a:cubicBezTo>
                  <a:cubicBezTo>
                    <a:pt x="412" y="21"/>
                    <a:pt x="412" y="22"/>
                    <a:pt x="412" y="22"/>
                  </a:cubicBezTo>
                  <a:cubicBezTo>
                    <a:pt x="412" y="24"/>
                    <a:pt x="412" y="25"/>
                    <a:pt x="411" y="27"/>
                  </a:cubicBezTo>
                  <a:cubicBezTo>
                    <a:pt x="411" y="28"/>
                    <a:pt x="410" y="29"/>
                    <a:pt x="409" y="30"/>
                  </a:cubicBezTo>
                  <a:cubicBezTo>
                    <a:pt x="408" y="31"/>
                    <a:pt x="407" y="31"/>
                    <a:pt x="405" y="32"/>
                  </a:cubicBezTo>
                  <a:cubicBezTo>
                    <a:pt x="404" y="32"/>
                    <a:pt x="402" y="32"/>
                    <a:pt x="400" y="32"/>
                  </a:cubicBezTo>
                  <a:cubicBezTo>
                    <a:pt x="400" y="32"/>
                    <a:pt x="399" y="32"/>
                    <a:pt x="398" y="32"/>
                  </a:cubicBezTo>
                  <a:cubicBezTo>
                    <a:pt x="397" y="32"/>
                    <a:pt x="396" y="32"/>
                    <a:pt x="396" y="31"/>
                  </a:cubicBezTo>
                  <a:cubicBezTo>
                    <a:pt x="396" y="32"/>
                    <a:pt x="396" y="32"/>
                    <a:pt x="395" y="32"/>
                  </a:cubicBezTo>
                  <a:cubicBezTo>
                    <a:pt x="395" y="33"/>
                    <a:pt x="395" y="33"/>
                    <a:pt x="395" y="34"/>
                  </a:cubicBezTo>
                  <a:cubicBezTo>
                    <a:pt x="395" y="34"/>
                    <a:pt x="395" y="35"/>
                    <a:pt x="396" y="35"/>
                  </a:cubicBezTo>
                  <a:cubicBezTo>
                    <a:pt x="396" y="35"/>
                    <a:pt x="397" y="36"/>
                    <a:pt x="398" y="36"/>
                  </a:cubicBezTo>
                  <a:cubicBezTo>
                    <a:pt x="405" y="36"/>
                    <a:pt x="405" y="36"/>
                    <a:pt x="405" y="36"/>
                  </a:cubicBezTo>
                  <a:cubicBezTo>
                    <a:pt x="406" y="36"/>
                    <a:pt x="408" y="36"/>
                    <a:pt x="409" y="37"/>
                  </a:cubicBezTo>
                  <a:cubicBezTo>
                    <a:pt x="410" y="37"/>
                    <a:pt x="411" y="37"/>
                    <a:pt x="412" y="38"/>
                  </a:cubicBezTo>
                  <a:cubicBezTo>
                    <a:pt x="413" y="39"/>
                    <a:pt x="414" y="40"/>
                    <a:pt x="414" y="41"/>
                  </a:cubicBezTo>
                  <a:cubicBezTo>
                    <a:pt x="415" y="42"/>
                    <a:pt x="415" y="43"/>
                    <a:pt x="415" y="44"/>
                  </a:cubicBezTo>
                  <a:cubicBezTo>
                    <a:pt x="415" y="45"/>
                    <a:pt x="415" y="47"/>
                    <a:pt x="414" y="48"/>
                  </a:cubicBezTo>
                  <a:cubicBezTo>
                    <a:pt x="413" y="49"/>
                    <a:pt x="412" y="50"/>
                    <a:pt x="411" y="51"/>
                  </a:cubicBezTo>
                  <a:cubicBezTo>
                    <a:pt x="410" y="52"/>
                    <a:pt x="409" y="53"/>
                    <a:pt x="407" y="53"/>
                  </a:cubicBezTo>
                  <a:cubicBezTo>
                    <a:pt x="405" y="54"/>
                    <a:pt x="403" y="54"/>
                    <a:pt x="400" y="54"/>
                  </a:cubicBezTo>
                  <a:cubicBezTo>
                    <a:pt x="398" y="54"/>
                    <a:pt x="396" y="54"/>
                    <a:pt x="394" y="53"/>
                  </a:cubicBezTo>
                  <a:cubicBezTo>
                    <a:pt x="393" y="53"/>
                    <a:pt x="391" y="53"/>
                    <a:pt x="390" y="52"/>
                  </a:cubicBezTo>
                  <a:cubicBezTo>
                    <a:pt x="389" y="51"/>
                    <a:pt x="388" y="50"/>
                    <a:pt x="388" y="49"/>
                  </a:cubicBezTo>
                  <a:cubicBezTo>
                    <a:pt x="387" y="49"/>
                    <a:pt x="387" y="48"/>
                    <a:pt x="387" y="46"/>
                  </a:cubicBezTo>
                  <a:cubicBezTo>
                    <a:pt x="387" y="46"/>
                    <a:pt x="387" y="45"/>
                    <a:pt x="387" y="44"/>
                  </a:cubicBezTo>
                  <a:cubicBezTo>
                    <a:pt x="387" y="44"/>
                    <a:pt x="388" y="43"/>
                    <a:pt x="388" y="43"/>
                  </a:cubicBezTo>
                  <a:cubicBezTo>
                    <a:pt x="388" y="42"/>
                    <a:pt x="389" y="42"/>
                    <a:pt x="389" y="41"/>
                  </a:cubicBezTo>
                  <a:cubicBezTo>
                    <a:pt x="390" y="41"/>
                    <a:pt x="390" y="40"/>
                    <a:pt x="391" y="40"/>
                  </a:cubicBezTo>
                  <a:cubicBezTo>
                    <a:pt x="390" y="39"/>
                    <a:pt x="389" y="38"/>
                    <a:pt x="389" y="38"/>
                  </a:cubicBezTo>
                  <a:cubicBezTo>
                    <a:pt x="388" y="37"/>
                    <a:pt x="388" y="36"/>
                    <a:pt x="388" y="35"/>
                  </a:cubicBezTo>
                  <a:cubicBezTo>
                    <a:pt x="388" y="34"/>
                    <a:pt x="389" y="33"/>
                    <a:pt x="389" y="32"/>
                  </a:cubicBezTo>
                  <a:cubicBezTo>
                    <a:pt x="390" y="31"/>
                    <a:pt x="390" y="30"/>
                    <a:pt x="391" y="29"/>
                  </a:cubicBezTo>
                  <a:cubicBezTo>
                    <a:pt x="391" y="28"/>
                    <a:pt x="390" y="27"/>
                    <a:pt x="390" y="26"/>
                  </a:cubicBezTo>
                  <a:cubicBezTo>
                    <a:pt x="389" y="25"/>
                    <a:pt x="389" y="24"/>
                    <a:pt x="389" y="22"/>
                  </a:cubicBezTo>
                  <a:cubicBezTo>
                    <a:pt x="389" y="21"/>
                    <a:pt x="389" y="19"/>
                    <a:pt x="390" y="18"/>
                  </a:cubicBezTo>
                  <a:cubicBezTo>
                    <a:pt x="390" y="17"/>
                    <a:pt x="391" y="16"/>
                    <a:pt x="392" y="15"/>
                  </a:cubicBezTo>
                  <a:cubicBezTo>
                    <a:pt x="393" y="14"/>
                    <a:pt x="394" y="13"/>
                    <a:pt x="396" y="13"/>
                  </a:cubicBezTo>
                  <a:cubicBezTo>
                    <a:pt x="397" y="12"/>
                    <a:pt x="399" y="12"/>
                    <a:pt x="400" y="12"/>
                  </a:cubicBezTo>
                  <a:cubicBezTo>
                    <a:pt x="401" y="12"/>
                    <a:pt x="402" y="12"/>
                    <a:pt x="403" y="12"/>
                  </a:cubicBezTo>
                  <a:cubicBezTo>
                    <a:pt x="404" y="12"/>
                    <a:pt x="405" y="12"/>
                    <a:pt x="405" y="13"/>
                  </a:cubicBezTo>
                  <a:cubicBezTo>
                    <a:pt x="414" y="13"/>
                    <a:pt x="414" y="13"/>
                    <a:pt x="414" y="13"/>
                  </a:cubicBezTo>
                  <a:cubicBezTo>
                    <a:pt x="414" y="13"/>
                    <a:pt x="415" y="13"/>
                    <a:pt x="415" y="13"/>
                  </a:cubicBezTo>
                  <a:cubicBezTo>
                    <a:pt x="415" y="14"/>
                    <a:pt x="415" y="15"/>
                    <a:pt x="415" y="16"/>
                  </a:cubicBezTo>
                  <a:close/>
                  <a:moveTo>
                    <a:pt x="407" y="44"/>
                  </a:moveTo>
                  <a:cubicBezTo>
                    <a:pt x="407" y="44"/>
                    <a:pt x="407" y="43"/>
                    <a:pt x="406" y="42"/>
                  </a:cubicBezTo>
                  <a:cubicBezTo>
                    <a:pt x="405" y="42"/>
                    <a:pt x="404" y="42"/>
                    <a:pt x="403" y="41"/>
                  </a:cubicBezTo>
                  <a:cubicBezTo>
                    <a:pt x="397" y="41"/>
                    <a:pt x="397" y="41"/>
                    <a:pt x="397" y="41"/>
                  </a:cubicBezTo>
                  <a:cubicBezTo>
                    <a:pt x="397" y="42"/>
                    <a:pt x="396" y="42"/>
                    <a:pt x="396" y="42"/>
                  </a:cubicBezTo>
                  <a:cubicBezTo>
                    <a:pt x="396" y="43"/>
                    <a:pt x="395" y="43"/>
                    <a:pt x="395" y="44"/>
                  </a:cubicBezTo>
                  <a:cubicBezTo>
                    <a:pt x="395" y="44"/>
                    <a:pt x="395" y="44"/>
                    <a:pt x="395" y="44"/>
                  </a:cubicBezTo>
                  <a:cubicBezTo>
                    <a:pt x="395" y="45"/>
                    <a:pt x="395" y="45"/>
                    <a:pt x="395" y="45"/>
                  </a:cubicBezTo>
                  <a:cubicBezTo>
                    <a:pt x="395" y="46"/>
                    <a:pt x="395" y="47"/>
                    <a:pt x="396" y="48"/>
                  </a:cubicBezTo>
                  <a:cubicBezTo>
                    <a:pt x="397" y="48"/>
                    <a:pt x="399" y="49"/>
                    <a:pt x="401" y="49"/>
                  </a:cubicBezTo>
                  <a:cubicBezTo>
                    <a:pt x="402" y="49"/>
                    <a:pt x="403" y="49"/>
                    <a:pt x="404" y="48"/>
                  </a:cubicBezTo>
                  <a:cubicBezTo>
                    <a:pt x="404" y="48"/>
                    <a:pt x="405" y="48"/>
                    <a:pt x="406" y="47"/>
                  </a:cubicBezTo>
                  <a:cubicBezTo>
                    <a:pt x="406" y="47"/>
                    <a:pt x="406" y="46"/>
                    <a:pt x="407" y="46"/>
                  </a:cubicBezTo>
                  <a:cubicBezTo>
                    <a:pt x="407" y="46"/>
                    <a:pt x="407" y="45"/>
                    <a:pt x="407" y="44"/>
                  </a:cubicBezTo>
                  <a:close/>
                  <a:moveTo>
                    <a:pt x="405" y="22"/>
                  </a:moveTo>
                  <a:cubicBezTo>
                    <a:pt x="405" y="21"/>
                    <a:pt x="405" y="20"/>
                    <a:pt x="404" y="19"/>
                  </a:cubicBezTo>
                  <a:cubicBezTo>
                    <a:pt x="403" y="18"/>
                    <a:pt x="402" y="17"/>
                    <a:pt x="400" y="17"/>
                  </a:cubicBezTo>
                  <a:cubicBezTo>
                    <a:pt x="400" y="17"/>
                    <a:pt x="399" y="18"/>
                    <a:pt x="398" y="18"/>
                  </a:cubicBezTo>
                  <a:cubicBezTo>
                    <a:pt x="398" y="18"/>
                    <a:pt x="397" y="18"/>
                    <a:pt x="397" y="19"/>
                  </a:cubicBezTo>
                  <a:cubicBezTo>
                    <a:pt x="396" y="19"/>
                    <a:pt x="396" y="20"/>
                    <a:pt x="396" y="20"/>
                  </a:cubicBezTo>
                  <a:cubicBezTo>
                    <a:pt x="396" y="21"/>
                    <a:pt x="396" y="22"/>
                    <a:pt x="396" y="22"/>
                  </a:cubicBezTo>
                  <a:cubicBezTo>
                    <a:pt x="396" y="24"/>
                    <a:pt x="396" y="25"/>
                    <a:pt x="397" y="26"/>
                  </a:cubicBezTo>
                  <a:cubicBezTo>
                    <a:pt x="398" y="27"/>
                    <a:pt x="399" y="27"/>
                    <a:pt x="400" y="27"/>
                  </a:cubicBezTo>
                  <a:cubicBezTo>
                    <a:pt x="401" y="27"/>
                    <a:pt x="402" y="27"/>
                    <a:pt x="403" y="27"/>
                  </a:cubicBezTo>
                  <a:cubicBezTo>
                    <a:pt x="403" y="26"/>
                    <a:pt x="404" y="26"/>
                    <a:pt x="404" y="26"/>
                  </a:cubicBezTo>
                  <a:cubicBezTo>
                    <a:pt x="404" y="25"/>
                    <a:pt x="405" y="25"/>
                    <a:pt x="405" y="24"/>
                  </a:cubicBezTo>
                  <a:cubicBezTo>
                    <a:pt x="405" y="23"/>
                    <a:pt x="405" y="23"/>
                    <a:pt x="405" y="22"/>
                  </a:cubicBezTo>
                  <a:close/>
                  <a:moveTo>
                    <a:pt x="438" y="16"/>
                  </a:moveTo>
                  <a:cubicBezTo>
                    <a:pt x="438" y="17"/>
                    <a:pt x="438" y="18"/>
                    <a:pt x="438" y="18"/>
                  </a:cubicBezTo>
                  <a:cubicBezTo>
                    <a:pt x="438" y="19"/>
                    <a:pt x="438" y="19"/>
                    <a:pt x="438" y="19"/>
                  </a:cubicBezTo>
                  <a:cubicBezTo>
                    <a:pt x="438" y="19"/>
                    <a:pt x="438" y="20"/>
                    <a:pt x="438" y="20"/>
                  </a:cubicBezTo>
                  <a:cubicBezTo>
                    <a:pt x="438" y="20"/>
                    <a:pt x="437" y="20"/>
                    <a:pt x="437" y="20"/>
                  </a:cubicBezTo>
                  <a:cubicBezTo>
                    <a:pt x="437" y="20"/>
                    <a:pt x="437" y="20"/>
                    <a:pt x="437" y="20"/>
                  </a:cubicBezTo>
                  <a:cubicBezTo>
                    <a:pt x="437" y="20"/>
                    <a:pt x="436" y="20"/>
                    <a:pt x="436" y="20"/>
                  </a:cubicBezTo>
                  <a:cubicBezTo>
                    <a:pt x="436" y="20"/>
                    <a:pt x="435" y="19"/>
                    <a:pt x="435" y="19"/>
                  </a:cubicBezTo>
                  <a:cubicBezTo>
                    <a:pt x="435" y="19"/>
                    <a:pt x="434" y="19"/>
                    <a:pt x="434" y="19"/>
                  </a:cubicBezTo>
                  <a:cubicBezTo>
                    <a:pt x="434" y="19"/>
                    <a:pt x="433" y="19"/>
                    <a:pt x="433" y="20"/>
                  </a:cubicBezTo>
                  <a:cubicBezTo>
                    <a:pt x="432" y="20"/>
                    <a:pt x="432" y="20"/>
                    <a:pt x="431" y="20"/>
                  </a:cubicBezTo>
                  <a:cubicBezTo>
                    <a:pt x="431" y="21"/>
                    <a:pt x="430" y="21"/>
                    <a:pt x="430" y="22"/>
                  </a:cubicBezTo>
                  <a:cubicBezTo>
                    <a:pt x="429" y="22"/>
                    <a:pt x="429" y="23"/>
                    <a:pt x="428" y="24"/>
                  </a:cubicBezTo>
                  <a:cubicBezTo>
                    <a:pt x="428" y="42"/>
                    <a:pt x="428" y="42"/>
                    <a:pt x="428" y="42"/>
                  </a:cubicBezTo>
                  <a:cubicBezTo>
                    <a:pt x="428" y="42"/>
                    <a:pt x="428" y="42"/>
                    <a:pt x="428" y="42"/>
                  </a:cubicBezTo>
                  <a:cubicBezTo>
                    <a:pt x="428" y="42"/>
                    <a:pt x="428" y="42"/>
                    <a:pt x="428" y="42"/>
                  </a:cubicBezTo>
                  <a:cubicBezTo>
                    <a:pt x="427" y="43"/>
                    <a:pt x="427" y="43"/>
                    <a:pt x="426" y="43"/>
                  </a:cubicBezTo>
                  <a:cubicBezTo>
                    <a:pt x="426" y="43"/>
                    <a:pt x="425" y="43"/>
                    <a:pt x="424" y="43"/>
                  </a:cubicBezTo>
                  <a:cubicBezTo>
                    <a:pt x="424" y="43"/>
                    <a:pt x="423" y="43"/>
                    <a:pt x="422" y="43"/>
                  </a:cubicBezTo>
                  <a:cubicBezTo>
                    <a:pt x="422" y="43"/>
                    <a:pt x="422" y="43"/>
                    <a:pt x="421" y="42"/>
                  </a:cubicBezTo>
                  <a:cubicBezTo>
                    <a:pt x="421" y="42"/>
                    <a:pt x="421" y="42"/>
                    <a:pt x="421" y="42"/>
                  </a:cubicBezTo>
                  <a:cubicBezTo>
                    <a:pt x="421" y="42"/>
                    <a:pt x="420" y="42"/>
                    <a:pt x="420" y="42"/>
                  </a:cubicBezTo>
                  <a:cubicBezTo>
                    <a:pt x="420" y="14"/>
                    <a:pt x="420" y="14"/>
                    <a:pt x="420" y="14"/>
                  </a:cubicBezTo>
                  <a:cubicBezTo>
                    <a:pt x="420" y="13"/>
                    <a:pt x="421" y="13"/>
                    <a:pt x="421" y="13"/>
                  </a:cubicBezTo>
                  <a:cubicBezTo>
                    <a:pt x="421" y="13"/>
                    <a:pt x="421" y="13"/>
                    <a:pt x="421" y="13"/>
                  </a:cubicBezTo>
                  <a:cubicBezTo>
                    <a:pt x="421" y="13"/>
                    <a:pt x="422" y="13"/>
                    <a:pt x="422" y="12"/>
                  </a:cubicBezTo>
                  <a:cubicBezTo>
                    <a:pt x="423" y="12"/>
                    <a:pt x="423" y="12"/>
                    <a:pt x="424" y="12"/>
                  </a:cubicBezTo>
                  <a:cubicBezTo>
                    <a:pt x="425" y="12"/>
                    <a:pt x="425" y="12"/>
                    <a:pt x="425" y="12"/>
                  </a:cubicBezTo>
                  <a:cubicBezTo>
                    <a:pt x="426" y="13"/>
                    <a:pt x="426" y="13"/>
                    <a:pt x="427" y="13"/>
                  </a:cubicBezTo>
                  <a:cubicBezTo>
                    <a:pt x="427" y="13"/>
                    <a:pt x="427" y="13"/>
                    <a:pt x="427" y="13"/>
                  </a:cubicBezTo>
                  <a:cubicBezTo>
                    <a:pt x="427" y="13"/>
                    <a:pt x="427" y="13"/>
                    <a:pt x="427" y="14"/>
                  </a:cubicBezTo>
                  <a:cubicBezTo>
                    <a:pt x="427" y="17"/>
                    <a:pt x="427" y="17"/>
                    <a:pt x="427" y="17"/>
                  </a:cubicBezTo>
                  <a:cubicBezTo>
                    <a:pt x="428" y="16"/>
                    <a:pt x="429" y="15"/>
                    <a:pt x="429" y="15"/>
                  </a:cubicBezTo>
                  <a:cubicBezTo>
                    <a:pt x="430" y="14"/>
                    <a:pt x="431" y="13"/>
                    <a:pt x="431" y="13"/>
                  </a:cubicBezTo>
                  <a:cubicBezTo>
                    <a:pt x="432" y="13"/>
                    <a:pt x="432" y="12"/>
                    <a:pt x="433" y="12"/>
                  </a:cubicBezTo>
                  <a:cubicBezTo>
                    <a:pt x="433" y="12"/>
                    <a:pt x="434" y="12"/>
                    <a:pt x="435" y="12"/>
                  </a:cubicBezTo>
                  <a:cubicBezTo>
                    <a:pt x="435" y="12"/>
                    <a:pt x="435" y="12"/>
                    <a:pt x="435" y="12"/>
                  </a:cubicBezTo>
                  <a:cubicBezTo>
                    <a:pt x="436" y="12"/>
                    <a:pt x="436" y="12"/>
                    <a:pt x="436" y="12"/>
                  </a:cubicBezTo>
                  <a:cubicBezTo>
                    <a:pt x="437" y="12"/>
                    <a:pt x="437" y="12"/>
                    <a:pt x="437" y="12"/>
                  </a:cubicBezTo>
                  <a:cubicBezTo>
                    <a:pt x="438" y="12"/>
                    <a:pt x="438" y="13"/>
                    <a:pt x="438" y="13"/>
                  </a:cubicBezTo>
                  <a:cubicBezTo>
                    <a:pt x="438" y="13"/>
                    <a:pt x="438" y="13"/>
                    <a:pt x="438" y="13"/>
                  </a:cubicBezTo>
                  <a:cubicBezTo>
                    <a:pt x="438" y="13"/>
                    <a:pt x="438" y="13"/>
                    <a:pt x="438" y="13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15"/>
                    <a:pt x="438" y="16"/>
                    <a:pt x="438" y="16"/>
                  </a:cubicBezTo>
                  <a:close/>
                  <a:moveTo>
                    <a:pt x="467" y="42"/>
                  </a:moveTo>
                  <a:cubicBezTo>
                    <a:pt x="467" y="42"/>
                    <a:pt x="467" y="42"/>
                    <a:pt x="467" y="42"/>
                  </a:cubicBezTo>
                  <a:cubicBezTo>
                    <a:pt x="466" y="42"/>
                    <a:pt x="466" y="43"/>
                    <a:pt x="466" y="43"/>
                  </a:cubicBezTo>
                  <a:cubicBezTo>
                    <a:pt x="465" y="43"/>
                    <a:pt x="465" y="43"/>
                    <a:pt x="464" y="43"/>
                  </a:cubicBezTo>
                  <a:cubicBezTo>
                    <a:pt x="463" y="43"/>
                    <a:pt x="462" y="43"/>
                    <a:pt x="462" y="43"/>
                  </a:cubicBezTo>
                  <a:cubicBezTo>
                    <a:pt x="461" y="43"/>
                    <a:pt x="461" y="42"/>
                    <a:pt x="461" y="42"/>
                  </a:cubicBezTo>
                  <a:cubicBezTo>
                    <a:pt x="461" y="42"/>
                    <a:pt x="460" y="42"/>
                    <a:pt x="460" y="42"/>
                  </a:cubicBezTo>
                  <a:cubicBezTo>
                    <a:pt x="460" y="39"/>
                    <a:pt x="460" y="39"/>
                    <a:pt x="460" y="39"/>
                  </a:cubicBezTo>
                  <a:cubicBezTo>
                    <a:pt x="459" y="41"/>
                    <a:pt x="458" y="42"/>
                    <a:pt x="457" y="42"/>
                  </a:cubicBezTo>
                  <a:cubicBezTo>
                    <a:pt x="455" y="43"/>
                    <a:pt x="453" y="43"/>
                    <a:pt x="452" y="43"/>
                  </a:cubicBezTo>
                  <a:cubicBezTo>
                    <a:pt x="450" y="43"/>
                    <a:pt x="449" y="43"/>
                    <a:pt x="448" y="43"/>
                  </a:cubicBezTo>
                  <a:cubicBezTo>
                    <a:pt x="446" y="42"/>
                    <a:pt x="445" y="42"/>
                    <a:pt x="444" y="41"/>
                  </a:cubicBezTo>
                  <a:cubicBezTo>
                    <a:pt x="443" y="40"/>
                    <a:pt x="443" y="39"/>
                    <a:pt x="442" y="38"/>
                  </a:cubicBezTo>
                  <a:cubicBezTo>
                    <a:pt x="442" y="37"/>
                    <a:pt x="441" y="36"/>
                    <a:pt x="441" y="34"/>
                  </a:cubicBezTo>
                  <a:cubicBezTo>
                    <a:pt x="441" y="33"/>
                    <a:pt x="442" y="31"/>
                    <a:pt x="442" y="30"/>
                  </a:cubicBezTo>
                  <a:cubicBezTo>
                    <a:pt x="443" y="29"/>
                    <a:pt x="444" y="28"/>
                    <a:pt x="445" y="27"/>
                  </a:cubicBezTo>
                  <a:cubicBezTo>
                    <a:pt x="447" y="26"/>
                    <a:pt x="448" y="26"/>
                    <a:pt x="450" y="25"/>
                  </a:cubicBezTo>
                  <a:cubicBezTo>
                    <a:pt x="452" y="25"/>
                    <a:pt x="454" y="25"/>
                    <a:pt x="457" y="25"/>
                  </a:cubicBezTo>
                  <a:cubicBezTo>
                    <a:pt x="459" y="25"/>
                    <a:pt x="459" y="25"/>
                    <a:pt x="459" y="25"/>
                  </a:cubicBezTo>
                  <a:cubicBezTo>
                    <a:pt x="459" y="23"/>
                    <a:pt x="459" y="23"/>
                    <a:pt x="459" y="23"/>
                  </a:cubicBezTo>
                  <a:cubicBezTo>
                    <a:pt x="459" y="22"/>
                    <a:pt x="459" y="21"/>
                    <a:pt x="459" y="21"/>
                  </a:cubicBezTo>
                  <a:cubicBezTo>
                    <a:pt x="459" y="20"/>
                    <a:pt x="459" y="20"/>
                    <a:pt x="458" y="19"/>
                  </a:cubicBezTo>
                  <a:cubicBezTo>
                    <a:pt x="458" y="19"/>
                    <a:pt x="457" y="18"/>
                    <a:pt x="456" y="18"/>
                  </a:cubicBezTo>
                  <a:cubicBezTo>
                    <a:pt x="456" y="18"/>
                    <a:pt x="455" y="18"/>
                    <a:pt x="454" y="18"/>
                  </a:cubicBezTo>
                  <a:cubicBezTo>
                    <a:pt x="453" y="18"/>
                    <a:pt x="451" y="18"/>
                    <a:pt x="450" y="18"/>
                  </a:cubicBezTo>
                  <a:cubicBezTo>
                    <a:pt x="449" y="19"/>
                    <a:pt x="449" y="19"/>
                    <a:pt x="448" y="19"/>
                  </a:cubicBezTo>
                  <a:cubicBezTo>
                    <a:pt x="447" y="20"/>
                    <a:pt x="446" y="20"/>
                    <a:pt x="446" y="20"/>
                  </a:cubicBezTo>
                  <a:cubicBezTo>
                    <a:pt x="445" y="21"/>
                    <a:pt x="445" y="21"/>
                    <a:pt x="444" y="21"/>
                  </a:cubicBezTo>
                  <a:cubicBezTo>
                    <a:pt x="444" y="21"/>
                    <a:pt x="444" y="21"/>
                    <a:pt x="444" y="20"/>
                  </a:cubicBezTo>
                  <a:cubicBezTo>
                    <a:pt x="444" y="20"/>
                    <a:pt x="443" y="20"/>
                    <a:pt x="443" y="20"/>
                  </a:cubicBezTo>
                  <a:cubicBezTo>
                    <a:pt x="443" y="20"/>
                    <a:pt x="443" y="19"/>
                    <a:pt x="443" y="19"/>
                  </a:cubicBezTo>
                  <a:cubicBezTo>
                    <a:pt x="443" y="18"/>
                    <a:pt x="443" y="18"/>
                    <a:pt x="443" y="18"/>
                  </a:cubicBezTo>
                  <a:cubicBezTo>
                    <a:pt x="443" y="17"/>
                    <a:pt x="443" y="16"/>
                    <a:pt x="443" y="16"/>
                  </a:cubicBezTo>
                  <a:cubicBezTo>
                    <a:pt x="443" y="16"/>
                    <a:pt x="443" y="15"/>
                    <a:pt x="444" y="15"/>
                  </a:cubicBezTo>
                  <a:cubicBezTo>
                    <a:pt x="444" y="15"/>
                    <a:pt x="445" y="14"/>
                    <a:pt x="445" y="14"/>
                  </a:cubicBezTo>
                  <a:cubicBezTo>
                    <a:pt x="446" y="14"/>
                    <a:pt x="447" y="13"/>
                    <a:pt x="448" y="13"/>
                  </a:cubicBezTo>
                  <a:cubicBezTo>
                    <a:pt x="449" y="13"/>
                    <a:pt x="450" y="12"/>
                    <a:pt x="451" y="12"/>
                  </a:cubicBezTo>
                  <a:cubicBezTo>
                    <a:pt x="452" y="12"/>
                    <a:pt x="453" y="12"/>
                    <a:pt x="455" y="12"/>
                  </a:cubicBezTo>
                  <a:cubicBezTo>
                    <a:pt x="457" y="12"/>
                    <a:pt x="459" y="12"/>
                    <a:pt x="460" y="13"/>
                  </a:cubicBezTo>
                  <a:cubicBezTo>
                    <a:pt x="462" y="13"/>
                    <a:pt x="463" y="14"/>
                    <a:pt x="464" y="14"/>
                  </a:cubicBezTo>
                  <a:cubicBezTo>
                    <a:pt x="465" y="15"/>
                    <a:pt x="466" y="17"/>
                    <a:pt x="466" y="18"/>
                  </a:cubicBezTo>
                  <a:cubicBezTo>
                    <a:pt x="467" y="19"/>
                    <a:pt x="467" y="21"/>
                    <a:pt x="467" y="23"/>
                  </a:cubicBezTo>
                  <a:lnTo>
                    <a:pt x="467" y="42"/>
                  </a:lnTo>
                  <a:close/>
                  <a:moveTo>
                    <a:pt x="459" y="30"/>
                  </a:moveTo>
                  <a:cubicBezTo>
                    <a:pt x="456" y="30"/>
                    <a:pt x="456" y="30"/>
                    <a:pt x="456" y="30"/>
                  </a:cubicBezTo>
                  <a:cubicBezTo>
                    <a:pt x="455" y="30"/>
                    <a:pt x="454" y="30"/>
                    <a:pt x="453" y="30"/>
                  </a:cubicBezTo>
                  <a:cubicBezTo>
                    <a:pt x="452" y="30"/>
                    <a:pt x="451" y="30"/>
                    <a:pt x="451" y="31"/>
                  </a:cubicBezTo>
                  <a:cubicBezTo>
                    <a:pt x="450" y="31"/>
                    <a:pt x="450" y="32"/>
                    <a:pt x="450" y="32"/>
                  </a:cubicBezTo>
                  <a:cubicBezTo>
                    <a:pt x="449" y="33"/>
                    <a:pt x="449" y="33"/>
                    <a:pt x="449" y="34"/>
                  </a:cubicBezTo>
                  <a:cubicBezTo>
                    <a:pt x="449" y="35"/>
                    <a:pt x="450" y="36"/>
                    <a:pt x="450" y="37"/>
                  </a:cubicBezTo>
                  <a:cubicBezTo>
                    <a:pt x="451" y="37"/>
                    <a:pt x="452" y="38"/>
                    <a:pt x="453" y="38"/>
                  </a:cubicBezTo>
                  <a:cubicBezTo>
                    <a:pt x="454" y="38"/>
                    <a:pt x="455" y="37"/>
                    <a:pt x="456" y="37"/>
                  </a:cubicBezTo>
                  <a:cubicBezTo>
                    <a:pt x="457" y="36"/>
                    <a:pt x="458" y="36"/>
                    <a:pt x="459" y="34"/>
                  </a:cubicBezTo>
                  <a:lnTo>
                    <a:pt x="459" y="30"/>
                  </a:lnTo>
                  <a:close/>
                  <a:moveTo>
                    <a:pt x="502" y="13"/>
                  </a:moveTo>
                  <a:cubicBezTo>
                    <a:pt x="503" y="13"/>
                    <a:pt x="504" y="13"/>
                    <a:pt x="504" y="13"/>
                  </a:cubicBezTo>
                  <a:cubicBezTo>
                    <a:pt x="504" y="14"/>
                    <a:pt x="504" y="14"/>
                    <a:pt x="504" y="15"/>
                  </a:cubicBezTo>
                  <a:cubicBezTo>
                    <a:pt x="504" y="42"/>
                    <a:pt x="504" y="42"/>
                    <a:pt x="504" y="42"/>
                  </a:cubicBezTo>
                  <a:cubicBezTo>
                    <a:pt x="504" y="42"/>
                    <a:pt x="504" y="42"/>
                    <a:pt x="504" y="42"/>
                  </a:cubicBezTo>
                  <a:cubicBezTo>
                    <a:pt x="504" y="42"/>
                    <a:pt x="504" y="42"/>
                    <a:pt x="504" y="42"/>
                  </a:cubicBezTo>
                  <a:cubicBezTo>
                    <a:pt x="503" y="43"/>
                    <a:pt x="503" y="43"/>
                    <a:pt x="502" y="43"/>
                  </a:cubicBezTo>
                  <a:cubicBezTo>
                    <a:pt x="502" y="43"/>
                    <a:pt x="501" y="43"/>
                    <a:pt x="500" y="43"/>
                  </a:cubicBezTo>
                  <a:cubicBezTo>
                    <a:pt x="500" y="43"/>
                    <a:pt x="499" y="43"/>
                    <a:pt x="499" y="43"/>
                  </a:cubicBezTo>
                  <a:cubicBezTo>
                    <a:pt x="498" y="43"/>
                    <a:pt x="498" y="43"/>
                    <a:pt x="497" y="42"/>
                  </a:cubicBezTo>
                  <a:cubicBezTo>
                    <a:pt x="497" y="42"/>
                    <a:pt x="497" y="42"/>
                    <a:pt x="497" y="42"/>
                  </a:cubicBezTo>
                  <a:cubicBezTo>
                    <a:pt x="497" y="42"/>
                    <a:pt x="497" y="42"/>
                    <a:pt x="497" y="42"/>
                  </a:cubicBezTo>
                  <a:cubicBezTo>
                    <a:pt x="497" y="19"/>
                    <a:pt x="497" y="19"/>
                    <a:pt x="497" y="19"/>
                  </a:cubicBezTo>
                  <a:cubicBezTo>
                    <a:pt x="484" y="19"/>
                    <a:pt x="484" y="19"/>
                    <a:pt x="484" y="19"/>
                  </a:cubicBezTo>
                  <a:cubicBezTo>
                    <a:pt x="484" y="32"/>
                    <a:pt x="484" y="32"/>
                    <a:pt x="484" y="32"/>
                  </a:cubicBezTo>
                  <a:cubicBezTo>
                    <a:pt x="484" y="34"/>
                    <a:pt x="484" y="35"/>
                    <a:pt x="485" y="35"/>
                  </a:cubicBezTo>
                  <a:cubicBezTo>
                    <a:pt x="485" y="36"/>
                    <a:pt x="486" y="37"/>
                    <a:pt x="487" y="37"/>
                  </a:cubicBezTo>
                  <a:cubicBezTo>
                    <a:pt x="488" y="37"/>
                    <a:pt x="488" y="37"/>
                    <a:pt x="488" y="37"/>
                  </a:cubicBezTo>
                  <a:cubicBezTo>
                    <a:pt x="489" y="36"/>
                    <a:pt x="489" y="36"/>
                    <a:pt x="489" y="36"/>
                  </a:cubicBezTo>
                  <a:cubicBezTo>
                    <a:pt x="490" y="36"/>
                    <a:pt x="490" y="36"/>
                    <a:pt x="490" y="36"/>
                  </a:cubicBezTo>
                  <a:cubicBezTo>
                    <a:pt x="490" y="36"/>
                    <a:pt x="490" y="36"/>
                    <a:pt x="490" y="36"/>
                  </a:cubicBezTo>
                  <a:cubicBezTo>
                    <a:pt x="491" y="36"/>
                    <a:pt x="491" y="36"/>
                    <a:pt x="491" y="36"/>
                  </a:cubicBezTo>
                  <a:cubicBezTo>
                    <a:pt x="491" y="36"/>
                    <a:pt x="491" y="36"/>
                    <a:pt x="491" y="36"/>
                  </a:cubicBezTo>
                  <a:cubicBezTo>
                    <a:pt x="491" y="37"/>
                    <a:pt x="491" y="37"/>
                    <a:pt x="491" y="37"/>
                  </a:cubicBezTo>
                  <a:cubicBezTo>
                    <a:pt x="491" y="38"/>
                    <a:pt x="491" y="38"/>
                    <a:pt x="491" y="39"/>
                  </a:cubicBezTo>
                  <a:cubicBezTo>
                    <a:pt x="491" y="40"/>
                    <a:pt x="491" y="40"/>
                    <a:pt x="491" y="41"/>
                  </a:cubicBezTo>
                  <a:cubicBezTo>
                    <a:pt x="491" y="41"/>
                    <a:pt x="491" y="42"/>
                    <a:pt x="491" y="42"/>
                  </a:cubicBezTo>
                  <a:cubicBezTo>
                    <a:pt x="491" y="42"/>
                    <a:pt x="490" y="42"/>
                    <a:pt x="490" y="42"/>
                  </a:cubicBezTo>
                  <a:cubicBezTo>
                    <a:pt x="489" y="43"/>
                    <a:pt x="489" y="43"/>
                    <a:pt x="489" y="43"/>
                  </a:cubicBezTo>
                  <a:cubicBezTo>
                    <a:pt x="488" y="43"/>
                    <a:pt x="488" y="43"/>
                    <a:pt x="487" y="43"/>
                  </a:cubicBezTo>
                  <a:cubicBezTo>
                    <a:pt x="486" y="43"/>
                    <a:pt x="486" y="43"/>
                    <a:pt x="485" y="43"/>
                  </a:cubicBezTo>
                  <a:cubicBezTo>
                    <a:pt x="484" y="43"/>
                    <a:pt x="482" y="43"/>
                    <a:pt x="481" y="43"/>
                  </a:cubicBezTo>
                  <a:cubicBezTo>
                    <a:pt x="480" y="42"/>
                    <a:pt x="479" y="42"/>
                    <a:pt x="478" y="41"/>
                  </a:cubicBezTo>
                  <a:cubicBezTo>
                    <a:pt x="478" y="40"/>
                    <a:pt x="477" y="39"/>
                    <a:pt x="477" y="38"/>
                  </a:cubicBezTo>
                  <a:cubicBezTo>
                    <a:pt x="476" y="36"/>
                    <a:pt x="476" y="35"/>
                    <a:pt x="476" y="33"/>
                  </a:cubicBezTo>
                  <a:cubicBezTo>
                    <a:pt x="476" y="19"/>
                    <a:pt x="476" y="19"/>
                    <a:pt x="476" y="19"/>
                  </a:cubicBezTo>
                  <a:cubicBezTo>
                    <a:pt x="473" y="19"/>
                    <a:pt x="473" y="19"/>
                    <a:pt x="473" y="19"/>
                  </a:cubicBezTo>
                  <a:cubicBezTo>
                    <a:pt x="472" y="19"/>
                    <a:pt x="472" y="19"/>
                    <a:pt x="472" y="18"/>
                  </a:cubicBezTo>
                  <a:cubicBezTo>
                    <a:pt x="472" y="18"/>
                    <a:pt x="472" y="17"/>
                    <a:pt x="472" y="16"/>
                  </a:cubicBezTo>
                  <a:cubicBezTo>
                    <a:pt x="472" y="15"/>
                    <a:pt x="472" y="15"/>
                    <a:pt x="472" y="14"/>
                  </a:cubicBezTo>
                  <a:cubicBezTo>
                    <a:pt x="472" y="14"/>
                    <a:pt x="472" y="14"/>
                    <a:pt x="472" y="13"/>
                  </a:cubicBezTo>
                  <a:cubicBezTo>
                    <a:pt x="472" y="13"/>
                    <a:pt x="472" y="13"/>
                    <a:pt x="472" y="13"/>
                  </a:cubicBezTo>
                  <a:cubicBezTo>
                    <a:pt x="472" y="13"/>
                    <a:pt x="473" y="13"/>
                    <a:pt x="473" y="13"/>
                  </a:cubicBezTo>
                  <a:cubicBezTo>
                    <a:pt x="476" y="13"/>
                    <a:pt x="476" y="13"/>
                    <a:pt x="476" y="13"/>
                  </a:cubicBezTo>
                  <a:cubicBezTo>
                    <a:pt x="476" y="6"/>
                    <a:pt x="476" y="6"/>
                    <a:pt x="476" y="6"/>
                  </a:cubicBezTo>
                  <a:cubicBezTo>
                    <a:pt x="476" y="6"/>
                    <a:pt x="476" y="6"/>
                    <a:pt x="476" y="6"/>
                  </a:cubicBezTo>
                  <a:cubicBezTo>
                    <a:pt x="476" y="6"/>
                    <a:pt x="477" y="6"/>
                    <a:pt x="477" y="5"/>
                  </a:cubicBezTo>
                  <a:cubicBezTo>
                    <a:pt x="477" y="5"/>
                    <a:pt x="478" y="5"/>
                    <a:pt x="478" y="5"/>
                  </a:cubicBezTo>
                  <a:cubicBezTo>
                    <a:pt x="479" y="5"/>
                    <a:pt x="479" y="5"/>
                    <a:pt x="480" y="5"/>
                  </a:cubicBezTo>
                  <a:cubicBezTo>
                    <a:pt x="481" y="5"/>
                    <a:pt x="481" y="5"/>
                    <a:pt x="482" y="5"/>
                  </a:cubicBezTo>
                  <a:cubicBezTo>
                    <a:pt x="482" y="5"/>
                    <a:pt x="483" y="5"/>
                    <a:pt x="483" y="5"/>
                  </a:cubicBezTo>
                  <a:cubicBezTo>
                    <a:pt x="483" y="6"/>
                    <a:pt x="484" y="6"/>
                    <a:pt x="484" y="6"/>
                  </a:cubicBezTo>
                  <a:cubicBezTo>
                    <a:pt x="484" y="6"/>
                    <a:pt x="484" y="6"/>
                    <a:pt x="484" y="6"/>
                  </a:cubicBezTo>
                  <a:cubicBezTo>
                    <a:pt x="484" y="13"/>
                    <a:pt x="484" y="13"/>
                    <a:pt x="484" y="13"/>
                  </a:cubicBezTo>
                  <a:lnTo>
                    <a:pt x="502" y="13"/>
                  </a:lnTo>
                  <a:close/>
                  <a:moveTo>
                    <a:pt x="505" y="4"/>
                  </a:moveTo>
                  <a:cubicBezTo>
                    <a:pt x="505" y="6"/>
                    <a:pt x="505" y="7"/>
                    <a:pt x="504" y="8"/>
                  </a:cubicBezTo>
                  <a:cubicBezTo>
                    <a:pt x="503" y="8"/>
                    <a:pt x="502" y="8"/>
                    <a:pt x="500" y="8"/>
                  </a:cubicBezTo>
                  <a:cubicBezTo>
                    <a:pt x="499" y="8"/>
                    <a:pt x="497" y="8"/>
                    <a:pt x="497" y="8"/>
                  </a:cubicBezTo>
                  <a:cubicBezTo>
                    <a:pt x="496" y="7"/>
                    <a:pt x="496" y="6"/>
                    <a:pt x="496" y="4"/>
                  </a:cubicBezTo>
                  <a:cubicBezTo>
                    <a:pt x="496" y="3"/>
                    <a:pt x="496" y="2"/>
                    <a:pt x="497" y="1"/>
                  </a:cubicBezTo>
                  <a:cubicBezTo>
                    <a:pt x="498" y="0"/>
                    <a:pt x="499" y="0"/>
                    <a:pt x="500" y="0"/>
                  </a:cubicBezTo>
                  <a:cubicBezTo>
                    <a:pt x="502" y="0"/>
                    <a:pt x="503" y="0"/>
                    <a:pt x="504" y="1"/>
                  </a:cubicBezTo>
                  <a:cubicBezTo>
                    <a:pt x="505" y="2"/>
                    <a:pt x="505" y="3"/>
                    <a:pt x="505" y="4"/>
                  </a:cubicBezTo>
                  <a:close/>
                  <a:moveTo>
                    <a:pt x="540" y="27"/>
                  </a:moveTo>
                  <a:cubicBezTo>
                    <a:pt x="540" y="30"/>
                    <a:pt x="540" y="32"/>
                    <a:pt x="540" y="34"/>
                  </a:cubicBezTo>
                  <a:cubicBezTo>
                    <a:pt x="539" y="36"/>
                    <a:pt x="538" y="37"/>
                    <a:pt x="537" y="39"/>
                  </a:cubicBezTo>
                  <a:cubicBezTo>
                    <a:pt x="535" y="40"/>
                    <a:pt x="534" y="41"/>
                    <a:pt x="532" y="42"/>
                  </a:cubicBezTo>
                  <a:cubicBezTo>
                    <a:pt x="530" y="43"/>
                    <a:pt x="528" y="43"/>
                    <a:pt x="525" y="43"/>
                  </a:cubicBezTo>
                  <a:cubicBezTo>
                    <a:pt x="523" y="43"/>
                    <a:pt x="521" y="43"/>
                    <a:pt x="519" y="42"/>
                  </a:cubicBezTo>
                  <a:cubicBezTo>
                    <a:pt x="517" y="42"/>
                    <a:pt x="515" y="41"/>
                    <a:pt x="514" y="39"/>
                  </a:cubicBezTo>
                  <a:cubicBezTo>
                    <a:pt x="513" y="38"/>
                    <a:pt x="512" y="36"/>
                    <a:pt x="511" y="34"/>
                  </a:cubicBezTo>
                  <a:cubicBezTo>
                    <a:pt x="511" y="33"/>
                    <a:pt x="511" y="30"/>
                    <a:pt x="511" y="28"/>
                  </a:cubicBezTo>
                  <a:cubicBezTo>
                    <a:pt x="511" y="26"/>
                    <a:pt x="511" y="23"/>
                    <a:pt x="512" y="21"/>
                  </a:cubicBezTo>
                  <a:cubicBezTo>
                    <a:pt x="512" y="19"/>
                    <a:pt x="513" y="18"/>
                    <a:pt x="514" y="16"/>
                  </a:cubicBezTo>
                  <a:cubicBezTo>
                    <a:pt x="516" y="15"/>
                    <a:pt x="517" y="14"/>
                    <a:pt x="519" y="13"/>
                  </a:cubicBezTo>
                  <a:cubicBezTo>
                    <a:pt x="521" y="12"/>
                    <a:pt x="523" y="12"/>
                    <a:pt x="526" y="12"/>
                  </a:cubicBezTo>
                  <a:cubicBezTo>
                    <a:pt x="528" y="12"/>
                    <a:pt x="531" y="12"/>
                    <a:pt x="532" y="13"/>
                  </a:cubicBezTo>
                  <a:cubicBezTo>
                    <a:pt x="534" y="14"/>
                    <a:pt x="536" y="15"/>
                    <a:pt x="537" y="16"/>
                  </a:cubicBezTo>
                  <a:cubicBezTo>
                    <a:pt x="538" y="17"/>
                    <a:pt x="539" y="19"/>
                    <a:pt x="540" y="21"/>
                  </a:cubicBezTo>
                  <a:cubicBezTo>
                    <a:pt x="540" y="23"/>
                    <a:pt x="540" y="25"/>
                    <a:pt x="540" y="27"/>
                  </a:cubicBezTo>
                  <a:close/>
                  <a:moveTo>
                    <a:pt x="532" y="28"/>
                  </a:moveTo>
                  <a:cubicBezTo>
                    <a:pt x="532" y="26"/>
                    <a:pt x="532" y="25"/>
                    <a:pt x="532" y="24"/>
                  </a:cubicBezTo>
                  <a:cubicBezTo>
                    <a:pt x="532" y="23"/>
                    <a:pt x="531" y="22"/>
                    <a:pt x="531" y="21"/>
                  </a:cubicBezTo>
                  <a:cubicBezTo>
                    <a:pt x="530" y="20"/>
                    <a:pt x="530" y="19"/>
                    <a:pt x="529" y="19"/>
                  </a:cubicBezTo>
                  <a:cubicBezTo>
                    <a:pt x="528" y="18"/>
                    <a:pt x="527" y="18"/>
                    <a:pt x="526" y="18"/>
                  </a:cubicBezTo>
                  <a:cubicBezTo>
                    <a:pt x="524" y="18"/>
                    <a:pt x="523" y="18"/>
                    <a:pt x="523" y="19"/>
                  </a:cubicBezTo>
                  <a:cubicBezTo>
                    <a:pt x="522" y="19"/>
                    <a:pt x="521" y="20"/>
                    <a:pt x="520" y="21"/>
                  </a:cubicBezTo>
                  <a:cubicBezTo>
                    <a:pt x="520" y="21"/>
                    <a:pt x="519" y="22"/>
                    <a:pt x="519" y="24"/>
                  </a:cubicBezTo>
                  <a:cubicBezTo>
                    <a:pt x="519" y="25"/>
                    <a:pt x="519" y="26"/>
                    <a:pt x="519" y="28"/>
                  </a:cubicBezTo>
                  <a:cubicBezTo>
                    <a:pt x="519" y="29"/>
                    <a:pt x="519" y="30"/>
                    <a:pt x="519" y="31"/>
                  </a:cubicBezTo>
                  <a:cubicBezTo>
                    <a:pt x="519" y="32"/>
                    <a:pt x="520" y="33"/>
                    <a:pt x="520" y="34"/>
                  </a:cubicBezTo>
                  <a:cubicBezTo>
                    <a:pt x="521" y="35"/>
                    <a:pt x="521" y="36"/>
                    <a:pt x="522" y="36"/>
                  </a:cubicBezTo>
                  <a:cubicBezTo>
                    <a:pt x="523" y="37"/>
                    <a:pt x="524" y="37"/>
                    <a:pt x="525" y="37"/>
                  </a:cubicBezTo>
                  <a:cubicBezTo>
                    <a:pt x="527" y="37"/>
                    <a:pt x="528" y="37"/>
                    <a:pt x="529" y="36"/>
                  </a:cubicBezTo>
                  <a:cubicBezTo>
                    <a:pt x="529" y="36"/>
                    <a:pt x="530" y="35"/>
                    <a:pt x="531" y="35"/>
                  </a:cubicBezTo>
                  <a:cubicBezTo>
                    <a:pt x="531" y="34"/>
                    <a:pt x="532" y="33"/>
                    <a:pt x="532" y="32"/>
                  </a:cubicBezTo>
                  <a:cubicBezTo>
                    <a:pt x="532" y="30"/>
                    <a:pt x="532" y="29"/>
                    <a:pt x="532" y="28"/>
                  </a:cubicBezTo>
                  <a:close/>
                  <a:moveTo>
                    <a:pt x="573" y="42"/>
                  </a:moveTo>
                  <a:cubicBezTo>
                    <a:pt x="573" y="42"/>
                    <a:pt x="573" y="42"/>
                    <a:pt x="573" y="42"/>
                  </a:cubicBezTo>
                  <a:cubicBezTo>
                    <a:pt x="573" y="42"/>
                    <a:pt x="573" y="42"/>
                    <a:pt x="572" y="42"/>
                  </a:cubicBezTo>
                  <a:cubicBezTo>
                    <a:pt x="572" y="43"/>
                    <a:pt x="572" y="43"/>
                    <a:pt x="571" y="43"/>
                  </a:cubicBezTo>
                  <a:cubicBezTo>
                    <a:pt x="571" y="43"/>
                    <a:pt x="570" y="43"/>
                    <a:pt x="569" y="43"/>
                  </a:cubicBezTo>
                  <a:cubicBezTo>
                    <a:pt x="569" y="43"/>
                    <a:pt x="568" y="43"/>
                    <a:pt x="567" y="43"/>
                  </a:cubicBezTo>
                  <a:cubicBezTo>
                    <a:pt x="567" y="43"/>
                    <a:pt x="567" y="43"/>
                    <a:pt x="566" y="42"/>
                  </a:cubicBezTo>
                  <a:cubicBezTo>
                    <a:pt x="566" y="42"/>
                    <a:pt x="566" y="42"/>
                    <a:pt x="566" y="42"/>
                  </a:cubicBezTo>
                  <a:cubicBezTo>
                    <a:pt x="566" y="42"/>
                    <a:pt x="565" y="42"/>
                    <a:pt x="565" y="42"/>
                  </a:cubicBezTo>
                  <a:cubicBezTo>
                    <a:pt x="565" y="26"/>
                    <a:pt x="565" y="26"/>
                    <a:pt x="565" y="26"/>
                  </a:cubicBezTo>
                  <a:cubicBezTo>
                    <a:pt x="565" y="24"/>
                    <a:pt x="565" y="23"/>
                    <a:pt x="565" y="22"/>
                  </a:cubicBezTo>
                  <a:cubicBezTo>
                    <a:pt x="565" y="22"/>
                    <a:pt x="565" y="21"/>
                    <a:pt x="564" y="20"/>
                  </a:cubicBezTo>
                  <a:cubicBezTo>
                    <a:pt x="564" y="20"/>
                    <a:pt x="563" y="19"/>
                    <a:pt x="563" y="19"/>
                  </a:cubicBezTo>
                  <a:cubicBezTo>
                    <a:pt x="562" y="19"/>
                    <a:pt x="562" y="19"/>
                    <a:pt x="561" y="19"/>
                  </a:cubicBezTo>
                  <a:cubicBezTo>
                    <a:pt x="560" y="19"/>
                    <a:pt x="559" y="19"/>
                    <a:pt x="558" y="20"/>
                  </a:cubicBezTo>
                  <a:cubicBezTo>
                    <a:pt x="557" y="21"/>
                    <a:pt x="556" y="22"/>
                    <a:pt x="555" y="23"/>
                  </a:cubicBezTo>
                  <a:cubicBezTo>
                    <a:pt x="555" y="42"/>
                    <a:pt x="555" y="42"/>
                    <a:pt x="555" y="42"/>
                  </a:cubicBezTo>
                  <a:cubicBezTo>
                    <a:pt x="555" y="42"/>
                    <a:pt x="554" y="42"/>
                    <a:pt x="554" y="42"/>
                  </a:cubicBezTo>
                  <a:cubicBezTo>
                    <a:pt x="554" y="42"/>
                    <a:pt x="554" y="42"/>
                    <a:pt x="554" y="42"/>
                  </a:cubicBezTo>
                  <a:cubicBezTo>
                    <a:pt x="553" y="43"/>
                    <a:pt x="553" y="43"/>
                    <a:pt x="553" y="43"/>
                  </a:cubicBezTo>
                  <a:cubicBezTo>
                    <a:pt x="552" y="43"/>
                    <a:pt x="551" y="43"/>
                    <a:pt x="551" y="43"/>
                  </a:cubicBezTo>
                  <a:cubicBezTo>
                    <a:pt x="550" y="43"/>
                    <a:pt x="549" y="43"/>
                    <a:pt x="549" y="43"/>
                  </a:cubicBezTo>
                  <a:cubicBezTo>
                    <a:pt x="548" y="43"/>
                    <a:pt x="548" y="43"/>
                    <a:pt x="548" y="42"/>
                  </a:cubicBezTo>
                  <a:cubicBezTo>
                    <a:pt x="547" y="42"/>
                    <a:pt x="547" y="42"/>
                    <a:pt x="547" y="42"/>
                  </a:cubicBezTo>
                  <a:cubicBezTo>
                    <a:pt x="547" y="42"/>
                    <a:pt x="547" y="42"/>
                    <a:pt x="547" y="42"/>
                  </a:cubicBezTo>
                  <a:cubicBezTo>
                    <a:pt x="547" y="14"/>
                    <a:pt x="547" y="14"/>
                    <a:pt x="547" y="14"/>
                  </a:cubicBezTo>
                  <a:cubicBezTo>
                    <a:pt x="547" y="13"/>
                    <a:pt x="547" y="13"/>
                    <a:pt x="547" y="13"/>
                  </a:cubicBezTo>
                  <a:cubicBezTo>
                    <a:pt x="547" y="13"/>
                    <a:pt x="547" y="13"/>
                    <a:pt x="547" y="13"/>
                  </a:cubicBezTo>
                  <a:cubicBezTo>
                    <a:pt x="548" y="13"/>
                    <a:pt x="548" y="13"/>
                    <a:pt x="548" y="12"/>
                  </a:cubicBezTo>
                  <a:cubicBezTo>
                    <a:pt x="549" y="12"/>
                    <a:pt x="549" y="12"/>
                    <a:pt x="550" y="12"/>
                  </a:cubicBezTo>
                  <a:cubicBezTo>
                    <a:pt x="551" y="12"/>
                    <a:pt x="551" y="12"/>
                    <a:pt x="552" y="12"/>
                  </a:cubicBezTo>
                  <a:cubicBezTo>
                    <a:pt x="552" y="13"/>
                    <a:pt x="552" y="13"/>
                    <a:pt x="553" y="13"/>
                  </a:cubicBezTo>
                  <a:cubicBezTo>
                    <a:pt x="553" y="13"/>
                    <a:pt x="553" y="13"/>
                    <a:pt x="553" y="13"/>
                  </a:cubicBezTo>
                  <a:cubicBezTo>
                    <a:pt x="553" y="13"/>
                    <a:pt x="553" y="13"/>
                    <a:pt x="553" y="14"/>
                  </a:cubicBezTo>
                  <a:cubicBezTo>
                    <a:pt x="553" y="17"/>
                    <a:pt x="553" y="17"/>
                    <a:pt x="553" y="17"/>
                  </a:cubicBezTo>
                  <a:cubicBezTo>
                    <a:pt x="555" y="15"/>
                    <a:pt x="557" y="14"/>
                    <a:pt x="558" y="13"/>
                  </a:cubicBezTo>
                  <a:cubicBezTo>
                    <a:pt x="560" y="12"/>
                    <a:pt x="561" y="12"/>
                    <a:pt x="563" y="12"/>
                  </a:cubicBezTo>
                  <a:cubicBezTo>
                    <a:pt x="565" y="12"/>
                    <a:pt x="567" y="12"/>
                    <a:pt x="568" y="13"/>
                  </a:cubicBezTo>
                  <a:cubicBezTo>
                    <a:pt x="569" y="13"/>
                    <a:pt x="570" y="14"/>
                    <a:pt x="571" y="15"/>
                  </a:cubicBezTo>
                  <a:cubicBezTo>
                    <a:pt x="572" y="16"/>
                    <a:pt x="572" y="18"/>
                    <a:pt x="573" y="19"/>
                  </a:cubicBezTo>
                  <a:cubicBezTo>
                    <a:pt x="573" y="21"/>
                    <a:pt x="573" y="22"/>
                    <a:pt x="573" y="24"/>
                  </a:cubicBezTo>
                  <a:lnTo>
                    <a:pt x="573" y="42"/>
                  </a:lnTo>
                  <a:close/>
                  <a:moveTo>
                    <a:pt x="620" y="30"/>
                  </a:moveTo>
                  <a:cubicBezTo>
                    <a:pt x="620" y="33"/>
                    <a:pt x="620" y="34"/>
                    <a:pt x="619" y="36"/>
                  </a:cubicBezTo>
                  <a:cubicBezTo>
                    <a:pt x="618" y="38"/>
                    <a:pt x="617" y="39"/>
                    <a:pt x="616" y="40"/>
                  </a:cubicBezTo>
                  <a:cubicBezTo>
                    <a:pt x="614" y="41"/>
                    <a:pt x="613" y="42"/>
                    <a:pt x="611" y="43"/>
                  </a:cubicBezTo>
                  <a:cubicBezTo>
                    <a:pt x="609" y="43"/>
                    <a:pt x="607" y="43"/>
                    <a:pt x="605" y="43"/>
                  </a:cubicBezTo>
                  <a:cubicBezTo>
                    <a:pt x="604" y="43"/>
                    <a:pt x="602" y="43"/>
                    <a:pt x="601" y="43"/>
                  </a:cubicBezTo>
                  <a:cubicBezTo>
                    <a:pt x="600" y="43"/>
                    <a:pt x="599" y="42"/>
                    <a:pt x="598" y="42"/>
                  </a:cubicBezTo>
                  <a:cubicBezTo>
                    <a:pt x="597" y="42"/>
                    <a:pt x="596" y="41"/>
                    <a:pt x="596" y="41"/>
                  </a:cubicBezTo>
                  <a:cubicBezTo>
                    <a:pt x="595" y="41"/>
                    <a:pt x="595" y="40"/>
                    <a:pt x="594" y="40"/>
                  </a:cubicBezTo>
                  <a:cubicBezTo>
                    <a:pt x="594" y="40"/>
                    <a:pt x="594" y="40"/>
                    <a:pt x="594" y="39"/>
                  </a:cubicBezTo>
                  <a:cubicBezTo>
                    <a:pt x="594" y="39"/>
                    <a:pt x="594" y="38"/>
                    <a:pt x="594" y="37"/>
                  </a:cubicBezTo>
                  <a:cubicBezTo>
                    <a:pt x="594" y="36"/>
                    <a:pt x="594" y="36"/>
                    <a:pt x="594" y="35"/>
                  </a:cubicBezTo>
                  <a:cubicBezTo>
                    <a:pt x="594" y="35"/>
                    <a:pt x="594" y="34"/>
                    <a:pt x="594" y="34"/>
                  </a:cubicBezTo>
                  <a:cubicBezTo>
                    <a:pt x="594" y="34"/>
                    <a:pt x="594" y="34"/>
                    <a:pt x="594" y="34"/>
                  </a:cubicBezTo>
                  <a:cubicBezTo>
                    <a:pt x="594" y="33"/>
                    <a:pt x="595" y="33"/>
                    <a:pt x="595" y="33"/>
                  </a:cubicBezTo>
                  <a:cubicBezTo>
                    <a:pt x="595" y="33"/>
                    <a:pt x="595" y="34"/>
                    <a:pt x="596" y="34"/>
                  </a:cubicBezTo>
                  <a:cubicBezTo>
                    <a:pt x="596" y="34"/>
                    <a:pt x="597" y="35"/>
                    <a:pt x="598" y="35"/>
                  </a:cubicBezTo>
                  <a:cubicBezTo>
                    <a:pt x="599" y="35"/>
                    <a:pt x="600" y="36"/>
                    <a:pt x="601" y="36"/>
                  </a:cubicBezTo>
                  <a:cubicBezTo>
                    <a:pt x="602" y="37"/>
                    <a:pt x="603" y="37"/>
                    <a:pt x="605" y="37"/>
                  </a:cubicBezTo>
                  <a:cubicBezTo>
                    <a:pt x="606" y="37"/>
                    <a:pt x="607" y="37"/>
                    <a:pt x="608" y="36"/>
                  </a:cubicBezTo>
                  <a:cubicBezTo>
                    <a:pt x="608" y="36"/>
                    <a:pt x="609" y="36"/>
                    <a:pt x="610" y="35"/>
                  </a:cubicBezTo>
                  <a:cubicBezTo>
                    <a:pt x="610" y="35"/>
                    <a:pt x="611" y="34"/>
                    <a:pt x="611" y="34"/>
                  </a:cubicBezTo>
                  <a:cubicBezTo>
                    <a:pt x="611" y="33"/>
                    <a:pt x="611" y="32"/>
                    <a:pt x="611" y="32"/>
                  </a:cubicBezTo>
                  <a:cubicBezTo>
                    <a:pt x="611" y="31"/>
                    <a:pt x="611" y="30"/>
                    <a:pt x="611" y="29"/>
                  </a:cubicBezTo>
                  <a:cubicBezTo>
                    <a:pt x="610" y="29"/>
                    <a:pt x="609" y="28"/>
                    <a:pt x="609" y="27"/>
                  </a:cubicBezTo>
                  <a:cubicBezTo>
                    <a:pt x="608" y="27"/>
                    <a:pt x="607" y="26"/>
                    <a:pt x="606" y="26"/>
                  </a:cubicBezTo>
                  <a:cubicBezTo>
                    <a:pt x="605" y="26"/>
                    <a:pt x="604" y="25"/>
                    <a:pt x="603" y="25"/>
                  </a:cubicBezTo>
                  <a:cubicBezTo>
                    <a:pt x="602" y="24"/>
                    <a:pt x="601" y="24"/>
                    <a:pt x="600" y="23"/>
                  </a:cubicBezTo>
                  <a:cubicBezTo>
                    <a:pt x="599" y="22"/>
                    <a:pt x="598" y="21"/>
                    <a:pt x="597" y="21"/>
                  </a:cubicBezTo>
                  <a:cubicBezTo>
                    <a:pt x="596" y="20"/>
                    <a:pt x="595" y="19"/>
                    <a:pt x="595" y="17"/>
                  </a:cubicBezTo>
                  <a:cubicBezTo>
                    <a:pt x="594" y="16"/>
                    <a:pt x="594" y="15"/>
                    <a:pt x="594" y="13"/>
                  </a:cubicBezTo>
                  <a:cubicBezTo>
                    <a:pt x="594" y="11"/>
                    <a:pt x="595" y="9"/>
                    <a:pt x="595" y="8"/>
                  </a:cubicBezTo>
                  <a:cubicBezTo>
                    <a:pt x="596" y="7"/>
                    <a:pt x="597" y="5"/>
                    <a:pt x="598" y="4"/>
                  </a:cubicBezTo>
                  <a:cubicBezTo>
                    <a:pt x="599" y="3"/>
                    <a:pt x="601" y="3"/>
                    <a:pt x="603" y="2"/>
                  </a:cubicBezTo>
                  <a:cubicBezTo>
                    <a:pt x="604" y="2"/>
                    <a:pt x="606" y="1"/>
                    <a:pt x="608" y="1"/>
                  </a:cubicBezTo>
                  <a:cubicBezTo>
                    <a:pt x="609" y="1"/>
                    <a:pt x="610" y="2"/>
                    <a:pt x="611" y="2"/>
                  </a:cubicBezTo>
                  <a:cubicBezTo>
                    <a:pt x="612" y="2"/>
                    <a:pt x="613" y="2"/>
                    <a:pt x="613" y="2"/>
                  </a:cubicBezTo>
                  <a:cubicBezTo>
                    <a:pt x="614" y="3"/>
                    <a:pt x="615" y="3"/>
                    <a:pt x="616" y="3"/>
                  </a:cubicBezTo>
                  <a:cubicBezTo>
                    <a:pt x="616" y="3"/>
                    <a:pt x="617" y="4"/>
                    <a:pt x="617" y="4"/>
                  </a:cubicBezTo>
                  <a:cubicBezTo>
                    <a:pt x="617" y="4"/>
                    <a:pt x="617" y="4"/>
                    <a:pt x="617" y="4"/>
                  </a:cubicBezTo>
                  <a:cubicBezTo>
                    <a:pt x="617" y="5"/>
                    <a:pt x="617" y="5"/>
                    <a:pt x="617" y="5"/>
                  </a:cubicBezTo>
                  <a:cubicBezTo>
                    <a:pt x="617" y="5"/>
                    <a:pt x="618" y="6"/>
                    <a:pt x="618" y="6"/>
                  </a:cubicBezTo>
                  <a:cubicBezTo>
                    <a:pt x="618" y="6"/>
                    <a:pt x="618" y="7"/>
                    <a:pt x="618" y="7"/>
                  </a:cubicBezTo>
                  <a:cubicBezTo>
                    <a:pt x="618" y="8"/>
                    <a:pt x="618" y="8"/>
                    <a:pt x="618" y="9"/>
                  </a:cubicBezTo>
                  <a:cubicBezTo>
                    <a:pt x="618" y="9"/>
                    <a:pt x="617" y="10"/>
                    <a:pt x="617" y="10"/>
                  </a:cubicBezTo>
                  <a:cubicBezTo>
                    <a:pt x="617" y="10"/>
                    <a:pt x="617" y="10"/>
                    <a:pt x="617" y="10"/>
                  </a:cubicBezTo>
                  <a:cubicBezTo>
                    <a:pt x="617" y="11"/>
                    <a:pt x="617" y="11"/>
                    <a:pt x="617" y="11"/>
                  </a:cubicBezTo>
                  <a:cubicBezTo>
                    <a:pt x="616" y="11"/>
                    <a:pt x="616" y="10"/>
                    <a:pt x="615" y="10"/>
                  </a:cubicBezTo>
                  <a:cubicBezTo>
                    <a:pt x="615" y="10"/>
                    <a:pt x="614" y="10"/>
                    <a:pt x="614" y="9"/>
                  </a:cubicBezTo>
                  <a:cubicBezTo>
                    <a:pt x="613" y="9"/>
                    <a:pt x="612" y="9"/>
                    <a:pt x="611" y="8"/>
                  </a:cubicBezTo>
                  <a:cubicBezTo>
                    <a:pt x="610" y="8"/>
                    <a:pt x="609" y="8"/>
                    <a:pt x="608" y="8"/>
                  </a:cubicBezTo>
                  <a:cubicBezTo>
                    <a:pt x="607" y="8"/>
                    <a:pt x="606" y="8"/>
                    <a:pt x="606" y="8"/>
                  </a:cubicBezTo>
                  <a:cubicBezTo>
                    <a:pt x="605" y="8"/>
                    <a:pt x="604" y="9"/>
                    <a:pt x="604" y="9"/>
                  </a:cubicBezTo>
                  <a:cubicBezTo>
                    <a:pt x="603" y="9"/>
                    <a:pt x="603" y="10"/>
                    <a:pt x="603" y="10"/>
                  </a:cubicBezTo>
                  <a:cubicBezTo>
                    <a:pt x="603" y="11"/>
                    <a:pt x="603" y="12"/>
                    <a:pt x="603" y="12"/>
                  </a:cubicBezTo>
                  <a:cubicBezTo>
                    <a:pt x="603" y="13"/>
                    <a:pt x="603" y="14"/>
                    <a:pt x="603" y="15"/>
                  </a:cubicBezTo>
                  <a:cubicBezTo>
                    <a:pt x="604" y="15"/>
                    <a:pt x="604" y="16"/>
                    <a:pt x="605" y="16"/>
                  </a:cubicBezTo>
                  <a:cubicBezTo>
                    <a:pt x="606" y="17"/>
                    <a:pt x="607" y="17"/>
                    <a:pt x="608" y="18"/>
                  </a:cubicBezTo>
                  <a:cubicBezTo>
                    <a:pt x="609" y="18"/>
                    <a:pt x="610" y="19"/>
                    <a:pt x="611" y="19"/>
                  </a:cubicBezTo>
                  <a:cubicBezTo>
                    <a:pt x="612" y="20"/>
                    <a:pt x="613" y="20"/>
                    <a:pt x="614" y="21"/>
                  </a:cubicBezTo>
                  <a:cubicBezTo>
                    <a:pt x="615" y="21"/>
                    <a:pt x="616" y="22"/>
                    <a:pt x="617" y="23"/>
                  </a:cubicBezTo>
                  <a:cubicBezTo>
                    <a:pt x="618" y="24"/>
                    <a:pt x="619" y="25"/>
                    <a:pt x="619" y="26"/>
                  </a:cubicBezTo>
                  <a:cubicBezTo>
                    <a:pt x="620" y="27"/>
                    <a:pt x="620" y="29"/>
                    <a:pt x="620" y="30"/>
                  </a:cubicBezTo>
                  <a:close/>
                  <a:moveTo>
                    <a:pt x="651" y="27"/>
                  </a:moveTo>
                  <a:cubicBezTo>
                    <a:pt x="651" y="28"/>
                    <a:pt x="651" y="28"/>
                    <a:pt x="651" y="29"/>
                  </a:cubicBezTo>
                  <a:cubicBezTo>
                    <a:pt x="650" y="29"/>
                    <a:pt x="650" y="30"/>
                    <a:pt x="649" y="30"/>
                  </a:cubicBezTo>
                  <a:cubicBezTo>
                    <a:pt x="632" y="30"/>
                    <a:pt x="632" y="30"/>
                    <a:pt x="632" y="30"/>
                  </a:cubicBezTo>
                  <a:cubicBezTo>
                    <a:pt x="632" y="31"/>
                    <a:pt x="632" y="32"/>
                    <a:pt x="633" y="33"/>
                  </a:cubicBezTo>
                  <a:cubicBezTo>
                    <a:pt x="633" y="34"/>
                    <a:pt x="633" y="35"/>
                    <a:pt x="634" y="35"/>
                  </a:cubicBezTo>
                  <a:cubicBezTo>
                    <a:pt x="634" y="36"/>
                    <a:pt x="635" y="36"/>
                    <a:pt x="636" y="37"/>
                  </a:cubicBezTo>
                  <a:cubicBezTo>
                    <a:pt x="637" y="37"/>
                    <a:pt x="638" y="37"/>
                    <a:pt x="640" y="37"/>
                  </a:cubicBezTo>
                  <a:cubicBezTo>
                    <a:pt x="641" y="37"/>
                    <a:pt x="642" y="37"/>
                    <a:pt x="643" y="37"/>
                  </a:cubicBezTo>
                  <a:cubicBezTo>
                    <a:pt x="644" y="37"/>
                    <a:pt x="645" y="37"/>
                    <a:pt x="646" y="36"/>
                  </a:cubicBezTo>
                  <a:cubicBezTo>
                    <a:pt x="647" y="36"/>
                    <a:pt x="647" y="36"/>
                    <a:pt x="648" y="36"/>
                  </a:cubicBezTo>
                  <a:cubicBezTo>
                    <a:pt x="648" y="36"/>
                    <a:pt x="649" y="35"/>
                    <a:pt x="649" y="35"/>
                  </a:cubicBezTo>
                  <a:cubicBezTo>
                    <a:pt x="649" y="35"/>
                    <a:pt x="650" y="36"/>
                    <a:pt x="650" y="36"/>
                  </a:cubicBezTo>
                  <a:cubicBezTo>
                    <a:pt x="650" y="36"/>
                    <a:pt x="650" y="36"/>
                    <a:pt x="650" y="36"/>
                  </a:cubicBezTo>
                  <a:cubicBezTo>
                    <a:pt x="650" y="36"/>
                    <a:pt x="650" y="36"/>
                    <a:pt x="650" y="37"/>
                  </a:cubicBezTo>
                  <a:cubicBezTo>
                    <a:pt x="650" y="37"/>
                    <a:pt x="650" y="38"/>
                    <a:pt x="650" y="38"/>
                  </a:cubicBezTo>
                  <a:cubicBezTo>
                    <a:pt x="650" y="39"/>
                    <a:pt x="650" y="39"/>
                    <a:pt x="650" y="39"/>
                  </a:cubicBezTo>
                  <a:cubicBezTo>
                    <a:pt x="650" y="40"/>
                    <a:pt x="650" y="40"/>
                    <a:pt x="650" y="40"/>
                  </a:cubicBezTo>
                  <a:cubicBezTo>
                    <a:pt x="650" y="40"/>
                    <a:pt x="650" y="40"/>
                    <a:pt x="650" y="41"/>
                  </a:cubicBezTo>
                  <a:cubicBezTo>
                    <a:pt x="650" y="41"/>
                    <a:pt x="650" y="41"/>
                    <a:pt x="650" y="41"/>
                  </a:cubicBezTo>
                  <a:cubicBezTo>
                    <a:pt x="649" y="41"/>
                    <a:pt x="649" y="41"/>
                    <a:pt x="648" y="42"/>
                  </a:cubicBezTo>
                  <a:cubicBezTo>
                    <a:pt x="648" y="42"/>
                    <a:pt x="647" y="42"/>
                    <a:pt x="646" y="42"/>
                  </a:cubicBezTo>
                  <a:cubicBezTo>
                    <a:pt x="645" y="43"/>
                    <a:pt x="644" y="43"/>
                    <a:pt x="643" y="43"/>
                  </a:cubicBezTo>
                  <a:cubicBezTo>
                    <a:pt x="642" y="43"/>
                    <a:pt x="640" y="43"/>
                    <a:pt x="639" y="43"/>
                  </a:cubicBezTo>
                  <a:cubicBezTo>
                    <a:pt x="637" y="43"/>
                    <a:pt x="634" y="43"/>
                    <a:pt x="633" y="42"/>
                  </a:cubicBezTo>
                  <a:cubicBezTo>
                    <a:pt x="631" y="42"/>
                    <a:pt x="629" y="41"/>
                    <a:pt x="628" y="40"/>
                  </a:cubicBezTo>
                  <a:cubicBezTo>
                    <a:pt x="627" y="38"/>
                    <a:pt x="626" y="37"/>
                    <a:pt x="625" y="35"/>
                  </a:cubicBezTo>
                  <a:cubicBezTo>
                    <a:pt x="624" y="33"/>
                    <a:pt x="624" y="31"/>
                    <a:pt x="624" y="28"/>
                  </a:cubicBezTo>
                  <a:cubicBezTo>
                    <a:pt x="624" y="25"/>
                    <a:pt x="624" y="23"/>
                    <a:pt x="625" y="21"/>
                  </a:cubicBezTo>
                  <a:cubicBezTo>
                    <a:pt x="626" y="19"/>
                    <a:pt x="627" y="18"/>
                    <a:pt x="628" y="16"/>
                  </a:cubicBezTo>
                  <a:cubicBezTo>
                    <a:pt x="629" y="15"/>
                    <a:pt x="631" y="14"/>
                    <a:pt x="632" y="13"/>
                  </a:cubicBezTo>
                  <a:cubicBezTo>
                    <a:pt x="634" y="12"/>
                    <a:pt x="636" y="12"/>
                    <a:pt x="638" y="12"/>
                  </a:cubicBezTo>
                  <a:cubicBezTo>
                    <a:pt x="641" y="12"/>
                    <a:pt x="643" y="12"/>
                    <a:pt x="644" y="13"/>
                  </a:cubicBezTo>
                  <a:cubicBezTo>
                    <a:pt x="646" y="14"/>
                    <a:pt x="647" y="15"/>
                    <a:pt x="648" y="16"/>
                  </a:cubicBezTo>
                  <a:cubicBezTo>
                    <a:pt x="649" y="17"/>
                    <a:pt x="650" y="18"/>
                    <a:pt x="651" y="20"/>
                  </a:cubicBezTo>
                  <a:cubicBezTo>
                    <a:pt x="651" y="22"/>
                    <a:pt x="651" y="24"/>
                    <a:pt x="651" y="26"/>
                  </a:cubicBezTo>
                  <a:lnTo>
                    <a:pt x="651" y="27"/>
                  </a:lnTo>
                  <a:close/>
                  <a:moveTo>
                    <a:pt x="644" y="25"/>
                  </a:moveTo>
                  <a:cubicBezTo>
                    <a:pt x="644" y="22"/>
                    <a:pt x="643" y="21"/>
                    <a:pt x="643" y="19"/>
                  </a:cubicBezTo>
                  <a:cubicBezTo>
                    <a:pt x="642" y="18"/>
                    <a:pt x="640" y="17"/>
                    <a:pt x="638" y="17"/>
                  </a:cubicBezTo>
                  <a:cubicBezTo>
                    <a:pt x="637" y="17"/>
                    <a:pt x="636" y="18"/>
                    <a:pt x="636" y="18"/>
                  </a:cubicBezTo>
                  <a:cubicBezTo>
                    <a:pt x="635" y="18"/>
                    <a:pt x="634" y="19"/>
                    <a:pt x="634" y="20"/>
                  </a:cubicBezTo>
                  <a:cubicBezTo>
                    <a:pt x="633" y="20"/>
                    <a:pt x="633" y="21"/>
                    <a:pt x="633" y="22"/>
                  </a:cubicBezTo>
                  <a:cubicBezTo>
                    <a:pt x="632" y="23"/>
                    <a:pt x="632" y="24"/>
                    <a:pt x="632" y="25"/>
                  </a:cubicBezTo>
                  <a:lnTo>
                    <a:pt x="644" y="25"/>
                  </a:lnTo>
                  <a:close/>
                  <a:moveTo>
                    <a:pt x="676" y="16"/>
                  </a:moveTo>
                  <a:cubicBezTo>
                    <a:pt x="676" y="17"/>
                    <a:pt x="676" y="18"/>
                    <a:pt x="676" y="18"/>
                  </a:cubicBezTo>
                  <a:cubicBezTo>
                    <a:pt x="676" y="19"/>
                    <a:pt x="676" y="19"/>
                    <a:pt x="676" y="19"/>
                  </a:cubicBezTo>
                  <a:cubicBezTo>
                    <a:pt x="676" y="19"/>
                    <a:pt x="675" y="20"/>
                    <a:pt x="675" y="20"/>
                  </a:cubicBezTo>
                  <a:cubicBezTo>
                    <a:pt x="675" y="20"/>
                    <a:pt x="675" y="20"/>
                    <a:pt x="675" y="20"/>
                  </a:cubicBezTo>
                  <a:cubicBezTo>
                    <a:pt x="675" y="20"/>
                    <a:pt x="674" y="20"/>
                    <a:pt x="674" y="20"/>
                  </a:cubicBezTo>
                  <a:cubicBezTo>
                    <a:pt x="674" y="20"/>
                    <a:pt x="674" y="20"/>
                    <a:pt x="674" y="20"/>
                  </a:cubicBezTo>
                  <a:cubicBezTo>
                    <a:pt x="673" y="20"/>
                    <a:pt x="673" y="19"/>
                    <a:pt x="673" y="19"/>
                  </a:cubicBezTo>
                  <a:cubicBezTo>
                    <a:pt x="672" y="19"/>
                    <a:pt x="672" y="19"/>
                    <a:pt x="672" y="19"/>
                  </a:cubicBezTo>
                  <a:cubicBezTo>
                    <a:pt x="671" y="19"/>
                    <a:pt x="671" y="19"/>
                    <a:pt x="670" y="20"/>
                  </a:cubicBezTo>
                  <a:cubicBezTo>
                    <a:pt x="670" y="20"/>
                    <a:pt x="669" y="20"/>
                    <a:pt x="669" y="20"/>
                  </a:cubicBezTo>
                  <a:cubicBezTo>
                    <a:pt x="668" y="21"/>
                    <a:pt x="668" y="21"/>
                    <a:pt x="667" y="22"/>
                  </a:cubicBezTo>
                  <a:cubicBezTo>
                    <a:pt x="667" y="22"/>
                    <a:pt x="666" y="23"/>
                    <a:pt x="666" y="24"/>
                  </a:cubicBezTo>
                  <a:cubicBezTo>
                    <a:pt x="666" y="42"/>
                    <a:pt x="666" y="42"/>
                    <a:pt x="666" y="42"/>
                  </a:cubicBezTo>
                  <a:cubicBezTo>
                    <a:pt x="666" y="42"/>
                    <a:pt x="666" y="42"/>
                    <a:pt x="666" y="42"/>
                  </a:cubicBezTo>
                  <a:cubicBezTo>
                    <a:pt x="666" y="42"/>
                    <a:pt x="665" y="42"/>
                    <a:pt x="665" y="42"/>
                  </a:cubicBezTo>
                  <a:cubicBezTo>
                    <a:pt x="665" y="43"/>
                    <a:pt x="664" y="43"/>
                    <a:pt x="664" y="43"/>
                  </a:cubicBezTo>
                  <a:cubicBezTo>
                    <a:pt x="663" y="43"/>
                    <a:pt x="663" y="43"/>
                    <a:pt x="662" y="43"/>
                  </a:cubicBezTo>
                  <a:cubicBezTo>
                    <a:pt x="661" y="43"/>
                    <a:pt x="660" y="43"/>
                    <a:pt x="660" y="43"/>
                  </a:cubicBezTo>
                  <a:cubicBezTo>
                    <a:pt x="659" y="43"/>
                    <a:pt x="659" y="43"/>
                    <a:pt x="659" y="42"/>
                  </a:cubicBezTo>
                  <a:cubicBezTo>
                    <a:pt x="658" y="42"/>
                    <a:pt x="658" y="42"/>
                    <a:pt x="658" y="42"/>
                  </a:cubicBezTo>
                  <a:cubicBezTo>
                    <a:pt x="658" y="42"/>
                    <a:pt x="658" y="42"/>
                    <a:pt x="658" y="42"/>
                  </a:cubicBezTo>
                  <a:cubicBezTo>
                    <a:pt x="658" y="14"/>
                    <a:pt x="658" y="14"/>
                    <a:pt x="658" y="14"/>
                  </a:cubicBezTo>
                  <a:cubicBezTo>
                    <a:pt x="658" y="13"/>
                    <a:pt x="658" y="13"/>
                    <a:pt x="658" y="13"/>
                  </a:cubicBezTo>
                  <a:cubicBezTo>
                    <a:pt x="658" y="13"/>
                    <a:pt x="658" y="13"/>
                    <a:pt x="659" y="13"/>
                  </a:cubicBezTo>
                  <a:cubicBezTo>
                    <a:pt x="659" y="13"/>
                    <a:pt x="659" y="13"/>
                    <a:pt x="660" y="12"/>
                  </a:cubicBezTo>
                  <a:cubicBezTo>
                    <a:pt x="660" y="12"/>
                    <a:pt x="661" y="12"/>
                    <a:pt x="661" y="12"/>
                  </a:cubicBezTo>
                  <a:cubicBezTo>
                    <a:pt x="662" y="12"/>
                    <a:pt x="663" y="12"/>
                    <a:pt x="663" y="12"/>
                  </a:cubicBezTo>
                  <a:cubicBezTo>
                    <a:pt x="663" y="13"/>
                    <a:pt x="664" y="13"/>
                    <a:pt x="664" y="13"/>
                  </a:cubicBezTo>
                  <a:cubicBezTo>
                    <a:pt x="664" y="13"/>
                    <a:pt x="664" y="13"/>
                    <a:pt x="665" y="13"/>
                  </a:cubicBezTo>
                  <a:cubicBezTo>
                    <a:pt x="665" y="13"/>
                    <a:pt x="665" y="13"/>
                    <a:pt x="665" y="14"/>
                  </a:cubicBezTo>
                  <a:cubicBezTo>
                    <a:pt x="665" y="17"/>
                    <a:pt x="665" y="17"/>
                    <a:pt x="665" y="17"/>
                  </a:cubicBezTo>
                  <a:cubicBezTo>
                    <a:pt x="665" y="16"/>
                    <a:pt x="666" y="15"/>
                    <a:pt x="667" y="15"/>
                  </a:cubicBezTo>
                  <a:cubicBezTo>
                    <a:pt x="667" y="14"/>
                    <a:pt x="668" y="13"/>
                    <a:pt x="669" y="13"/>
                  </a:cubicBezTo>
                  <a:cubicBezTo>
                    <a:pt x="669" y="13"/>
                    <a:pt x="670" y="12"/>
                    <a:pt x="670" y="12"/>
                  </a:cubicBezTo>
                  <a:cubicBezTo>
                    <a:pt x="671" y="12"/>
                    <a:pt x="672" y="12"/>
                    <a:pt x="672" y="12"/>
                  </a:cubicBezTo>
                  <a:cubicBezTo>
                    <a:pt x="672" y="12"/>
                    <a:pt x="673" y="12"/>
                    <a:pt x="673" y="12"/>
                  </a:cubicBezTo>
                  <a:cubicBezTo>
                    <a:pt x="673" y="12"/>
                    <a:pt x="674" y="12"/>
                    <a:pt x="674" y="12"/>
                  </a:cubicBezTo>
                  <a:cubicBezTo>
                    <a:pt x="674" y="12"/>
                    <a:pt x="675" y="12"/>
                    <a:pt x="675" y="12"/>
                  </a:cubicBezTo>
                  <a:cubicBezTo>
                    <a:pt x="675" y="12"/>
                    <a:pt x="675" y="13"/>
                    <a:pt x="675" y="13"/>
                  </a:cubicBezTo>
                  <a:cubicBezTo>
                    <a:pt x="675" y="13"/>
                    <a:pt x="676" y="13"/>
                    <a:pt x="676" y="13"/>
                  </a:cubicBezTo>
                  <a:cubicBezTo>
                    <a:pt x="676" y="13"/>
                    <a:pt x="676" y="13"/>
                    <a:pt x="676" y="13"/>
                  </a:cubicBezTo>
                  <a:cubicBezTo>
                    <a:pt x="676" y="14"/>
                    <a:pt x="676" y="14"/>
                    <a:pt x="676" y="14"/>
                  </a:cubicBezTo>
                  <a:cubicBezTo>
                    <a:pt x="676" y="15"/>
                    <a:pt x="676" y="16"/>
                    <a:pt x="676" y="16"/>
                  </a:cubicBezTo>
                  <a:close/>
                  <a:moveTo>
                    <a:pt x="706" y="14"/>
                  </a:moveTo>
                  <a:cubicBezTo>
                    <a:pt x="706" y="14"/>
                    <a:pt x="706" y="14"/>
                    <a:pt x="706" y="14"/>
                  </a:cubicBezTo>
                  <a:cubicBezTo>
                    <a:pt x="706" y="14"/>
                    <a:pt x="706" y="14"/>
                    <a:pt x="706" y="14"/>
                  </a:cubicBezTo>
                  <a:cubicBezTo>
                    <a:pt x="706" y="15"/>
                    <a:pt x="706" y="15"/>
                    <a:pt x="706" y="15"/>
                  </a:cubicBezTo>
                  <a:cubicBezTo>
                    <a:pt x="706" y="15"/>
                    <a:pt x="706" y="16"/>
                    <a:pt x="706" y="16"/>
                  </a:cubicBezTo>
                  <a:cubicBezTo>
                    <a:pt x="698" y="41"/>
                    <a:pt x="698" y="41"/>
                    <a:pt x="698" y="41"/>
                  </a:cubicBezTo>
                  <a:cubicBezTo>
                    <a:pt x="697" y="41"/>
                    <a:pt x="697" y="42"/>
                    <a:pt x="697" y="42"/>
                  </a:cubicBezTo>
                  <a:cubicBezTo>
                    <a:pt x="697" y="42"/>
                    <a:pt x="697" y="42"/>
                    <a:pt x="696" y="42"/>
                  </a:cubicBezTo>
                  <a:cubicBezTo>
                    <a:pt x="696" y="43"/>
                    <a:pt x="695" y="43"/>
                    <a:pt x="695" y="43"/>
                  </a:cubicBezTo>
                  <a:cubicBezTo>
                    <a:pt x="694" y="43"/>
                    <a:pt x="693" y="43"/>
                    <a:pt x="692" y="43"/>
                  </a:cubicBezTo>
                  <a:cubicBezTo>
                    <a:pt x="691" y="43"/>
                    <a:pt x="690" y="43"/>
                    <a:pt x="689" y="43"/>
                  </a:cubicBezTo>
                  <a:cubicBezTo>
                    <a:pt x="688" y="43"/>
                    <a:pt x="688" y="43"/>
                    <a:pt x="688" y="42"/>
                  </a:cubicBezTo>
                  <a:cubicBezTo>
                    <a:pt x="687" y="42"/>
                    <a:pt x="687" y="42"/>
                    <a:pt x="687" y="42"/>
                  </a:cubicBezTo>
                  <a:cubicBezTo>
                    <a:pt x="687" y="42"/>
                    <a:pt x="686" y="41"/>
                    <a:pt x="686" y="41"/>
                  </a:cubicBezTo>
                  <a:cubicBezTo>
                    <a:pt x="678" y="16"/>
                    <a:pt x="678" y="16"/>
                    <a:pt x="678" y="16"/>
                  </a:cubicBezTo>
                  <a:cubicBezTo>
                    <a:pt x="678" y="15"/>
                    <a:pt x="678" y="15"/>
                    <a:pt x="678" y="15"/>
                  </a:cubicBezTo>
                  <a:cubicBezTo>
                    <a:pt x="678" y="14"/>
                    <a:pt x="677" y="14"/>
                    <a:pt x="677" y="14"/>
                  </a:cubicBezTo>
                  <a:cubicBezTo>
                    <a:pt x="677" y="14"/>
                    <a:pt x="677" y="14"/>
                    <a:pt x="677" y="14"/>
                  </a:cubicBezTo>
                  <a:cubicBezTo>
                    <a:pt x="677" y="13"/>
                    <a:pt x="678" y="13"/>
                    <a:pt x="678" y="13"/>
                  </a:cubicBezTo>
                  <a:cubicBezTo>
                    <a:pt x="678" y="13"/>
                    <a:pt x="678" y="13"/>
                    <a:pt x="678" y="13"/>
                  </a:cubicBezTo>
                  <a:cubicBezTo>
                    <a:pt x="679" y="13"/>
                    <a:pt x="679" y="13"/>
                    <a:pt x="679" y="12"/>
                  </a:cubicBezTo>
                  <a:cubicBezTo>
                    <a:pt x="680" y="12"/>
                    <a:pt x="681" y="12"/>
                    <a:pt x="681" y="12"/>
                  </a:cubicBezTo>
                  <a:cubicBezTo>
                    <a:pt x="682" y="12"/>
                    <a:pt x="683" y="12"/>
                    <a:pt x="683" y="12"/>
                  </a:cubicBezTo>
                  <a:cubicBezTo>
                    <a:pt x="684" y="13"/>
                    <a:pt x="684" y="13"/>
                    <a:pt x="685" y="13"/>
                  </a:cubicBezTo>
                  <a:cubicBezTo>
                    <a:pt x="685" y="13"/>
                    <a:pt x="685" y="13"/>
                    <a:pt x="685" y="13"/>
                  </a:cubicBezTo>
                  <a:cubicBezTo>
                    <a:pt x="685" y="13"/>
                    <a:pt x="686" y="14"/>
                    <a:pt x="686" y="14"/>
                  </a:cubicBezTo>
                  <a:cubicBezTo>
                    <a:pt x="692" y="34"/>
                    <a:pt x="692" y="34"/>
                    <a:pt x="692" y="34"/>
                  </a:cubicBezTo>
                  <a:cubicBezTo>
                    <a:pt x="692" y="35"/>
                    <a:pt x="692" y="35"/>
                    <a:pt x="692" y="35"/>
                  </a:cubicBezTo>
                  <a:cubicBezTo>
                    <a:pt x="692" y="34"/>
                    <a:pt x="692" y="34"/>
                    <a:pt x="692" y="34"/>
                  </a:cubicBezTo>
                  <a:cubicBezTo>
                    <a:pt x="699" y="14"/>
                    <a:pt x="699" y="14"/>
                    <a:pt x="699" y="14"/>
                  </a:cubicBezTo>
                  <a:cubicBezTo>
                    <a:pt x="699" y="14"/>
                    <a:pt x="699" y="13"/>
                    <a:pt x="699" y="13"/>
                  </a:cubicBezTo>
                  <a:cubicBezTo>
                    <a:pt x="699" y="13"/>
                    <a:pt x="699" y="13"/>
                    <a:pt x="700" y="13"/>
                  </a:cubicBezTo>
                  <a:cubicBezTo>
                    <a:pt x="700" y="13"/>
                    <a:pt x="700" y="13"/>
                    <a:pt x="701" y="12"/>
                  </a:cubicBezTo>
                  <a:cubicBezTo>
                    <a:pt x="701" y="12"/>
                    <a:pt x="702" y="12"/>
                    <a:pt x="703" y="12"/>
                  </a:cubicBezTo>
                  <a:cubicBezTo>
                    <a:pt x="703" y="12"/>
                    <a:pt x="704" y="12"/>
                    <a:pt x="705" y="12"/>
                  </a:cubicBezTo>
                  <a:cubicBezTo>
                    <a:pt x="705" y="13"/>
                    <a:pt x="705" y="13"/>
                    <a:pt x="706" y="13"/>
                  </a:cubicBezTo>
                  <a:cubicBezTo>
                    <a:pt x="706" y="13"/>
                    <a:pt x="706" y="13"/>
                    <a:pt x="706" y="13"/>
                  </a:cubicBezTo>
                  <a:cubicBezTo>
                    <a:pt x="706" y="13"/>
                    <a:pt x="706" y="13"/>
                    <a:pt x="706" y="14"/>
                  </a:cubicBezTo>
                  <a:close/>
                  <a:moveTo>
                    <a:pt x="737" y="27"/>
                  </a:moveTo>
                  <a:cubicBezTo>
                    <a:pt x="737" y="28"/>
                    <a:pt x="737" y="28"/>
                    <a:pt x="736" y="29"/>
                  </a:cubicBezTo>
                  <a:cubicBezTo>
                    <a:pt x="736" y="29"/>
                    <a:pt x="735" y="30"/>
                    <a:pt x="734" y="30"/>
                  </a:cubicBezTo>
                  <a:cubicBezTo>
                    <a:pt x="717" y="30"/>
                    <a:pt x="717" y="30"/>
                    <a:pt x="717" y="30"/>
                  </a:cubicBezTo>
                  <a:cubicBezTo>
                    <a:pt x="717" y="31"/>
                    <a:pt x="718" y="32"/>
                    <a:pt x="718" y="33"/>
                  </a:cubicBezTo>
                  <a:cubicBezTo>
                    <a:pt x="718" y="34"/>
                    <a:pt x="719" y="35"/>
                    <a:pt x="719" y="35"/>
                  </a:cubicBezTo>
                  <a:cubicBezTo>
                    <a:pt x="720" y="36"/>
                    <a:pt x="721" y="36"/>
                    <a:pt x="722" y="37"/>
                  </a:cubicBezTo>
                  <a:cubicBezTo>
                    <a:pt x="722" y="37"/>
                    <a:pt x="724" y="37"/>
                    <a:pt x="725" y="37"/>
                  </a:cubicBezTo>
                  <a:cubicBezTo>
                    <a:pt x="726" y="37"/>
                    <a:pt x="728" y="37"/>
                    <a:pt x="729" y="37"/>
                  </a:cubicBezTo>
                  <a:cubicBezTo>
                    <a:pt x="730" y="37"/>
                    <a:pt x="731" y="37"/>
                    <a:pt x="731" y="36"/>
                  </a:cubicBezTo>
                  <a:cubicBezTo>
                    <a:pt x="732" y="36"/>
                    <a:pt x="733" y="36"/>
                    <a:pt x="733" y="36"/>
                  </a:cubicBezTo>
                  <a:cubicBezTo>
                    <a:pt x="734" y="36"/>
                    <a:pt x="734" y="35"/>
                    <a:pt x="734" y="35"/>
                  </a:cubicBezTo>
                  <a:cubicBezTo>
                    <a:pt x="735" y="35"/>
                    <a:pt x="735" y="36"/>
                    <a:pt x="735" y="36"/>
                  </a:cubicBezTo>
                  <a:cubicBezTo>
                    <a:pt x="735" y="36"/>
                    <a:pt x="735" y="36"/>
                    <a:pt x="735" y="36"/>
                  </a:cubicBezTo>
                  <a:cubicBezTo>
                    <a:pt x="735" y="36"/>
                    <a:pt x="735" y="36"/>
                    <a:pt x="735" y="37"/>
                  </a:cubicBezTo>
                  <a:cubicBezTo>
                    <a:pt x="735" y="37"/>
                    <a:pt x="735" y="38"/>
                    <a:pt x="735" y="38"/>
                  </a:cubicBezTo>
                  <a:cubicBezTo>
                    <a:pt x="735" y="39"/>
                    <a:pt x="735" y="39"/>
                    <a:pt x="735" y="39"/>
                  </a:cubicBezTo>
                  <a:cubicBezTo>
                    <a:pt x="735" y="40"/>
                    <a:pt x="735" y="40"/>
                    <a:pt x="735" y="40"/>
                  </a:cubicBezTo>
                  <a:cubicBezTo>
                    <a:pt x="735" y="40"/>
                    <a:pt x="735" y="40"/>
                    <a:pt x="735" y="41"/>
                  </a:cubicBezTo>
                  <a:cubicBezTo>
                    <a:pt x="735" y="41"/>
                    <a:pt x="735" y="41"/>
                    <a:pt x="735" y="41"/>
                  </a:cubicBezTo>
                  <a:cubicBezTo>
                    <a:pt x="735" y="41"/>
                    <a:pt x="734" y="41"/>
                    <a:pt x="734" y="42"/>
                  </a:cubicBezTo>
                  <a:cubicBezTo>
                    <a:pt x="733" y="42"/>
                    <a:pt x="732" y="42"/>
                    <a:pt x="731" y="42"/>
                  </a:cubicBezTo>
                  <a:cubicBezTo>
                    <a:pt x="730" y="43"/>
                    <a:pt x="729" y="43"/>
                    <a:pt x="728" y="43"/>
                  </a:cubicBezTo>
                  <a:cubicBezTo>
                    <a:pt x="727" y="43"/>
                    <a:pt x="726" y="43"/>
                    <a:pt x="724" y="43"/>
                  </a:cubicBezTo>
                  <a:cubicBezTo>
                    <a:pt x="722" y="43"/>
                    <a:pt x="720" y="43"/>
                    <a:pt x="718" y="42"/>
                  </a:cubicBezTo>
                  <a:cubicBezTo>
                    <a:pt x="716" y="42"/>
                    <a:pt x="714" y="41"/>
                    <a:pt x="713" y="40"/>
                  </a:cubicBezTo>
                  <a:cubicBezTo>
                    <a:pt x="712" y="38"/>
                    <a:pt x="711" y="37"/>
                    <a:pt x="710" y="35"/>
                  </a:cubicBezTo>
                  <a:cubicBezTo>
                    <a:pt x="710" y="33"/>
                    <a:pt x="709" y="31"/>
                    <a:pt x="709" y="28"/>
                  </a:cubicBezTo>
                  <a:cubicBezTo>
                    <a:pt x="709" y="25"/>
                    <a:pt x="710" y="23"/>
                    <a:pt x="710" y="21"/>
                  </a:cubicBezTo>
                  <a:cubicBezTo>
                    <a:pt x="711" y="19"/>
                    <a:pt x="712" y="18"/>
                    <a:pt x="713" y="16"/>
                  </a:cubicBezTo>
                  <a:cubicBezTo>
                    <a:pt x="714" y="15"/>
                    <a:pt x="716" y="14"/>
                    <a:pt x="718" y="13"/>
                  </a:cubicBezTo>
                  <a:cubicBezTo>
                    <a:pt x="719" y="12"/>
                    <a:pt x="721" y="12"/>
                    <a:pt x="724" y="12"/>
                  </a:cubicBezTo>
                  <a:cubicBezTo>
                    <a:pt x="726" y="12"/>
                    <a:pt x="728" y="12"/>
                    <a:pt x="730" y="13"/>
                  </a:cubicBezTo>
                  <a:cubicBezTo>
                    <a:pt x="731" y="14"/>
                    <a:pt x="733" y="15"/>
                    <a:pt x="734" y="16"/>
                  </a:cubicBezTo>
                  <a:cubicBezTo>
                    <a:pt x="735" y="17"/>
                    <a:pt x="735" y="18"/>
                    <a:pt x="736" y="20"/>
                  </a:cubicBezTo>
                  <a:cubicBezTo>
                    <a:pt x="736" y="22"/>
                    <a:pt x="737" y="24"/>
                    <a:pt x="737" y="26"/>
                  </a:cubicBezTo>
                  <a:lnTo>
                    <a:pt x="737" y="27"/>
                  </a:lnTo>
                  <a:close/>
                  <a:moveTo>
                    <a:pt x="729" y="25"/>
                  </a:moveTo>
                  <a:cubicBezTo>
                    <a:pt x="729" y="22"/>
                    <a:pt x="729" y="21"/>
                    <a:pt x="728" y="19"/>
                  </a:cubicBezTo>
                  <a:cubicBezTo>
                    <a:pt x="727" y="18"/>
                    <a:pt x="725" y="17"/>
                    <a:pt x="723" y="17"/>
                  </a:cubicBezTo>
                  <a:cubicBezTo>
                    <a:pt x="722" y="17"/>
                    <a:pt x="722" y="18"/>
                    <a:pt x="721" y="18"/>
                  </a:cubicBezTo>
                  <a:cubicBezTo>
                    <a:pt x="720" y="18"/>
                    <a:pt x="719" y="19"/>
                    <a:pt x="719" y="20"/>
                  </a:cubicBezTo>
                  <a:cubicBezTo>
                    <a:pt x="718" y="20"/>
                    <a:pt x="718" y="21"/>
                    <a:pt x="718" y="22"/>
                  </a:cubicBezTo>
                  <a:cubicBezTo>
                    <a:pt x="718" y="23"/>
                    <a:pt x="717" y="24"/>
                    <a:pt x="717" y="25"/>
                  </a:cubicBezTo>
                  <a:lnTo>
                    <a:pt x="729" y="25"/>
                  </a:lnTo>
                  <a:close/>
                  <a:moveTo>
                    <a:pt x="761" y="16"/>
                  </a:moveTo>
                  <a:cubicBezTo>
                    <a:pt x="761" y="17"/>
                    <a:pt x="761" y="18"/>
                    <a:pt x="761" y="18"/>
                  </a:cubicBezTo>
                  <a:cubicBezTo>
                    <a:pt x="761" y="19"/>
                    <a:pt x="761" y="19"/>
                    <a:pt x="761" y="19"/>
                  </a:cubicBezTo>
                  <a:cubicBezTo>
                    <a:pt x="761" y="19"/>
                    <a:pt x="761" y="20"/>
                    <a:pt x="761" y="20"/>
                  </a:cubicBezTo>
                  <a:cubicBezTo>
                    <a:pt x="760" y="20"/>
                    <a:pt x="760" y="20"/>
                    <a:pt x="760" y="20"/>
                  </a:cubicBezTo>
                  <a:cubicBezTo>
                    <a:pt x="760" y="20"/>
                    <a:pt x="760" y="20"/>
                    <a:pt x="759" y="20"/>
                  </a:cubicBezTo>
                  <a:cubicBezTo>
                    <a:pt x="759" y="20"/>
                    <a:pt x="759" y="20"/>
                    <a:pt x="759" y="20"/>
                  </a:cubicBezTo>
                  <a:cubicBezTo>
                    <a:pt x="758" y="20"/>
                    <a:pt x="758" y="19"/>
                    <a:pt x="758" y="19"/>
                  </a:cubicBezTo>
                  <a:cubicBezTo>
                    <a:pt x="758" y="19"/>
                    <a:pt x="757" y="19"/>
                    <a:pt x="757" y="19"/>
                  </a:cubicBezTo>
                  <a:cubicBezTo>
                    <a:pt x="756" y="19"/>
                    <a:pt x="756" y="19"/>
                    <a:pt x="756" y="20"/>
                  </a:cubicBezTo>
                  <a:cubicBezTo>
                    <a:pt x="755" y="20"/>
                    <a:pt x="755" y="20"/>
                    <a:pt x="754" y="20"/>
                  </a:cubicBezTo>
                  <a:cubicBezTo>
                    <a:pt x="754" y="21"/>
                    <a:pt x="753" y="21"/>
                    <a:pt x="753" y="22"/>
                  </a:cubicBezTo>
                  <a:cubicBezTo>
                    <a:pt x="752" y="22"/>
                    <a:pt x="752" y="23"/>
                    <a:pt x="751" y="24"/>
                  </a:cubicBezTo>
                  <a:cubicBezTo>
                    <a:pt x="751" y="42"/>
                    <a:pt x="751" y="42"/>
                    <a:pt x="751" y="42"/>
                  </a:cubicBezTo>
                  <a:cubicBezTo>
                    <a:pt x="751" y="42"/>
                    <a:pt x="751" y="42"/>
                    <a:pt x="751" y="42"/>
                  </a:cubicBezTo>
                  <a:cubicBezTo>
                    <a:pt x="751" y="42"/>
                    <a:pt x="751" y="42"/>
                    <a:pt x="750" y="42"/>
                  </a:cubicBezTo>
                  <a:cubicBezTo>
                    <a:pt x="750" y="43"/>
                    <a:pt x="750" y="43"/>
                    <a:pt x="749" y="43"/>
                  </a:cubicBezTo>
                  <a:cubicBezTo>
                    <a:pt x="749" y="43"/>
                    <a:pt x="748" y="43"/>
                    <a:pt x="747" y="43"/>
                  </a:cubicBezTo>
                  <a:cubicBezTo>
                    <a:pt x="746" y="43"/>
                    <a:pt x="746" y="43"/>
                    <a:pt x="745" y="43"/>
                  </a:cubicBezTo>
                  <a:cubicBezTo>
                    <a:pt x="745" y="43"/>
                    <a:pt x="744" y="43"/>
                    <a:pt x="744" y="42"/>
                  </a:cubicBezTo>
                  <a:cubicBezTo>
                    <a:pt x="744" y="42"/>
                    <a:pt x="744" y="42"/>
                    <a:pt x="743" y="42"/>
                  </a:cubicBezTo>
                  <a:cubicBezTo>
                    <a:pt x="743" y="42"/>
                    <a:pt x="743" y="42"/>
                    <a:pt x="743" y="42"/>
                  </a:cubicBezTo>
                  <a:cubicBezTo>
                    <a:pt x="743" y="14"/>
                    <a:pt x="743" y="14"/>
                    <a:pt x="743" y="14"/>
                  </a:cubicBezTo>
                  <a:cubicBezTo>
                    <a:pt x="743" y="13"/>
                    <a:pt x="743" y="13"/>
                    <a:pt x="743" y="13"/>
                  </a:cubicBezTo>
                  <a:cubicBezTo>
                    <a:pt x="743" y="13"/>
                    <a:pt x="744" y="13"/>
                    <a:pt x="744" y="13"/>
                  </a:cubicBezTo>
                  <a:cubicBezTo>
                    <a:pt x="744" y="13"/>
                    <a:pt x="745" y="13"/>
                    <a:pt x="745" y="12"/>
                  </a:cubicBezTo>
                  <a:cubicBezTo>
                    <a:pt x="745" y="12"/>
                    <a:pt x="746" y="12"/>
                    <a:pt x="747" y="12"/>
                  </a:cubicBezTo>
                  <a:cubicBezTo>
                    <a:pt x="747" y="12"/>
                    <a:pt x="748" y="12"/>
                    <a:pt x="748" y="12"/>
                  </a:cubicBezTo>
                  <a:cubicBezTo>
                    <a:pt x="749" y="13"/>
                    <a:pt x="749" y="13"/>
                    <a:pt x="749" y="13"/>
                  </a:cubicBezTo>
                  <a:cubicBezTo>
                    <a:pt x="749" y="13"/>
                    <a:pt x="750" y="13"/>
                    <a:pt x="750" y="13"/>
                  </a:cubicBezTo>
                  <a:cubicBezTo>
                    <a:pt x="750" y="13"/>
                    <a:pt x="750" y="13"/>
                    <a:pt x="750" y="14"/>
                  </a:cubicBezTo>
                  <a:cubicBezTo>
                    <a:pt x="750" y="17"/>
                    <a:pt x="750" y="17"/>
                    <a:pt x="750" y="17"/>
                  </a:cubicBezTo>
                  <a:cubicBezTo>
                    <a:pt x="751" y="16"/>
                    <a:pt x="751" y="15"/>
                    <a:pt x="752" y="15"/>
                  </a:cubicBezTo>
                  <a:cubicBezTo>
                    <a:pt x="753" y="14"/>
                    <a:pt x="753" y="13"/>
                    <a:pt x="754" y="13"/>
                  </a:cubicBezTo>
                  <a:cubicBezTo>
                    <a:pt x="754" y="13"/>
                    <a:pt x="755" y="12"/>
                    <a:pt x="756" y="12"/>
                  </a:cubicBezTo>
                  <a:cubicBezTo>
                    <a:pt x="756" y="12"/>
                    <a:pt x="757" y="12"/>
                    <a:pt x="757" y="12"/>
                  </a:cubicBezTo>
                  <a:cubicBezTo>
                    <a:pt x="758" y="12"/>
                    <a:pt x="758" y="12"/>
                    <a:pt x="758" y="12"/>
                  </a:cubicBezTo>
                  <a:cubicBezTo>
                    <a:pt x="759" y="12"/>
                    <a:pt x="759" y="12"/>
                    <a:pt x="759" y="12"/>
                  </a:cubicBezTo>
                  <a:cubicBezTo>
                    <a:pt x="760" y="12"/>
                    <a:pt x="760" y="12"/>
                    <a:pt x="760" y="12"/>
                  </a:cubicBezTo>
                  <a:cubicBezTo>
                    <a:pt x="760" y="12"/>
                    <a:pt x="760" y="13"/>
                    <a:pt x="761" y="13"/>
                  </a:cubicBezTo>
                  <a:cubicBezTo>
                    <a:pt x="761" y="13"/>
                    <a:pt x="761" y="13"/>
                    <a:pt x="761" y="13"/>
                  </a:cubicBezTo>
                  <a:cubicBezTo>
                    <a:pt x="761" y="13"/>
                    <a:pt x="761" y="13"/>
                    <a:pt x="761" y="13"/>
                  </a:cubicBezTo>
                  <a:cubicBezTo>
                    <a:pt x="761" y="14"/>
                    <a:pt x="761" y="14"/>
                    <a:pt x="761" y="14"/>
                  </a:cubicBezTo>
                  <a:cubicBezTo>
                    <a:pt x="761" y="15"/>
                    <a:pt x="761" y="16"/>
                    <a:pt x="761" y="16"/>
                  </a:cubicBezTo>
                  <a:close/>
                </a:path>
              </a:pathLst>
            </a:custGeom>
            <a:solidFill>
              <a:srgbClr val="217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 dirty="0">
                <a:latin typeface="+mn-lt"/>
              </a:endParaRPr>
            </a:p>
          </p:txBody>
        </p:sp>
        <p:sp>
          <p:nvSpPr>
            <p:cNvPr id="255" name="Freeform 94"/>
            <p:cNvSpPr>
              <a:spLocks/>
            </p:cNvSpPr>
            <p:nvPr/>
          </p:nvSpPr>
          <p:spPr bwMode="auto">
            <a:xfrm>
              <a:off x="6618785" y="3574503"/>
              <a:ext cx="289299" cy="704746"/>
            </a:xfrm>
            <a:custGeom>
              <a:avLst/>
              <a:gdLst>
                <a:gd name="T0" fmla="*/ 16 w 132"/>
                <a:gd name="T1" fmla="*/ 0 h 320"/>
                <a:gd name="T2" fmla="*/ 117 w 132"/>
                <a:gd name="T3" fmla="*/ 0 h 320"/>
                <a:gd name="T4" fmla="*/ 127 w 132"/>
                <a:gd name="T5" fmla="*/ 4 h 320"/>
                <a:gd name="T6" fmla="*/ 132 w 132"/>
                <a:gd name="T7" fmla="*/ 15 h 320"/>
                <a:gd name="T8" fmla="*/ 132 w 132"/>
                <a:gd name="T9" fmla="*/ 305 h 320"/>
                <a:gd name="T10" fmla="*/ 127 w 132"/>
                <a:gd name="T11" fmla="*/ 316 h 320"/>
                <a:gd name="T12" fmla="*/ 117 w 132"/>
                <a:gd name="T13" fmla="*/ 320 h 320"/>
                <a:gd name="T14" fmla="*/ 16 w 132"/>
                <a:gd name="T15" fmla="*/ 320 h 320"/>
                <a:gd name="T16" fmla="*/ 5 w 132"/>
                <a:gd name="T17" fmla="*/ 316 h 320"/>
                <a:gd name="T18" fmla="*/ 0 w 132"/>
                <a:gd name="T19" fmla="*/ 305 h 320"/>
                <a:gd name="T20" fmla="*/ 0 w 132"/>
                <a:gd name="T21" fmla="*/ 15 h 320"/>
                <a:gd name="T22" fmla="*/ 5 w 132"/>
                <a:gd name="T23" fmla="*/ 4 h 320"/>
                <a:gd name="T24" fmla="*/ 16 w 132"/>
                <a:gd name="T25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320">
                  <a:moveTo>
                    <a:pt x="16" y="0"/>
                  </a:moveTo>
                  <a:cubicBezTo>
                    <a:pt x="117" y="0"/>
                    <a:pt x="117" y="0"/>
                    <a:pt x="117" y="0"/>
                  </a:cubicBezTo>
                  <a:cubicBezTo>
                    <a:pt x="121" y="0"/>
                    <a:pt x="124" y="2"/>
                    <a:pt x="127" y="4"/>
                  </a:cubicBezTo>
                  <a:cubicBezTo>
                    <a:pt x="130" y="7"/>
                    <a:pt x="132" y="11"/>
                    <a:pt x="132" y="15"/>
                  </a:cubicBezTo>
                  <a:cubicBezTo>
                    <a:pt x="132" y="305"/>
                    <a:pt x="132" y="305"/>
                    <a:pt x="132" y="305"/>
                  </a:cubicBezTo>
                  <a:cubicBezTo>
                    <a:pt x="132" y="309"/>
                    <a:pt x="130" y="313"/>
                    <a:pt x="127" y="316"/>
                  </a:cubicBezTo>
                  <a:cubicBezTo>
                    <a:pt x="124" y="319"/>
                    <a:pt x="121" y="320"/>
                    <a:pt x="117" y="320"/>
                  </a:cubicBezTo>
                  <a:cubicBezTo>
                    <a:pt x="16" y="320"/>
                    <a:pt x="16" y="320"/>
                    <a:pt x="16" y="320"/>
                  </a:cubicBezTo>
                  <a:cubicBezTo>
                    <a:pt x="11" y="320"/>
                    <a:pt x="8" y="319"/>
                    <a:pt x="5" y="316"/>
                  </a:cubicBezTo>
                  <a:cubicBezTo>
                    <a:pt x="2" y="313"/>
                    <a:pt x="0" y="309"/>
                    <a:pt x="0" y="30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2"/>
                    <a:pt x="11" y="0"/>
                    <a:pt x="16" y="0"/>
                  </a:cubicBezTo>
                  <a:close/>
                </a:path>
              </a:pathLst>
            </a:custGeom>
            <a:solidFill>
              <a:srgbClr val="217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6" name="Freeform 95"/>
            <p:cNvSpPr>
              <a:spLocks/>
            </p:cNvSpPr>
            <p:nvPr/>
          </p:nvSpPr>
          <p:spPr bwMode="auto">
            <a:xfrm>
              <a:off x="6640650" y="3603096"/>
              <a:ext cx="243886" cy="84099"/>
            </a:xfrm>
            <a:custGeom>
              <a:avLst/>
              <a:gdLst>
                <a:gd name="T0" fmla="*/ 111 w 111"/>
                <a:gd name="T1" fmla="*/ 34 h 38"/>
                <a:gd name="T2" fmla="*/ 110 w 111"/>
                <a:gd name="T3" fmla="*/ 37 h 38"/>
                <a:gd name="T4" fmla="*/ 107 w 111"/>
                <a:gd name="T5" fmla="*/ 38 h 38"/>
                <a:gd name="T6" fmla="*/ 4 w 111"/>
                <a:gd name="T7" fmla="*/ 38 h 38"/>
                <a:gd name="T8" fmla="*/ 1 w 111"/>
                <a:gd name="T9" fmla="*/ 37 h 38"/>
                <a:gd name="T10" fmla="*/ 0 w 111"/>
                <a:gd name="T11" fmla="*/ 34 h 38"/>
                <a:gd name="T12" fmla="*/ 0 w 111"/>
                <a:gd name="T13" fmla="*/ 3 h 38"/>
                <a:gd name="T14" fmla="*/ 1 w 111"/>
                <a:gd name="T15" fmla="*/ 1 h 38"/>
                <a:gd name="T16" fmla="*/ 4 w 111"/>
                <a:gd name="T17" fmla="*/ 0 h 38"/>
                <a:gd name="T18" fmla="*/ 107 w 111"/>
                <a:gd name="T19" fmla="*/ 0 h 38"/>
                <a:gd name="T20" fmla="*/ 110 w 111"/>
                <a:gd name="T21" fmla="*/ 1 h 38"/>
                <a:gd name="T22" fmla="*/ 111 w 111"/>
                <a:gd name="T23" fmla="*/ 3 h 38"/>
                <a:gd name="T24" fmla="*/ 111 w 111"/>
                <a:gd name="T25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38">
                  <a:moveTo>
                    <a:pt x="111" y="34"/>
                  </a:moveTo>
                  <a:cubicBezTo>
                    <a:pt x="111" y="35"/>
                    <a:pt x="110" y="36"/>
                    <a:pt x="110" y="37"/>
                  </a:cubicBezTo>
                  <a:cubicBezTo>
                    <a:pt x="109" y="37"/>
                    <a:pt x="108" y="38"/>
                    <a:pt x="107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2" y="37"/>
                    <a:pt x="1" y="37"/>
                  </a:cubicBezTo>
                  <a:cubicBezTo>
                    <a:pt x="1" y="36"/>
                    <a:pt x="0" y="35"/>
                    <a:pt x="0" y="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8" y="0"/>
                    <a:pt x="109" y="0"/>
                    <a:pt x="110" y="1"/>
                  </a:cubicBezTo>
                  <a:cubicBezTo>
                    <a:pt x="110" y="2"/>
                    <a:pt x="111" y="3"/>
                    <a:pt x="111" y="3"/>
                  </a:cubicBezTo>
                  <a:lnTo>
                    <a:pt x="111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7" name="Freeform 96"/>
            <p:cNvSpPr>
              <a:spLocks/>
            </p:cNvSpPr>
            <p:nvPr/>
          </p:nvSpPr>
          <p:spPr bwMode="auto">
            <a:xfrm>
              <a:off x="6640650" y="3700651"/>
              <a:ext cx="243886" cy="84099"/>
            </a:xfrm>
            <a:custGeom>
              <a:avLst/>
              <a:gdLst>
                <a:gd name="T0" fmla="*/ 110 w 111"/>
                <a:gd name="T1" fmla="*/ 1 h 38"/>
                <a:gd name="T2" fmla="*/ 111 w 111"/>
                <a:gd name="T3" fmla="*/ 4 h 38"/>
                <a:gd name="T4" fmla="*/ 111 w 111"/>
                <a:gd name="T5" fmla="*/ 35 h 38"/>
                <a:gd name="T6" fmla="*/ 110 w 111"/>
                <a:gd name="T7" fmla="*/ 37 h 38"/>
                <a:gd name="T8" fmla="*/ 107 w 111"/>
                <a:gd name="T9" fmla="*/ 38 h 38"/>
                <a:gd name="T10" fmla="*/ 4 w 111"/>
                <a:gd name="T11" fmla="*/ 38 h 38"/>
                <a:gd name="T12" fmla="*/ 1 w 111"/>
                <a:gd name="T13" fmla="*/ 37 h 38"/>
                <a:gd name="T14" fmla="*/ 0 w 111"/>
                <a:gd name="T15" fmla="*/ 35 h 38"/>
                <a:gd name="T16" fmla="*/ 0 w 111"/>
                <a:gd name="T17" fmla="*/ 4 h 38"/>
                <a:gd name="T18" fmla="*/ 1 w 111"/>
                <a:gd name="T19" fmla="*/ 1 h 38"/>
                <a:gd name="T20" fmla="*/ 4 w 111"/>
                <a:gd name="T21" fmla="*/ 0 h 38"/>
                <a:gd name="T22" fmla="*/ 107 w 111"/>
                <a:gd name="T23" fmla="*/ 0 h 38"/>
                <a:gd name="T24" fmla="*/ 110 w 111"/>
                <a:gd name="T2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1" h="38">
                  <a:moveTo>
                    <a:pt x="110" y="1"/>
                  </a:moveTo>
                  <a:cubicBezTo>
                    <a:pt x="110" y="2"/>
                    <a:pt x="111" y="3"/>
                    <a:pt x="111" y="4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5"/>
                    <a:pt x="110" y="36"/>
                    <a:pt x="110" y="37"/>
                  </a:cubicBezTo>
                  <a:cubicBezTo>
                    <a:pt x="109" y="38"/>
                    <a:pt x="108" y="38"/>
                    <a:pt x="107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2" y="38"/>
                    <a:pt x="1" y="37"/>
                  </a:cubicBezTo>
                  <a:cubicBezTo>
                    <a:pt x="1" y="36"/>
                    <a:pt x="0" y="35"/>
                    <a:pt x="0" y="3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8" y="0"/>
                    <a:pt x="109" y="1"/>
                    <a:pt x="1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8" name="Freeform 97"/>
            <p:cNvSpPr>
              <a:spLocks/>
            </p:cNvSpPr>
            <p:nvPr/>
          </p:nvSpPr>
          <p:spPr bwMode="auto">
            <a:xfrm>
              <a:off x="6827349" y="3665330"/>
              <a:ext cx="35322" cy="11774"/>
            </a:xfrm>
            <a:custGeom>
              <a:avLst/>
              <a:gdLst>
                <a:gd name="T0" fmla="*/ 2 w 16"/>
                <a:gd name="T1" fmla="*/ 0 h 5"/>
                <a:gd name="T2" fmla="*/ 14 w 16"/>
                <a:gd name="T3" fmla="*/ 0 h 5"/>
                <a:gd name="T4" fmla="*/ 15 w 16"/>
                <a:gd name="T5" fmla="*/ 1 h 5"/>
                <a:gd name="T6" fmla="*/ 16 w 16"/>
                <a:gd name="T7" fmla="*/ 2 h 5"/>
                <a:gd name="T8" fmla="*/ 15 w 16"/>
                <a:gd name="T9" fmla="*/ 4 h 5"/>
                <a:gd name="T10" fmla="*/ 14 w 16"/>
                <a:gd name="T11" fmla="*/ 5 h 5"/>
                <a:gd name="T12" fmla="*/ 2 w 16"/>
                <a:gd name="T13" fmla="*/ 5 h 5"/>
                <a:gd name="T14" fmla="*/ 1 w 16"/>
                <a:gd name="T15" fmla="*/ 4 h 5"/>
                <a:gd name="T16" fmla="*/ 0 w 16"/>
                <a:gd name="T17" fmla="*/ 2 h 5"/>
                <a:gd name="T18" fmla="*/ 1 w 16"/>
                <a:gd name="T19" fmla="*/ 1 h 5"/>
                <a:gd name="T20" fmla="*/ 2 w 16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5">
                  <a:moveTo>
                    <a:pt x="2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1"/>
                  </a:cubicBezTo>
                  <a:cubicBezTo>
                    <a:pt x="15" y="1"/>
                    <a:pt x="16" y="2"/>
                    <a:pt x="16" y="2"/>
                  </a:cubicBezTo>
                  <a:cubicBezTo>
                    <a:pt x="16" y="3"/>
                    <a:pt x="15" y="4"/>
                    <a:pt x="15" y="4"/>
                  </a:cubicBezTo>
                  <a:cubicBezTo>
                    <a:pt x="15" y="4"/>
                    <a:pt x="14" y="5"/>
                    <a:pt x="14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37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9" name="Freeform 98"/>
            <p:cNvSpPr>
              <a:spLocks/>
            </p:cNvSpPr>
            <p:nvPr/>
          </p:nvSpPr>
          <p:spPr bwMode="auto">
            <a:xfrm>
              <a:off x="6714657" y="4065639"/>
              <a:ext cx="94190" cy="97554"/>
            </a:xfrm>
            <a:custGeom>
              <a:avLst/>
              <a:gdLst>
                <a:gd name="T0" fmla="*/ 43 w 43"/>
                <a:gd name="T1" fmla="*/ 35 h 44"/>
                <a:gd name="T2" fmla="*/ 41 w 43"/>
                <a:gd name="T3" fmla="*/ 41 h 44"/>
                <a:gd name="T4" fmla="*/ 34 w 43"/>
                <a:gd name="T5" fmla="*/ 44 h 44"/>
                <a:gd name="T6" fmla="*/ 9 w 43"/>
                <a:gd name="T7" fmla="*/ 44 h 44"/>
                <a:gd name="T8" fmla="*/ 2 w 43"/>
                <a:gd name="T9" fmla="*/ 41 h 44"/>
                <a:gd name="T10" fmla="*/ 0 w 43"/>
                <a:gd name="T11" fmla="*/ 35 h 44"/>
                <a:gd name="T12" fmla="*/ 0 w 43"/>
                <a:gd name="T13" fmla="*/ 10 h 44"/>
                <a:gd name="T14" fmla="*/ 2 w 43"/>
                <a:gd name="T15" fmla="*/ 3 h 44"/>
                <a:gd name="T16" fmla="*/ 9 w 43"/>
                <a:gd name="T17" fmla="*/ 0 h 44"/>
                <a:gd name="T18" fmla="*/ 34 w 43"/>
                <a:gd name="T19" fmla="*/ 0 h 44"/>
                <a:gd name="T20" fmla="*/ 41 w 43"/>
                <a:gd name="T21" fmla="*/ 3 h 44"/>
                <a:gd name="T22" fmla="*/ 43 w 43"/>
                <a:gd name="T23" fmla="*/ 10 h 44"/>
                <a:gd name="T24" fmla="*/ 43 w 43"/>
                <a:gd name="T25" fmla="*/ 3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4">
                  <a:moveTo>
                    <a:pt x="43" y="35"/>
                  </a:moveTo>
                  <a:cubicBezTo>
                    <a:pt x="43" y="37"/>
                    <a:pt x="43" y="40"/>
                    <a:pt x="41" y="41"/>
                  </a:cubicBezTo>
                  <a:cubicBezTo>
                    <a:pt x="39" y="43"/>
                    <a:pt x="37" y="44"/>
                    <a:pt x="34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7" y="44"/>
                    <a:pt x="4" y="43"/>
                    <a:pt x="2" y="41"/>
                  </a:cubicBezTo>
                  <a:cubicBezTo>
                    <a:pt x="1" y="40"/>
                    <a:pt x="0" y="37"/>
                    <a:pt x="0" y="3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1" y="5"/>
                    <a:pt x="2" y="3"/>
                  </a:cubicBezTo>
                  <a:cubicBezTo>
                    <a:pt x="4" y="1"/>
                    <a:pt x="7" y="0"/>
                    <a:pt x="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7" y="0"/>
                    <a:pt x="39" y="1"/>
                    <a:pt x="41" y="3"/>
                  </a:cubicBezTo>
                  <a:cubicBezTo>
                    <a:pt x="43" y="5"/>
                    <a:pt x="43" y="7"/>
                    <a:pt x="43" y="10"/>
                  </a:cubicBezTo>
                  <a:lnTo>
                    <a:pt x="43" y="3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0" name="Freeform 99"/>
            <p:cNvSpPr>
              <a:spLocks/>
            </p:cNvSpPr>
            <p:nvPr/>
          </p:nvSpPr>
          <p:spPr bwMode="auto">
            <a:xfrm>
              <a:off x="6723067" y="4074048"/>
              <a:ext cx="79053" cy="82417"/>
            </a:xfrm>
            <a:custGeom>
              <a:avLst/>
              <a:gdLst>
                <a:gd name="T0" fmla="*/ 36 w 36"/>
                <a:gd name="T1" fmla="*/ 6 h 37"/>
                <a:gd name="T2" fmla="*/ 36 w 36"/>
                <a:gd name="T3" fmla="*/ 31 h 37"/>
                <a:gd name="T4" fmla="*/ 35 w 36"/>
                <a:gd name="T5" fmla="*/ 35 h 37"/>
                <a:gd name="T6" fmla="*/ 31 w 36"/>
                <a:gd name="T7" fmla="*/ 37 h 37"/>
                <a:gd name="T8" fmla="*/ 6 w 36"/>
                <a:gd name="T9" fmla="*/ 37 h 37"/>
                <a:gd name="T10" fmla="*/ 2 w 36"/>
                <a:gd name="T11" fmla="*/ 35 h 37"/>
                <a:gd name="T12" fmla="*/ 0 w 36"/>
                <a:gd name="T13" fmla="*/ 31 h 37"/>
                <a:gd name="T14" fmla="*/ 0 w 36"/>
                <a:gd name="T15" fmla="*/ 6 h 37"/>
                <a:gd name="T16" fmla="*/ 2 w 36"/>
                <a:gd name="T17" fmla="*/ 2 h 37"/>
                <a:gd name="T18" fmla="*/ 6 w 36"/>
                <a:gd name="T19" fmla="*/ 0 h 37"/>
                <a:gd name="T20" fmla="*/ 31 w 36"/>
                <a:gd name="T21" fmla="*/ 0 h 37"/>
                <a:gd name="T22" fmla="*/ 35 w 36"/>
                <a:gd name="T23" fmla="*/ 2 h 37"/>
                <a:gd name="T24" fmla="*/ 36 w 36"/>
                <a:gd name="T25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37">
                  <a:moveTo>
                    <a:pt x="36" y="6"/>
                  </a:moveTo>
                  <a:cubicBezTo>
                    <a:pt x="36" y="31"/>
                    <a:pt x="36" y="31"/>
                    <a:pt x="36" y="31"/>
                  </a:cubicBezTo>
                  <a:cubicBezTo>
                    <a:pt x="36" y="32"/>
                    <a:pt x="36" y="34"/>
                    <a:pt x="35" y="35"/>
                  </a:cubicBezTo>
                  <a:cubicBezTo>
                    <a:pt x="34" y="36"/>
                    <a:pt x="32" y="37"/>
                    <a:pt x="31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4" y="37"/>
                    <a:pt x="3" y="36"/>
                    <a:pt x="2" y="35"/>
                  </a:cubicBezTo>
                  <a:cubicBezTo>
                    <a:pt x="0" y="34"/>
                    <a:pt x="0" y="32"/>
                    <a:pt x="0" y="3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3"/>
                    <a:pt x="2" y="2"/>
                  </a:cubicBezTo>
                  <a:cubicBezTo>
                    <a:pt x="3" y="0"/>
                    <a:pt x="4" y="0"/>
                    <a:pt x="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4" y="0"/>
                    <a:pt x="35" y="2"/>
                  </a:cubicBezTo>
                  <a:cubicBezTo>
                    <a:pt x="36" y="3"/>
                    <a:pt x="36" y="4"/>
                    <a:pt x="3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1" name="Freeform 100"/>
            <p:cNvSpPr>
              <a:spLocks/>
            </p:cNvSpPr>
            <p:nvPr/>
          </p:nvSpPr>
          <p:spPr bwMode="auto">
            <a:xfrm>
              <a:off x="6749979" y="4111052"/>
              <a:ext cx="23548" cy="25230"/>
            </a:xfrm>
            <a:custGeom>
              <a:avLst/>
              <a:gdLst>
                <a:gd name="T0" fmla="*/ 10 w 11"/>
                <a:gd name="T1" fmla="*/ 1 h 11"/>
                <a:gd name="T2" fmla="*/ 11 w 11"/>
                <a:gd name="T3" fmla="*/ 5 h 11"/>
                <a:gd name="T4" fmla="*/ 10 w 11"/>
                <a:gd name="T5" fmla="*/ 9 h 11"/>
                <a:gd name="T6" fmla="*/ 6 w 11"/>
                <a:gd name="T7" fmla="*/ 11 h 11"/>
                <a:gd name="T8" fmla="*/ 1 w 11"/>
                <a:gd name="T9" fmla="*/ 9 h 11"/>
                <a:gd name="T10" fmla="*/ 0 w 11"/>
                <a:gd name="T11" fmla="*/ 5 h 11"/>
                <a:gd name="T12" fmla="*/ 1 w 11"/>
                <a:gd name="T13" fmla="*/ 1 h 11"/>
                <a:gd name="T14" fmla="*/ 2 w 11"/>
                <a:gd name="T15" fmla="*/ 0 h 11"/>
                <a:gd name="T16" fmla="*/ 3 w 11"/>
                <a:gd name="T17" fmla="*/ 1 h 11"/>
                <a:gd name="T18" fmla="*/ 3 w 11"/>
                <a:gd name="T19" fmla="*/ 1 h 11"/>
                <a:gd name="T20" fmla="*/ 3 w 11"/>
                <a:gd name="T21" fmla="*/ 2 h 11"/>
                <a:gd name="T22" fmla="*/ 1 w 11"/>
                <a:gd name="T23" fmla="*/ 5 h 11"/>
                <a:gd name="T24" fmla="*/ 3 w 11"/>
                <a:gd name="T25" fmla="*/ 8 h 11"/>
                <a:gd name="T26" fmla="*/ 6 w 11"/>
                <a:gd name="T27" fmla="*/ 9 h 11"/>
                <a:gd name="T28" fmla="*/ 8 w 11"/>
                <a:gd name="T29" fmla="*/ 8 h 11"/>
                <a:gd name="T30" fmla="*/ 10 w 11"/>
                <a:gd name="T31" fmla="*/ 5 h 11"/>
                <a:gd name="T32" fmla="*/ 8 w 11"/>
                <a:gd name="T33" fmla="*/ 2 h 11"/>
                <a:gd name="T34" fmla="*/ 8 w 11"/>
                <a:gd name="T35" fmla="*/ 1 h 11"/>
                <a:gd name="T36" fmla="*/ 8 w 11"/>
                <a:gd name="T37" fmla="*/ 1 h 11"/>
                <a:gd name="T38" fmla="*/ 9 w 11"/>
                <a:gd name="T39" fmla="*/ 0 h 11"/>
                <a:gd name="T40" fmla="*/ 10 w 11"/>
                <a:gd name="T4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1">
                  <a:moveTo>
                    <a:pt x="10" y="1"/>
                  </a:moveTo>
                  <a:cubicBezTo>
                    <a:pt x="11" y="2"/>
                    <a:pt x="11" y="3"/>
                    <a:pt x="11" y="5"/>
                  </a:cubicBezTo>
                  <a:cubicBezTo>
                    <a:pt x="11" y="6"/>
                    <a:pt x="11" y="8"/>
                    <a:pt x="10" y="9"/>
                  </a:cubicBezTo>
                  <a:cubicBezTo>
                    <a:pt x="9" y="10"/>
                    <a:pt x="7" y="11"/>
                    <a:pt x="6" y="11"/>
                  </a:cubicBezTo>
                  <a:cubicBezTo>
                    <a:pt x="4" y="11"/>
                    <a:pt x="3" y="10"/>
                    <a:pt x="1" y="9"/>
                  </a:cubicBezTo>
                  <a:cubicBezTo>
                    <a:pt x="0" y="8"/>
                    <a:pt x="0" y="7"/>
                    <a:pt x="0" y="5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1" y="6"/>
                    <a:pt x="2" y="7"/>
                    <a:pt x="3" y="8"/>
                  </a:cubicBezTo>
                  <a:cubicBezTo>
                    <a:pt x="3" y="9"/>
                    <a:pt x="4" y="9"/>
                    <a:pt x="6" y="9"/>
                  </a:cubicBezTo>
                  <a:cubicBezTo>
                    <a:pt x="7" y="9"/>
                    <a:pt x="8" y="9"/>
                    <a:pt x="8" y="8"/>
                  </a:cubicBezTo>
                  <a:cubicBezTo>
                    <a:pt x="9" y="7"/>
                    <a:pt x="10" y="6"/>
                    <a:pt x="10" y="5"/>
                  </a:cubicBezTo>
                  <a:cubicBezTo>
                    <a:pt x="10" y="4"/>
                    <a:pt x="9" y="3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rgbClr val="37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2" name="Freeform 101"/>
            <p:cNvSpPr>
              <a:spLocks/>
            </p:cNvSpPr>
            <p:nvPr/>
          </p:nvSpPr>
          <p:spPr bwMode="auto">
            <a:xfrm>
              <a:off x="6761752" y="4102642"/>
              <a:ext cx="1683" cy="18502"/>
            </a:xfrm>
            <a:custGeom>
              <a:avLst/>
              <a:gdLst>
                <a:gd name="T0" fmla="*/ 1 w 1"/>
                <a:gd name="T1" fmla="*/ 9 h 11"/>
                <a:gd name="T2" fmla="*/ 1 w 1"/>
                <a:gd name="T3" fmla="*/ 11 h 11"/>
                <a:gd name="T4" fmla="*/ 1 w 1"/>
                <a:gd name="T5" fmla="*/ 11 h 11"/>
                <a:gd name="T6" fmla="*/ 0 w 1"/>
                <a:gd name="T7" fmla="*/ 11 h 11"/>
                <a:gd name="T8" fmla="*/ 0 w 1"/>
                <a:gd name="T9" fmla="*/ 9 h 11"/>
                <a:gd name="T10" fmla="*/ 0 w 1"/>
                <a:gd name="T11" fmla="*/ 2 h 11"/>
                <a:gd name="T12" fmla="*/ 0 w 1"/>
                <a:gd name="T13" fmla="*/ 0 h 11"/>
                <a:gd name="T14" fmla="*/ 1 w 1"/>
                <a:gd name="T15" fmla="*/ 0 h 11"/>
                <a:gd name="T16" fmla="*/ 1 w 1"/>
                <a:gd name="T17" fmla="*/ 0 h 11"/>
                <a:gd name="T18" fmla="*/ 1 w 1"/>
                <a:gd name="T19" fmla="*/ 2 h 11"/>
                <a:gd name="T20" fmla="*/ 1 w 1"/>
                <a:gd name="T2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11">
                  <a:moveTo>
                    <a:pt x="1" y="9"/>
                  </a:moveTo>
                  <a:lnTo>
                    <a:pt x="1" y="11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9"/>
                  </a:lnTo>
                  <a:close/>
                </a:path>
              </a:pathLst>
            </a:custGeom>
            <a:solidFill>
              <a:srgbClr val="37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3" name="Freeform 102"/>
            <p:cNvSpPr>
              <a:spLocks/>
            </p:cNvSpPr>
            <p:nvPr/>
          </p:nvSpPr>
          <p:spPr bwMode="auto">
            <a:xfrm>
              <a:off x="5739114" y="3574503"/>
              <a:ext cx="851077" cy="706428"/>
            </a:xfrm>
            <a:custGeom>
              <a:avLst/>
              <a:gdLst>
                <a:gd name="T0" fmla="*/ 384 w 387"/>
                <a:gd name="T1" fmla="*/ 3 h 321"/>
                <a:gd name="T2" fmla="*/ 387 w 387"/>
                <a:gd name="T3" fmla="*/ 10 h 321"/>
                <a:gd name="T4" fmla="*/ 387 w 387"/>
                <a:gd name="T5" fmla="*/ 265 h 321"/>
                <a:gd name="T6" fmla="*/ 384 w 387"/>
                <a:gd name="T7" fmla="*/ 272 h 321"/>
                <a:gd name="T8" fmla="*/ 377 w 387"/>
                <a:gd name="T9" fmla="*/ 275 h 321"/>
                <a:gd name="T10" fmla="*/ 228 w 387"/>
                <a:gd name="T11" fmla="*/ 275 h 321"/>
                <a:gd name="T12" fmla="*/ 228 w 387"/>
                <a:gd name="T13" fmla="*/ 311 h 321"/>
                <a:gd name="T14" fmla="*/ 266 w 387"/>
                <a:gd name="T15" fmla="*/ 311 h 321"/>
                <a:gd name="T16" fmla="*/ 270 w 387"/>
                <a:gd name="T17" fmla="*/ 312 h 321"/>
                <a:gd name="T18" fmla="*/ 271 w 387"/>
                <a:gd name="T19" fmla="*/ 316 h 321"/>
                <a:gd name="T20" fmla="*/ 270 w 387"/>
                <a:gd name="T21" fmla="*/ 319 h 321"/>
                <a:gd name="T22" fmla="*/ 266 w 387"/>
                <a:gd name="T23" fmla="*/ 321 h 321"/>
                <a:gd name="T24" fmla="*/ 121 w 387"/>
                <a:gd name="T25" fmla="*/ 321 h 321"/>
                <a:gd name="T26" fmla="*/ 117 w 387"/>
                <a:gd name="T27" fmla="*/ 319 h 321"/>
                <a:gd name="T28" fmla="*/ 116 w 387"/>
                <a:gd name="T29" fmla="*/ 316 h 321"/>
                <a:gd name="T30" fmla="*/ 117 w 387"/>
                <a:gd name="T31" fmla="*/ 312 h 321"/>
                <a:gd name="T32" fmla="*/ 121 w 387"/>
                <a:gd name="T33" fmla="*/ 311 h 321"/>
                <a:gd name="T34" fmla="*/ 159 w 387"/>
                <a:gd name="T35" fmla="*/ 311 h 321"/>
                <a:gd name="T36" fmla="*/ 159 w 387"/>
                <a:gd name="T37" fmla="*/ 275 h 321"/>
                <a:gd name="T38" fmla="*/ 10 w 387"/>
                <a:gd name="T39" fmla="*/ 275 h 321"/>
                <a:gd name="T40" fmla="*/ 3 w 387"/>
                <a:gd name="T41" fmla="*/ 272 h 321"/>
                <a:gd name="T42" fmla="*/ 0 w 387"/>
                <a:gd name="T43" fmla="*/ 265 h 321"/>
                <a:gd name="T44" fmla="*/ 0 w 387"/>
                <a:gd name="T45" fmla="*/ 10 h 321"/>
                <a:gd name="T46" fmla="*/ 3 w 387"/>
                <a:gd name="T47" fmla="*/ 3 h 321"/>
                <a:gd name="T48" fmla="*/ 10 w 387"/>
                <a:gd name="T49" fmla="*/ 0 h 321"/>
                <a:gd name="T50" fmla="*/ 377 w 387"/>
                <a:gd name="T51" fmla="*/ 0 h 321"/>
                <a:gd name="T52" fmla="*/ 384 w 387"/>
                <a:gd name="T53" fmla="*/ 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7" h="321">
                  <a:moveTo>
                    <a:pt x="384" y="3"/>
                  </a:moveTo>
                  <a:cubicBezTo>
                    <a:pt x="386" y="4"/>
                    <a:pt x="387" y="7"/>
                    <a:pt x="387" y="10"/>
                  </a:cubicBezTo>
                  <a:cubicBezTo>
                    <a:pt x="387" y="265"/>
                    <a:pt x="387" y="265"/>
                    <a:pt x="387" y="265"/>
                  </a:cubicBezTo>
                  <a:cubicBezTo>
                    <a:pt x="387" y="268"/>
                    <a:pt x="386" y="270"/>
                    <a:pt x="384" y="272"/>
                  </a:cubicBezTo>
                  <a:cubicBezTo>
                    <a:pt x="382" y="274"/>
                    <a:pt x="380" y="275"/>
                    <a:pt x="377" y="275"/>
                  </a:cubicBezTo>
                  <a:cubicBezTo>
                    <a:pt x="228" y="275"/>
                    <a:pt x="228" y="275"/>
                    <a:pt x="228" y="275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66" y="311"/>
                    <a:pt x="266" y="311"/>
                    <a:pt x="266" y="311"/>
                  </a:cubicBezTo>
                  <a:cubicBezTo>
                    <a:pt x="267" y="311"/>
                    <a:pt x="269" y="311"/>
                    <a:pt x="270" y="312"/>
                  </a:cubicBezTo>
                  <a:cubicBezTo>
                    <a:pt x="271" y="313"/>
                    <a:pt x="271" y="315"/>
                    <a:pt x="271" y="316"/>
                  </a:cubicBezTo>
                  <a:cubicBezTo>
                    <a:pt x="271" y="317"/>
                    <a:pt x="271" y="318"/>
                    <a:pt x="270" y="319"/>
                  </a:cubicBezTo>
                  <a:cubicBezTo>
                    <a:pt x="269" y="320"/>
                    <a:pt x="267" y="321"/>
                    <a:pt x="266" y="321"/>
                  </a:cubicBezTo>
                  <a:cubicBezTo>
                    <a:pt x="121" y="321"/>
                    <a:pt x="121" y="321"/>
                    <a:pt x="121" y="321"/>
                  </a:cubicBezTo>
                  <a:cubicBezTo>
                    <a:pt x="119" y="321"/>
                    <a:pt x="118" y="320"/>
                    <a:pt x="117" y="319"/>
                  </a:cubicBezTo>
                  <a:cubicBezTo>
                    <a:pt x="116" y="318"/>
                    <a:pt x="116" y="317"/>
                    <a:pt x="116" y="316"/>
                  </a:cubicBezTo>
                  <a:cubicBezTo>
                    <a:pt x="116" y="315"/>
                    <a:pt x="116" y="313"/>
                    <a:pt x="117" y="312"/>
                  </a:cubicBezTo>
                  <a:cubicBezTo>
                    <a:pt x="118" y="311"/>
                    <a:pt x="119" y="311"/>
                    <a:pt x="121" y="311"/>
                  </a:cubicBezTo>
                  <a:cubicBezTo>
                    <a:pt x="159" y="311"/>
                    <a:pt x="159" y="311"/>
                    <a:pt x="159" y="311"/>
                  </a:cubicBezTo>
                  <a:cubicBezTo>
                    <a:pt x="159" y="275"/>
                    <a:pt x="159" y="275"/>
                    <a:pt x="159" y="275"/>
                  </a:cubicBezTo>
                  <a:cubicBezTo>
                    <a:pt x="10" y="275"/>
                    <a:pt x="10" y="275"/>
                    <a:pt x="10" y="275"/>
                  </a:cubicBezTo>
                  <a:cubicBezTo>
                    <a:pt x="7" y="275"/>
                    <a:pt x="5" y="274"/>
                    <a:pt x="3" y="272"/>
                  </a:cubicBezTo>
                  <a:cubicBezTo>
                    <a:pt x="1" y="270"/>
                    <a:pt x="0" y="268"/>
                    <a:pt x="0" y="26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1" y="4"/>
                    <a:pt x="3" y="3"/>
                  </a:cubicBezTo>
                  <a:cubicBezTo>
                    <a:pt x="5" y="1"/>
                    <a:pt x="7" y="0"/>
                    <a:pt x="10" y="0"/>
                  </a:cubicBezTo>
                  <a:cubicBezTo>
                    <a:pt x="377" y="0"/>
                    <a:pt x="377" y="0"/>
                    <a:pt x="377" y="0"/>
                  </a:cubicBezTo>
                  <a:cubicBezTo>
                    <a:pt x="380" y="0"/>
                    <a:pt x="382" y="1"/>
                    <a:pt x="384" y="3"/>
                  </a:cubicBezTo>
                  <a:close/>
                </a:path>
              </a:pathLst>
            </a:custGeom>
            <a:solidFill>
              <a:srgbClr val="217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4" name="Rectangle 103"/>
            <p:cNvSpPr>
              <a:spLocks noChangeArrowheads="1"/>
            </p:cNvSpPr>
            <p:nvPr/>
          </p:nvSpPr>
          <p:spPr bwMode="auto">
            <a:xfrm>
              <a:off x="5767708" y="3606460"/>
              <a:ext cx="790526" cy="4726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5" name="Freeform 104"/>
            <p:cNvSpPr>
              <a:spLocks/>
            </p:cNvSpPr>
            <p:nvPr/>
          </p:nvSpPr>
          <p:spPr bwMode="auto">
            <a:xfrm>
              <a:off x="6154561" y="4122826"/>
              <a:ext cx="16820" cy="16820"/>
            </a:xfrm>
            <a:custGeom>
              <a:avLst/>
              <a:gdLst>
                <a:gd name="T0" fmla="*/ 8 w 8"/>
                <a:gd name="T1" fmla="*/ 4 h 8"/>
                <a:gd name="T2" fmla="*/ 7 w 8"/>
                <a:gd name="T3" fmla="*/ 7 h 8"/>
                <a:gd name="T4" fmla="*/ 4 w 8"/>
                <a:gd name="T5" fmla="*/ 8 h 8"/>
                <a:gd name="T6" fmla="*/ 1 w 8"/>
                <a:gd name="T7" fmla="*/ 7 h 8"/>
                <a:gd name="T8" fmla="*/ 0 w 8"/>
                <a:gd name="T9" fmla="*/ 4 h 8"/>
                <a:gd name="T10" fmla="*/ 1 w 8"/>
                <a:gd name="T11" fmla="*/ 2 h 8"/>
                <a:gd name="T12" fmla="*/ 4 w 8"/>
                <a:gd name="T13" fmla="*/ 0 h 8"/>
                <a:gd name="T14" fmla="*/ 7 w 8"/>
                <a:gd name="T15" fmla="*/ 2 h 8"/>
                <a:gd name="T16" fmla="*/ 8 w 8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cubicBezTo>
                    <a:pt x="8" y="5"/>
                    <a:pt x="8" y="6"/>
                    <a:pt x="7" y="7"/>
                  </a:cubicBezTo>
                  <a:cubicBezTo>
                    <a:pt x="6" y="8"/>
                    <a:pt x="5" y="8"/>
                    <a:pt x="4" y="8"/>
                  </a:cubicBezTo>
                  <a:cubicBezTo>
                    <a:pt x="3" y="8"/>
                    <a:pt x="2" y="8"/>
                    <a:pt x="1" y="7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8" y="2"/>
                    <a:pt x="8" y="3"/>
                    <a:pt x="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6" name="Freeform 105"/>
            <p:cNvSpPr>
              <a:spLocks/>
            </p:cNvSpPr>
            <p:nvPr/>
          </p:nvSpPr>
          <p:spPr bwMode="auto">
            <a:xfrm>
              <a:off x="6105783" y="4122826"/>
              <a:ext cx="16820" cy="16820"/>
            </a:xfrm>
            <a:custGeom>
              <a:avLst/>
              <a:gdLst>
                <a:gd name="T0" fmla="*/ 4 w 8"/>
                <a:gd name="T1" fmla="*/ 0 h 8"/>
                <a:gd name="T2" fmla="*/ 7 w 8"/>
                <a:gd name="T3" fmla="*/ 2 h 8"/>
                <a:gd name="T4" fmla="*/ 8 w 8"/>
                <a:gd name="T5" fmla="*/ 4 h 8"/>
                <a:gd name="T6" fmla="*/ 7 w 8"/>
                <a:gd name="T7" fmla="*/ 7 h 8"/>
                <a:gd name="T8" fmla="*/ 4 w 8"/>
                <a:gd name="T9" fmla="*/ 8 h 8"/>
                <a:gd name="T10" fmla="*/ 1 w 8"/>
                <a:gd name="T11" fmla="*/ 7 h 8"/>
                <a:gd name="T12" fmla="*/ 0 w 8"/>
                <a:gd name="T13" fmla="*/ 4 h 8"/>
                <a:gd name="T14" fmla="*/ 1 w 8"/>
                <a:gd name="T15" fmla="*/ 2 h 8"/>
                <a:gd name="T16" fmla="*/ 4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4" y="0"/>
                  </a:moveTo>
                  <a:cubicBezTo>
                    <a:pt x="5" y="0"/>
                    <a:pt x="6" y="1"/>
                    <a:pt x="7" y="2"/>
                  </a:cubicBezTo>
                  <a:cubicBezTo>
                    <a:pt x="7" y="2"/>
                    <a:pt x="8" y="3"/>
                    <a:pt x="8" y="4"/>
                  </a:cubicBezTo>
                  <a:cubicBezTo>
                    <a:pt x="8" y="5"/>
                    <a:pt x="7" y="6"/>
                    <a:pt x="7" y="7"/>
                  </a:cubicBezTo>
                  <a:cubicBezTo>
                    <a:pt x="6" y="8"/>
                    <a:pt x="5" y="8"/>
                    <a:pt x="4" y="8"/>
                  </a:cubicBezTo>
                  <a:cubicBezTo>
                    <a:pt x="3" y="8"/>
                    <a:pt x="2" y="8"/>
                    <a:pt x="1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2" y="1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7" name="Freeform 106"/>
            <p:cNvSpPr>
              <a:spLocks/>
            </p:cNvSpPr>
            <p:nvPr/>
          </p:nvSpPr>
          <p:spPr bwMode="auto">
            <a:xfrm>
              <a:off x="6205020" y="4122826"/>
              <a:ext cx="16820" cy="16820"/>
            </a:xfrm>
            <a:custGeom>
              <a:avLst/>
              <a:gdLst>
                <a:gd name="T0" fmla="*/ 8 w 8"/>
                <a:gd name="T1" fmla="*/ 4 h 8"/>
                <a:gd name="T2" fmla="*/ 7 w 8"/>
                <a:gd name="T3" fmla="*/ 7 h 8"/>
                <a:gd name="T4" fmla="*/ 4 w 8"/>
                <a:gd name="T5" fmla="*/ 8 h 8"/>
                <a:gd name="T6" fmla="*/ 1 w 8"/>
                <a:gd name="T7" fmla="*/ 7 h 8"/>
                <a:gd name="T8" fmla="*/ 0 w 8"/>
                <a:gd name="T9" fmla="*/ 4 h 8"/>
                <a:gd name="T10" fmla="*/ 1 w 8"/>
                <a:gd name="T11" fmla="*/ 2 h 8"/>
                <a:gd name="T12" fmla="*/ 4 w 8"/>
                <a:gd name="T13" fmla="*/ 0 h 8"/>
                <a:gd name="T14" fmla="*/ 7 w 8"/>
                <a:gd name="T15" fmla="*/ 2 h 8"/>
                <a:gd name="T16" fmla="*/ 8 w 8"/>
                <a:gd name="T1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cubicBezTo>
                    <a:pt x="8" y="5"/>
                    <a:pt x="8" y="6"/>
                    <a:pt x="7" y="7"/>
                  </a:cubicBezTo>
                  <a:cubicBezTo>
                    <a:pt x="6" y="8"/>
                    <a:pt x="5" y="8"/>
                    <a:pt x="4" y="8"/>
                  </a:cubicBezTo>
                  <a:cubicBezTo>
                    <a:pt x="3" y="8"/>
                    <a:pt x="2" y="8"/>
                    <a:pt x="1" y="7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8" y="2"/>
                    <a:pt x="8" y="3"/>
                    <a:pt x="8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Freeform 107"/>
            <p:cNvSpPr>
              <a:spLocks/>
            </p:cNvSpPr>
            <p:nvPr/>
          </p:nvSpPr>
          <p:spPr bwMode="auto">
            <a:xfrm>
              <a:off x="6448905" y="4129554"/>
              <a:ext cx="35322" cy="6728"/>
            </a:xfrm>
            <a:custGeom>
              <a:avLst/>
              <a:gdLst>
                <a:gd name="T0" fmla="*/ 1 w 21"/>
                <a:gd name="T1" fmla="*/ 0 h 4"/>
                <a:gd name="T2" fmla="*/ 20 w 21"/>
                <a:gd name="T3" fmla="*/ 0 h 4"/>
                <a:gd name="T4" fmla="*/ 20 w 21"/>
                <a:gd name="T5" fmla="*/ 0 h 4"/>
                <a:gd name="T6" fmla="*/ 21 w 21"/>
                <a:gd name="T7" fmla="*/ 1 h 4"/>
                <a:gd name="T8" fmla="*/ 21 w 21"/>
                <a:gd name="T9" fmla="*/ 3 h 4"/>
                <a:gd name="T10" fmla="*/ 20 w 21"/>
                <a:gd name="T11" fmla="*/ 3 h 4"/>
                <a:gd name="T12" fmla="*/ 20 w 21"/>
                <a:gd name="T13" fmla="*/ 4 h 4"/>
                <a:gd name="T14" fmla="*/ 1 w 21"/>
                <a:gd name="T15" fmla="*/ 4 h 4"/>
                <a:gd name="T16" fmla="*/ 0 w 21"/>
                <a:gd name="T17" fmla="*/ 3 h 4"/>
                <a:gd name="T18" fmla="*/ 0 w 21"/>
                <a:gd name="T19" fmla="*/ 3 h 4"/>
                <a:gd name="T20" fmla="*/ 0 w 21"/>
                <a:gd name="T21" fmla="*/ 1 h 4"/>
                <a:gd name="T22" fmla="*/ 0 w 21"/>
                <a:gd name="T23" fmla="*/ 0 h 4"/>
                <a:gd name="T24" fmla="*/ 1 w 21"/>
                <a:gd name="T2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4">
                  <a:moveTo>
                    <a:pt x="1" y="0"/>
                  </a:moveTo>
                  <a:lnTo>
                    <a:pt x="20" y="0"/>
                  </a:lnTo>
                  <a:lnTo>
                    <a:pt x="20" y="0"/>
                  </a:lnTo>
                  <a:lnTo>
                    <a:pt x="21" y="1"/>
                  </a:lnTo>
                  <a:lnTo>
                    <a:pt x="21" y="3"/>
                  </a:lnTo>
                  <a:lnTo>
                    <a:pt x="20" y="3"/>
                  </a:lnTo>
                  <a:lnTo>
                    <a:pt x="20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787034" y="5559229"/>
            <a:ext cx="5136738" cy="941903"/>
            <a:chOff x="3787034" y="5559229"/>
            <a:chExt cx="5136738" cy="941903"/>
          </a:xfrm>
        </p:grpSpPr>
        <p:sp>
          <p:nvSpPr>
            <p:cNvPr id="238" name="Freeform 77"/>
            <p:cNvSpPr>
              <a:spLocks/>
            </p:cNvSpPr>
            <p:nvPr/>
          </p:nvSpPr>
          <p:spPr bwMode="auto">
            <a:xfrm>
              <a:off x="3787034" y="5559229"/>
              <a:ext cx="1091599" cy="941903"/>
            </a:xfrm>
            <a:custGeom>
              <a:avLst/>
              <a:gdLst>
                <a:gd name="T0" fmla="*/ 484 w 496"/>
                <a:gd name="T1" fmla="*/ 8 h 428"/>
                <a:gd name="T2" fmla="*/ 496 w 496"/>
                <a:gd name="T3" fmla="*/ 40 h 428"/>
                <a:gd name="T4" fmla="*/ 496 w 496"/>
                <a:gd name="T5" fmla="*/ 388 h 428"/>
                <a:gd name="T6" fmla="*/ 456 w 496"/>
                <a:gd name="T7" fmla="*/ 428 h 428"/>
                <a:gd name="T8" fmla="*/ 40 w 496"/>
                <a:gd name="T9" fmla="*/ 428 h 428"/>
                <a:gd name="T10" fmla="*/ 0 w 496"/>
                <a:gd name="T11" fmla="*/ 388 h 428"/>
                <a:gd name="T12" fmla="*/ 0 w 496"/>
                <a:gd name="T13" fmla="*/ 40 h 428"/>
                <a:gd name="T14" fmla="*/ 40 w 496"/>
                <a:gd name="T15" fmla="*/ 0 h 428"/>
                <a:gd name="T16" fmla="*/ 456 w 496"/>
                <a:gd name="T17" fmla="*/ 0 h 428"/>
                <a:gd name="T18" fmla="*/ 484 w 496"/>
                <a:gd name="T19" fmla="*/ 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428">
                  <a:moveTo>
                    <a:pt x="484" y="8"/>
                  </a:moveTo>
                  <a:cubicBezTo>
                    <a:pt x="492" y="15"/>
                    <a:pt x="496" y="25"/>
                    <a:pt x="496" y="40"/>
                  </a:cubicBezTo>
                  <a:cubicBezTo>
                    <a:pt x="496" y="388"/>
                    <a:pt x="496" y="388"/>
                    <a:pt x="496" y="388"/>
                  </a:cubicBezTo>
                  <a:cubicBezTo>
                    <a:pt x="496" y="415"/>
                    <a:pt x="483" y="428"/>
                    <a:pt x="456" y="428"/>
                  </a:cubicBezTo>
                  <a:cubicBezTo>
                    <a:pt x="40" y="428"/>
                    <a:pt x="40" y="428"/>
                    <a:pt x="40" y="428"/>
                  </a:cubicBezTo>
                  <a:cubicBezTo>
                    <a:pt x="13" y="428"/>
                    <a:pt x="0" y="415"/>
                    <a:pt x="0" y="3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3"/>
                    <a:pt x="13" y="0"/>
                    <a:pt x="40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468" y="0"/>
                    <a:pt x="477" y="3"/>
                    <a:pt x="484" y="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9" name="Freeform 78"/>
            <p:cNvSpPr>
              <a:spLocks/>
            </p:cNvSpPr>
            <p:nvPr/>
          </p:nvSpPr>
          <p:spPr bwMode="auto">
            <a:xfrm>
              <a:off x="3787034" y="5559229"/>
              <a:ext cx="1091599" cy="941903"/>
            </a:xfrm>
            <a:custGeom>
              <a:avLst/>
              <a:gdLst>
                <a:gd name="T0" fmla="*/ 484 w 496"/>
                <a:gd name="T1" fmla="*/ 8 h 428"/>
                <a:gd name="T2" fmla="*/ 456 w 496"/>
                <a:gd name="T3" fmla="*/ 0 h 428"/>
                <a:gd name="T4" fmla="*/ 40 w 496"/>
                <a:gd name="T5" fmla="*/ 0 h 428"/>
                <a:gd name="T6" fmla="*/ 0 w 496"/>
                <a:gd name="T7" fmla="*/ 40 h 428"/>
                <a:gd name="T8" fmla="*/ 0 w 496"/>
                <a:gd name="T9" fmla="*/ 388 h 428"/>
                <a:gd name="T10" fmla="*/ 40 w 496"/>
                <a:gd name="T11" fmla="*/ 428 h 428"/>
                <a:gd name="T12" fmla="*/ 456 w 496"/>
                <a:gd name="T13" fmla="*/ 428 h 428"/>
                <a:gd name="T14" fmla="*/ 496 w 496"/>
                <a:gd name="T15" fmla="*/ 388 h 428"/>
                <a:gd name="T16" fmla="*/ 496 w 496"/>
                <a:gd name="T17" fmla="*/ 40 h 428"/>
                <a:gd name="T18" fmla="*/ 484 w 496"/>
                <a:gd name="T19" fmla="*/ 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428">
                  <a:moveTo>
                    <a:pt x="484" y="8"/>
                  </a:moveTo>
                  <a:cubicBezTo>
                    <a:pt x="477" y="3"/>
                    <a:pt x="468" y="0"/>
                    <a:pt x="45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3" y="0"/>
                    <a:pt x="0" y="13"/>
                    <a:pt x="0" y="40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415"/>
                    <a:pt x="13" y="428"/>
                    <a:pt x="40" y="428"/>
                  </a:cubicBezTo>
                  <a:cubicBezTo>
                    <a:pt x="456" y="428"/>
                    <a:pt x="456" y="428"/>
                    <a:pt x="456" y="428"/>
                  </a:cubicBezTo>
                  <a:cubicBezTo>
                    <a:pt x="483" y="428"/>
                    <a:pt x="496" y="415"/>
                    <a:pt x="496" y="388"/>
                  </a:cubicBezTo>
                  <a:cubicBezTo>
                    <a:pt x="496" y="40"/>
                    <a:pt x="496" y="40"/>
                    <a:pt x="496" y="40"/>
                  </a:cubicBezTo>
                  <a:cubicBezTo>
                    <a:pt x="496" y="25"/>
                    <a:pt x="492" y="15"/>
                    <a:pt x="484" y="8"/>
                  </a:cubicBezTo>
                  <a:close/>
                </a:path>
              </a:pathLst>
            </a:custGeom>
            <a:noFill/>
            <a:ln w="17463" cap="rnd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0" name="Freeform 79"/>
            <p:cNvSpPr>
              <a:spLocks/>
            </p:cNvSpPr>
            <p:nvPr/>
          </p:nvSpPr>
          <p:spPr bwMode="auto">
            <a:xfrm>
              <a:off x="3983824" y="5687058"/>
              <a:ext cx="676152" cy="491135"/>
            </a:xfrm>
            <a:custGeom>
              <a:avLst/>
              <a:gdLst>
                <a:gd name="T0" fmla="*/ 304 w 308"/>
                <a:gd name="T1" fmla="*/ 3 h 223"/>
                <a:gd name="T2" fmla="*/ 308 w 308"/>
                <a:gd name="T3" fmla="*/ 11 h 223"/>
                <a:gd name="T4" fmla="*/ 308 w 308"/>
                <a:gd name="T5" fmla="*/ 211 h 223"/>
                <a:gd name="T6" fmla="*/ 304 w 308"/>
                <a:gd name="T7" fmla="*/ 219 h 223"/>
                <a:gd name="T8" fmla="*/ 296 w 308"/>
                <a:gd name="T9" fmla="*/ 223 h 223"/>
                <a:gd name="T10" fmla="*/ 12 w 308"/>
                <a:gd name="T11" fmla="*/ 223 h 223"/>
                <a:gd name="T12" fmla="*/ 4 w 308"/>
                <a:gd name="T13" fmla="*/ 219 h 223"/>
                <a:gd name="T14" fmla="*/ 0 w 308"/>
                <a:gd name="T15" fmla="*/ 211 h 223"/>
                <a:gd name="T16" fmla="*/ 0 w 308"/>
                <a:gd name="T17" fmla="*/ 11 h 223"/>
                <a:gd name="T18" fmla="*/ 4 w 308"/>
                <a:gd name="T19" fmla="*/ 3 h 223"/>
                <a:gd name="T20" fmla="*/ 12 w 308"/>
                <a:gd name="T21" fmla="*/ 0 h 223"/>
                <a:gd name="T22" fmla="*/ 296 w 308"/>
                <a:gd name="T23" fmla="*/ 0 h 223"/>
                <a:gd name="T24" fmla="*/ 304 w 308"/>
                <a:gd name="T25" fmla="*/ 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223">
                  <a:moveTo>
                    <a:pt x="304" y="3"/>
                  </a:moveTo>
                  <a:cubicBezTo>
                    <a:pt x="306" y="5"/>
                    <a:pt x="308" y="8"/>
                    <a:pt x="308" y="11"/>
                  </a:cubicBezTo>
                  <a:cubicBezTo>
                    <a:pt x="308" y="211"/>
                    <a:pt x="308" y="211"/>
                    <a:pt x="308" y="211"/>
                  </a:cubicBezTo>
                  <a:cubicBezTo>
                    <a:pt x="308" y="214"/>
                    <a:pt x="306" y="217"/>
                    <a:pt x="304" y="219"/>
                  </a:cubicBezTo>
                  <a:cubicBezTo>
                    <a:pt x="302" y="221"/>
                    <a:pt x="299" y="223"/>
                    <a:pt x="296" y="223"/>
                  </a:cubicBezTo>
                  <a:cubicBezTo>
                    <a:pt x="12" y="223"/>
                    <a:pt x="12" y="223"/>
                    <a:pt x="12" y="223"/>
                  </a:cubicBezTo>
                  <a:cubicBezTo>
                    <a:pt x="9" y="223"/>
                    <a:pt x="6" y="221"/>
                    <a:pt x="4" y="219"/>
                  </a:cubicBezTo>
                  <a:cubicBezTo>
                    <a:pt x="2" y="217"/>
                    <a:pt x="0" y="214"/>
                    <a:pt x="0" y="2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9" y="0"/>
                    <a:pt x="302" y="1"/>
                    <a:pt x="304" y="3"/>
                  </a:cubicBezTo>
                  <a:close/>
                </a:path>
              </a:pathLst>
            </a:custGeom>
            <a:solidFill>
              <a:srgbClr val="217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1" name="Freeform 80"/>
            <p:cNvSpPr>
              <a:spLocks/>
            </p:cNvSpPr>
            <p:nvPr/>
          </p:nvSpPr>
          <p:spPr bwMode="auto">
            <a:xfrm>
              <a:off x="3901408" y="6139508"/>
              <a:ext cx="837621" cy="50459"/>
            </a:xfrm>
            <a:custGeom>
              <a:avLst/>
              <a:gdLst>
                <a:gd name="T0" fmla="*/ 381 w 381"/>
                <a:gd name="T1" fmla="*/ 12 h 23"/>
                <a:gd name="T2" fmla="*/ 378 w 381"/>
                <a:gd name="T3" fmla="*/ 20 h 23"/>
                <a:gd name="T4" fmla="*/ 370 w 381"/>
                <a:gd name="T5" fmla="*/ 23 h 23"/>
                <a:gd name="T6" fmla="*/ 12 w 381"/>
                <a:gd name="T7" fmla="*/ 23 h 23"/>
                <a:gd name="T8" fmla="*/ 4 w 381"/>
                <a:gd name="T9" fmla="*/ 20 h 23"/>
                <a:gd name="T10" fmla="*/ 0 w 381"/>
                <a:gd name="T11" fmla="*/ 12 h 23"/>
                <a:gd name="T12" fmla="*/ 0 w 381"/>
                <a:gd name="T13" fmla="*/ 0 h 23"/>
                <a:gd name="T14" fmla="*/ 381 w 381"/>
                <a:gd name="T15" fmla="*/ 0 h 23"/>
                <a:gd name="T16" fmla="*/ 381 w 38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1" h="23">
                  <a:moveTo>
                    <a:pt x="381" y="12"/>
                  </a:moveTo>
                  <a:cubicBezTo>
                    <a:pt x="381" y="15"/>
                    <a:pt x="380" y="18"/>
                    <a:pt x="378" y="20"/>
                  </a:cubicBezTo>
                  <a:cubicBezTo>
                    <a:pt x="376" y="22"/>
                    <a:pt x="373" y="23"/>
                    <a:pt x="370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9" y="23"/>
                    <a:pt x="6" y="22"/>
                    <a:pt x="4" y="20"/>
                  </a:cubicBezTo>
                  <a:cubicBezTo>
                    <a:pt x="2" y="18"/>
                    <a:pt x="0" y="15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1" y="0"/>
                    <a:pt x="381" y="0"/>
                    <a:pt x="381" y="0"/>
                  </a:cubicBezTo>
                  <a:lnTo>
                    <a:pt x="381" y="12"/>
                  </a:lnTo>
                  <a:close/>
                </a:path>
              </a:pathLst>
            </a:custGeom>
            <a:solidFill>
              <a:srgbClr val="217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2" name="Freeform 81"/>
            <p:cNvSpPr>
              <a:spLocks/>
            </p:cNvSpPr>
            <p:nvPr/>
          </p:nvSpPr>
          <p:spPr bwMode="auto">
            <a:xfrm>
              <a:off x="4022510" y="5720698"/>
              <a:ext cx="600464" cy="386853"/>
            </a:xfrm>
            <a:custGeom>
              <a:avLst/>
              <a:gdLst>
                <a:gd name="T0" fmla="*/ 273 w 273"/>
                <a:gd name="T1" fmla="*/ 2 h 176"/>
                <a:gd name="T2" fmla="*/ 273 w 273"/>
                <a:gd name="T3" fmla="*/ 174 h 176"/>
                <a:gd name="T4" fmla="*/ 272 w 273"/>
                <a:gd name="T5" fmla="*/ 176 h 176"/>
                <a:gd name="T6" fmla="*/ 270 w 273"/>
                <a:gd name="T7" fmla="*/ 176 h 176"/>
                <a:gd name="T8" fmla="*/ 2 w 273"/>
                <a:gd name="T9" fmla="*/ 176 h 176"/>
                <a:gd name="T10" fmla="*/ 0 w 273"/>
                <a:gd name="T11" fmla="*/ 176 h 176"/>
                <a:gd name="T12" fmla="*/ 0 w 273"/>
                <a:gd name="T13" fmla="*/ 174 h 176"/>
                <a:gd name="T14" fmla="*/ 0 w 273"/>
                <a:gd name="T15" fmla="*/ 2 h 176"/>
                <a:gd name="T16" fmla="*/ 0 w 273"/>
                <a:gd name="T17" fmla="*/ 0 h 176"/>
                <a:gd name="T18" fmla="*/ 2 w 273"/>
                <a:gd name="T19" fmla="*/ 0 h 176"/>
                <a:gd name="T20" fmla="*/ 270 w 273"/>
                <a:gd name="T21" fmla="*/ 0 h 176"/>
                <a:gd name="T22" fmla="*/ 272 w 273"/>
                <a:gd name="T23" fmla="*/ 0 h 176"/>
                <a:gd name="T24" fmla="*/ 273 w 273"/>
                <a:gd name="T25" fmla="*/ 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3" h="176">
                  <a:moveTo>
                    <a:pt x="273" y="2"/>
                  </a:moveTo>
                  <a:cubicBezTo>
                    <a:pt x="273" y="174"/>
                    <a:pt x="273" y="174"/>
                    <a:pt x="273" y="174"/>
                  </a:cubicBezTo>
                  <a:cubicBezTo>
                    <a:pt x="273" y="175"/>
                    <a:pt x="273" y="175"/>
                    <a:pt x="272" y="176"/>
                  </a:cubicBezTo>
                  <a:cubicBezTo>
                    <a:pt x="272" y="176"/>
                    <a:pt x="271" y="176"/>
                    <a:pt x="270" y="176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1" y="176"/>
                    <a:pt x="1" y="176"/>
                    <a:pt x="0" y="176"/>
                  </a:cubicBezTo>
                  <a:cubicBezTo>
                    <a:pt x="0" y="175"/>
                    <a:pt x="0" y="175"/>
                    <a:pt x="0" y="17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1" y="0"/>
                    <a:pt x="272" y="0"/>
                    <a:pt x="272" y="0"/>
                  </a:cubicBezTo>
                  <a:cubicBezTo>
                    <a:pt x="273" y="1"/>
                    <a:pt x="273" y="1"/>
                    <a:pt x="27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3" name="Rectangle 82"/>
            <p:cNvSpPr>
              <a:spLocks noChangeArrowheads="1"/>
            </p:cNvSpPr>
            <p:nvPr/>
          </p:nvSpPr>
          <p:spPr bwMode="auto">
            <a:xfrm>
              <a:off x="4252939" y="6161374"/>
              <a:ext cx="111010" cy="100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4" name="Rectangle 83"/>
            <p:cNvSpPr>
              <a:spLocks noChangeArrowheads="1"/>
            </p:cNvSpPr>
            <p:nvPr/>
          </p:nvSpPr>
          <p:spPr bwMode="auto">
            <a:xfrm>
              <a:off x="3905250" y="6206787"/>
              <a:ext cx="850599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 smtClean="0">
                  <a:ln>
                    <a:noFill/>
                  </a:ln>
                  <a:solidFill>
                    <a:srgbClr val="217783"/>
                  </a:solidFill>
                  <a:effectLst/>
                  <a:latin typeface="Calibri" pitchFamily="34" charset="0"/>
                  <a:cs typeface="Arial" pitchFamily="34" charset="0"/>
                </a:rPr>
                <a:t>Developer 2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5" name="Freeform 84"/>
            <p:cNvSpPr>
              <a:spLocks/>
            </p:cNvSpPr>
            <p:nvPr/>
          </p:nvSpPr>
          <p:spPr bwMode="auto">
            <a:xfrm>
              <a:off x="5810444" y="5559229"/>
              <a:ext cx="1089917" cy="941903"/>
            </a:xfrm>
            <a:custGeom>
              <a:avLst/>
              <a:gdLst>
                <a:gd name="T0" fmla="*/ 0 w 496"/>
                <a:gd name="T1" fmla="*/ 40 h 428"/>
                <a:gd name="T2" fmla="*/ 40 w 496"/>
                <a:gd name="T3" fmla="*/ 0 h 428"/>
                <a:gd name="T4" fmla="*/ 456 w 496"/>
                <a:gd name="T5" fmla="*/ 0 h 428"/>
                <a:gd name="T6" fmla="*/ 484 w 496"/>
                <a:gd name="T7" fmla="*/ 8 h 428"/>
                <a:gd name="T8" fmla="*/ 496 w 496"/>
                <a:gd name="T9" fmla="*/ 40 h 428"/>
                <a:gd name="T10" fmla="*/ 496 w 496"/>
                <a:gd name="T11" fmla="*/ 388 h 428"/>
                <a:gd name="T12" fmla="*/ 456 w 496"/>
                <a:gd name="T13" fmla="*/ 428 h 428"/>
                <a:gd name="T14" fmla="*/ 40 w 496"/>
                <a:gd name="T15" fmla="*/ 428 h 428"/>
                <a:gd name="T16" fmla="*/ 0 w 496"/>
                <a:gd name="T17" fmla="*/ 388 h 428"/>
                <a:gd name="T18" fmla="*/ 0 w 496"/>
                <a:gd name="T19" fmla="*/ 4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428">
                  <a:moveTo>
                    <a:pt x="0" y="40"/>
                  </a:moveTo>
                  <a:cubicBezTo>
                    <a:pt x="0" y="13"/>
                    <a:pt x="13" y="0"/>
                    <a:pt x="40" y="0"/>
                  </a:cubicBezTo>
                  <a:cubicBezTo>
                    <a:pt x="456" y="0"/>
                    <a:pt x="456" y="0"/>
                    <a:pt x="456" y="0"/>
                  </a:cubicBezTo>
                  <a:cubicBezTo>
                    <a:pt x="468" y="0"/>
                    <a:pt x="477" y="3"/>
                    <a:pt x="484" y="8"/>
                  </a:cubicBezTo>
                  <a:cubicBezTo>
                    <a:pt x="492" y="15"/>
                    <a:pt x="496" y="25"/>
                    <a:pt x="496" y="40"/>
                  </a:cubicBezTo>
                  <a:cubicBezTo>
                    <a:pt x="496" y="388"/>
                    <a:pt x="496" y="388"/>
                    <a:pt x="496" y="388"/>
                  </a:cubicBezTo>
                  <a:cubicBezTo>
                    <a:pt x="496" y="415"/>
                    <a:pt x="483" y="428"/>
                    <a:pt x="456" y="428"/>
                  </a:cubicBezTo>
                  <a:cubicBezTo>
                    <a:pt x="40" y="428"/>
                    <a:pt x="40" y="428"/>
                    <a:pt x="40" y="428"/>
                  </a:cubicBezTo>
                  <a:cubicBezTo>
                    <a:pt x="13" y="428"/>
                    <a:pt x="0" y="415"/>
                    <a:pt x="0" y="388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6" name="Freeform 85"/>
            <p:cNvSpPr>
              <a:spLocks/>
            </p:cNvSpPr>
            <p:nvPr/>
          </p:nvSpPr>
          <p:spPr bwMode="auto">
            <a:xfrm>
              <a:off x="5810444" y="5559229"/>
              <a:ext cx="1089917" cy="941903"/>
            </a:xfrm>
            <a:custGeom>
              <a:avLst/>
              <a:gdLst>
                <a:gd name="T0" fmla="*/ 0 w 496"/>
                <a:gd name="T1" fmla="*/ 40 h 428"/>
                <a:gd name="T2" fmla="*/ 0 w 496"/>
                <a:gd name="T3" fmla="*/ 388 h 428"/>
                <a:gd name="T4" fmla="*/ 40 w 496"/>
                <a:gd name="T5" fmla="*/ 428 h 428"/>
                <a:gd name="T6" fmla="*/ 456 w 496"/>
                <a:gd name="T7" fmla="*/ 428 h 428"/>
                <a:gd name="T8" fmla="*/ 496 w 496"/>
                <a:gd name="T9" fmla="*/ 388 h 428"/>
                <a:gd name="T10" fmla="*/ 496 w 496"/>
                <a:gd name="T11" fmla="*/ 40 h 428"/>
                <a:gd name="T12" fmla="*/ 484 w 496"/>
                <a:gd name="T13" fmla="*/ 8 h 428"/>
                <a:gd name="T14" fmla="*/ 456 w 496"/>
                <a:gd name="T15" fmla="*/ 0 h 428"/>
                <a:gd name="T16" fmla="*/ 40 w 496"/>
                <a:gd name="T17" fmla="*/ 0 h 428"/>
                <a:gd name="T18" fmla="*/ 0 w 496"/>
                <a:gd name="T19" fmla="*/ 4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428">
                  <a:moveTo>
                    <a:pt x="0" y="40"/>
                  </a:moveTo>
                  <a:cubicBezTo>
                    <a:pt x="0" y="388"/>
                    <a:pt x="0" y="388"/>
                    <a:pt x="0" y="388"/>
                  </a:cubicBezTo>
                  <a:cubicBezTo>
                    <a:pt x="0" y="415"/>
                    <a:pt x="13" y="428"/>
                    <a:pt x="40" y="428"/>
                  </a:cubicBezTo>
                  <a:cubicBezTo>
                    <a:pt x="456" y="428"/>
                    <a:pt x="456" y="428"/>
                    <a:pt x="456" y="428"/>
                  </a:cubicBezTo>
                  <a:cubicBezTo>
                    <a:pt x="483" y="428"/>
                    <a:pt x="496" y="415"/>
                    <a:pt x="496" y="388"/>
                  </a:cubicBezTo>
                  <a:cubicBezTo>
                    <a:pt x="496" y="40"/>
                    <a:pt x="496" y="40"/>
                    <a:pt x="496" y="40"/>
                  </a:cubicBezTo>
                  <a:cubicBezTo>
                    <a:pt x="496" y="25"/>
                    <a:pt x="492" y="15"/>
                    <a:pt x="484" y="8"/>
                  </a:cubicBezTo>
                  <a:cubicBezTo>
                    <a:pt x="477" y="3"/>
                    <a:pt x="468" y="0"/>
                    <a:pt x="45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3" y="0"/>
                    <a:pt x="0" y="13"/>
                    <a:pt x="0" y="40"/>
                  </a:cubicBezTo>
                  <a:close/>
                </a:path>
              </a:pathLst>
            </a:custGeom>
            <a:noFill/>
            <a:ln w="17463" cap="rnd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7" name="Freeform 86"/>
            <p:cNvSpPr>
              <a:spLocks/>
            </p:cNvSpPr>
            <p:nvPr/>
          </p:nvSpPr>
          <p:spPr bwMode="auto">
            <a:xfrm>
              <a:off x="6005553" y="5687058"/>
              <a:ext cx="677835" cy="491135"/>
            </a:xfrm>
            <a:custGeom>
              <a:avLst/>
              <a:gdLst>
                <a:gd name="T0" fmla="*/ 304 w 308"/>
                <a:gd name="T1" fmla="*/ 3 h 223"/>
                <a:gd name="T2" fmla="*/ 308 w 308"/>
                <a:gd name="T3" fmla="*/ 11 h 223"/>
                <a:gd name="T4" fmla="*/ 308 w 308"/>
                <a:gd name="T5" fmla="*/ 211 h 223"/>
                <a:gd name="T6" fmla="*/ 304 w 308"/>
                <a:gd name="T7" fmla="*/ 219 h 223"/>
                <a:gd name="T8" fmla="*/ 296 w 308"/>
                <a:gd name="T9" fmla="*/ 223 h 223"/>
                <a:gd name="T10" fmla="*/ 12 w 308"/>
                <a:gd name="T11" fmla="*/ 223 h 223"/>
                <a:gd name="T12" fmla="*/ 4 w 308"/>
                <a:gd name="T13" fmla="*/ 219 h 223"/>
                <a:gd name="T14" fmla="*/ 0 w 308"/>
                <a:gd name="T15" fmla="*/ 211 h 223"/>
                <a:gd name="T16" fmla="*/ 0 w 308"/>
                <a:gd name="T17" fmla="*/ 11 h 223"/>
                <a:gd name="T18" fmla="*/ 4 w 308"/>
                <a:gd name="T19" fmla="*/ 3 h 223"/>
                <a:gd name="T20" fmla="*/ 12 w 308"/>
                <a:gd name="T21" fmla="*/ 0 h 223"/>
                <a:gd name="T22" fmla="*/ 296 w 308"/>
                <a:gd name="T23" fmla="*/ 0 h 223"/>
                <a:gd name="T24" fmla="*/ 304 w 308"/>
                <a:gd name="T25" fmla="*/ 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223">
                  <a:moveTo>
                    <a:pt x="304" y="3"/>
                  </a:moveTo>
                  <a:cubicBezTo>
                    <a:pt x="306" y="5"/>
                    <a:pt x="308" y="8"/>
                    <a:pt x="308" y="11"/>
                  </a:cubicBezTo>
                  <a:cubicBezTo>
                    <a:pt x="308" y="211"/>
                    <a:pt x="308" y="211"/>
                    <a:pt x="308" y="211"/>
                  </a:cubicBezTo>
                  <a:cubicBezTo>
                    <a:pt x="308" y="214"/>
                    <a:pt x="306" y="217"/>
                    <a:pt x="304" y="219"/>
                  </a:cubicBezTo>
                  <a:cubicBezTo>
                    <a:pt x="302" y="221"/>
                    <a:pt x="299" y="223"/>
                    <a:pt x="296" y="223"/>
                  </a:cubicBezTo>
                  <a:cubicBezTo>
                    <a:pt x="12" y="223"/>
                    <a:pt x="12" y="223"/>
                    <a:pt x="12" y="223"/>
                  </a:cubicBezTo>
                  <a:cubicBezTo>
                    <a:pt x="9" y="223"/>
                    <a:pt x="6" y="221"/>
                    <a:pt x="4" y="219"/>
                  </a:cubicBezTo>
                  <a:cubicBezTo>
                    <a:pt x="2" y="217"/>
                    <a:pt x="0" y="214"/>
                    <a:pt x="0" y="2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9" y="0"/>
                    <a:pt x="302" y="1"/>
                    <a:pt x="304" y="3"/>
                  </a:cubicBezTo>
                  <a:close/>
                </a:path>
              </a:pathLst>
            </a:custGeom>
            <a:solidFill>
              <a:srgbClr val="217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8" name="Freeform 87"/>
            <p:cNvSpPr>
              <a:spLocks/>
            </p:cNvSpPr>
            <p:nvPr/>
          </p:nvSpPr>
          <p:spPr bwMode="auto">
            <a:xfrm>
              <a:off x="5924818" y="6139508"/>
              <a:ext cx="837621" cy="50459"/>
            </a:xfrm>
            <a:custGeom>
              <a:avLst/>
              <a:gdLst>
                <a:gd name="T0" fmla="*/ 381 w 381"/>
                <a:gd name="T1" fmla="*/ 12 h 23"/>
                <a:gd name="T2" fmla="*/ 378 w 381"/>
                <a:gd name="T3" fmla="*/ 20 h 23"/>
                <a:gd name="T4" fmla="*/ 370 w 381"/>
                <a:gd name="T5" fmla="*/ 23 h 23"/>
                <a:gd name="T6" fmla="*/ 12 w 381"/>
                <a:gd name="T7" fmla="*/ 23 h 23"/>
                <a:gd name="T8" fmla="*/ 4 w 381"/>
                <a:gd name="T9" fmla="*/ 20 h 23"/>
                <a:gd name="T10" fmla="*/ 0 w 381"/>
                <a:gd name="T11" fmla="*/ 12 h 23"/>
                <a:gd name="T12" fmla="*/ 0 w 381"/>
                <a:gd name="T13" fmla="*/ 0 h 23"/>
                <a:gd name="T14" fmla="*/ 381 w 381"/>
                <a:gd name="T15" fmla="*/ 0 h 23"/>
                <a:gd name="T16" fmla="*/ 381 w 38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1" h="23">
                  <a:moveTo>
                    <a:pt x="381" y="12"/>
                  </a:moveTo>
                  <a:cubicBezTo>
                    <a:pt x="381" y="15"/>
                    <a:pt x="380" y="18"/>
                    <a:pt x="378" y="20"/>
                  </a:cubicBezTo>
                  <a:cubicBezTo>
                    <a:pt x="376" y="22"/>
                    <a:pt x="373" y="23"/>
                    <a:pt x="370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9" y="23"/>
                    <a:pt x="6" y="22"/>
                    <a:pt x="4" y="20"/>
                  </a:cubicBezTo>
                  <a:cubicBezTo>
                    <a:pt x="2" y="18"/>
                    <a:pt x="0" y="15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1" y="0"/>
                    <a:pt x="381" y="0"/>
                    <a:pt x="381" y="0"/>
                  </a:cubicBezTo>
                  <a:lnTo>
                    <a:pt x="381" y="12"/>
                  </a:lnTo>
                  <a:close/>
                </a:path>
              </a:pathLst>
            </a:custGeom>
            <a:solidFill>
              <a:srgbClr val="217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9" name="Freeform 88"/>
            <p:cNvSpPr>
              <a:spLocks/>
            </p:cNvSpPr>
            <p:nvPr/>
          </p:nvSpPr>
          <p:spPr bwMode="auto">
            <a:xfrm>
              <a:off x="6045920" y="5720698"/>
              <a:ext cx="600464" cy="386853"/>
            </a:xfrm>
            <a:custGeom>
              <a:avLst/>
              <a:gdLst>
                <a:gd name="T0" fmla="*/ 273 w 273"/>
                <a:gd name="T1" fmla="*/ 2 h 176"/>
                <a:gd name="T2" fmla="*/ 273 w 273"/>
                <a:gd name="T3" fmla="*/ 174 h 176"/>
                <a:gd name="T4" fmla="*/ 272 w 273"/>
                <a:gd name="T5" fmla="*/ 176 h 176"/>
                <a:gd name="T6" fmla="*/ 270 w 273"/>
                <a:gd name="T7" fmla="*/ 176 h 176"/>
                <a:gd name="T8" fmla="*/ 2 w 273"/>
                <a:gd name="T9" fmla="*/ 176 h 176"/>
                <a:gd name="T10" fmla="*/ 0 w 273"/>
                <a:gd name="T11" fmla="*/ 176 h 176"/>
                <a:gd name="T12" fmla="*/ 0 w 273"/>
                <a:gd name="T13" fmla="*/ 174 h 176"/>
                <a:gd name="T14" fmla="*/ 0 w 273"/>
                <a:gd name="T15" fmla="*/ 2 h 176"/>
                <a:gd name="T16" fmla="*/ 0 w 273"/>
                <a:gd name="T17" fmla="*/ 0 h 176"/>
                <a:gd name="T18" fmla="*/ 2 w 273"/>
                <a:gd name="T19" fmla="*/ 0 h 176"/>
                <a:gd name="T20" fmla="*/ 270 w 273"/>
                <a:gd name="T21" fmla="*/ 0 h 176"/>
                <a:gd name="T22" fmla="*/ 272 w 273"/>
                <a:gd name="T23" fmla="*/ 0 h 176"/>
                <a:gd name="T24" fmla="*/ 273 w 273"/>
                <a:gd name="T25" fmla="*/ 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3" h="176">
                  <a:moveTo>
                    <a:pt x="273" y="2"/>
                  </a:moveTo>
                  <a:cubicBezTo>
                    <a:pt x="273" y="174"/>
                    <a:pt x="273" y="174"/>
                    <a:pt x="273" y="174"/>
                  </a:cubicBezTo>
                  <a:cubicBezTo>
                    <a:pt x="273" y="175"/>
                    <a:pt x="273" y="175"/>
                    <a:pt x="272" y="176"/>
                  </a:cubicBezTo>
                  <a:cubicBezTo>
                    <a:pt x="272" y="176"/>
                    <a:pt x="271" y="176"/>
                    <a:pt x="270" y="176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1" y="176"/>
                    <a:pt x="1" y="176"/>
                    <a:pt x="0" y="176"/>
                  </a:cubicBezTo>
                  <a:cubicBezTo>
                    <a:pt x="0" y="175"/>
                    <a:pt x="0" y="175"/>
                    <a:pt x="0" y="17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1" y="0"/>
                    <a:pt x="272" y="0"/>
                    <a:pt x="272" y="0"/>
                  </a:cubicBezTo>
                  <a:cubicBezTo>
                    <a:pt x="273" y="1"/>
                    <a:pt x="273" y="1"/>
                    <a:pt x="27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0" name="Rectangle 89"/>
            <p:cNvSpPr>
              <a:spLocks noChangeArrowheads="1"/>
            </p:cNvSpPr>
            <p:nvPr/>
          </p:nvSpPr>
          <p:spPr bwMode="auto">
            <a:xfrm>
              <a:off x="6276351" y="6161374"/>
              <a:ext cx="109329" cy="100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1" name="Rectangle 90"/>
            <p:cNvSpPr>
              <a:spLocks noChangeArrowheads="1"/>
            </p:cNvSpPr>
            <p:nvPr/>
          </p:nvSpPr>
          <p:spPr bwMode="auto">
            <a:xfrm>
              <a:off x="5997640" y="6206787"/>
              <a:ext cx="706925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 smtClean="0">
                  <a:ln>
                    <a:noFill/>
                  </a:ln>
                  <a:solidFill>
                    <a:srgbClr val="217783"/>
                  </a:solidFill>
                  <a:effectLst/>
                  <a:latin typeface="Calibri" pitchFamily="34" charset="0"/>
                  <a:cs typeface="Arial" pitchFamily="34" charset="0"/>
                </a:rPr>
                <a:t>Developer 1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9" name="Freeform 108"/>
            <p:cNvSpPr>
              <a:spLocks/>
            </p:cNvSpPr>
            <p:nvPr/>
          </p:nvSpPr>
          <p:spPr bwMode="auto">
            <a:xfrm>
              <a:off x="7832173" y="5559229"/>
              <a:ext cx="1091599" cy="941903"/>
            </a:xfrm>
            <a:custGeom>
              <a:avLst/>
              <a:gdLst>
                <a:gd name="T0" fmla="*/ 456 w 496"/>
                <a:gd name="T1" fmla="*/ 0 h 428"/>
                <a:gd name="T2" fmla="*/ 484 w 496"/>
                <a:gd name="T3" fmla="*/ 8 h 428"/>
                <a:gd name="T4" fmla="*/ 496 w 496"/>
                <a:gd name="T5" fmla="*/ 40 h 428"/>
                <a:gd name="T6" fmla="*/ 496 w 496"/>
                <a:gd name="T7" fmla="*/ 388 h 428"/>
                <a:gd name="T8" fmla="*/ 456 w 496"/>
                <a:gd name="T9" fmla="*/ 428 h 428"/>
                <a:gd name="T10" fmla="*/ 40 w 496"/>
                <a:gd name="T11" fmla="*/ 428 h 428"/>
                <a:gd name="T12" fmla="*/ 0 w 496"/>
                <a:gd name="T13" fmla="*/ 388 h 428"/>
                <a:gd name="T14" fmla="*/ 0 w 496"/>
                <a:gd name="T15" fmla="*/ 40 h 428"/>
                <a:gd name="T16" fmla="*/ 40 w 496"/>
                <a:gd name="T17" fmla="*/ 0 h 428"/>
                <a:gd name="T18" fmla="*/ 456 w 496"/>
                <a:gd name="T1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428">
                  <a:moveTo>
                    <a:pt x="456" y="0"/>
                  </a:moveTo>
                  <a:cubicBezTo>
                    <a:pt x="468" y="0"/>
                    <a:pt x="477" y="3"/>
                    <a:pt x="484" y="8"/>
                  </a:cubicBezTo>
                  <a:cubicBezTo>
                    <a:pt x="492" y="15"/>
                    <a:pt x="496" y="25"/>
                    <a:pt x="496" y="40"/>
                  </a:cubicBezTo>
                  <a:cubicBezTo>
                    <a:pt x="496" y="388"/>
                    <a:pt x="496" y="388"/>
                    <a:pt x="496" y="388"/>
                  </a:cubicBezTo>
                  <a:cubicBezTo>
                    <a:pt x="496" y="415"/>
                    <a:pt x="483" y="428"/>
                    <a:pt x="456" y="428"/>
                  </a:cubicBezTo>
                  <a:cubicBezTo>
                    <a:pt x="40" y="428"/>
                    <a:pt x="40" y="428"/>
                    <a:pt x="40" y="428"/>
                  </a:cubicBezTo>
                  <a:cubicBezTo>
                    <a:pt x="13" y="428"/>
                    <a:pt x="0" y="415"/>
                    <a:pt x="0" y="38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3"/>
                    <a:pt x="13" y="0"/>
                    <a:pt x="40" y="0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0" name="Freeform 109"/>
            <p:cNvSpPr>
              <a:spLocks/>
            </p:cNvSpPr>
            <p:nvPr/>
          </p:nvSpPr>
          <p:spPr bwMode="auto">
            <a:xfrm>
              <a:off x="7832173" y="5559229"/>
              <a:ext cx="1091599" cy="941903"/>
            </a:xfrm>
            <a:custGeom>
              <a:avLst/>
              <a:gdLst>
                <a:gd name="T0" fmla="*/ 456 w 496"/>
                <a:gd name="T1" fmla="*/ 0 h 428"/>
                <a:gd name="T2" fmla="*/ 40 w 496"/>
                <a:gd name="T3" fmla="*/ 0 h 428"/>
                <a:gd name="T4" fmla="*/ 0 w 496"/>
                <a:gd name="T5" fmla="*/ 40 h 428"/>
                <a:gd name="T6" fmla="*/ 0 w 496"/>
                <a:gd name="T7" fmla="*/ 388 h 428"/>
                <a:gd name="T8" fmla="*/ 40 w 496"/>
                <a:gd name="T9" fmla="*/ 428 h 428"/>
                <a:gd name="T10" fmla="*/ 456 w 496"/>
                <a:gd name="T11" fmla="*/ 428 h 428"/>
                <a:gd name="T12" fmla="*/ 496 w 496"/>
                <a:gd name="T13" fmla="*/ 388 h 428"/>
                <a:gd name="T14" fmla="*/ 496 w 496"/>
                <a:gd name="T15" fmla="*/ 40 h 428"/>
                <a:gd name="T16" fmla="*/ 484 w 496"/>
                <a:gd name="T17" fmla="*/ 8 h 428"/>
                <a:gd name="T18" fmla="*/ 456 w 496"/>
                <a:gd name="T1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428">
                  <a:moveTo>
                    <a:pt x="456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3" y="0"/>
                    <a:pt x="0" y="13"/>
                    <a:pt x="0" y="40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415"/>
                    <a:pt x="13" y="428"/>
                    <a:pt x="40" y="428"/>
                  </a:cubicBezTo>
                  <a:cubicBezTo>
                    <a:pt x="456" y="428"/>
                    <a:pt x="456" y="428"/>
                    <a:pt x="456" y="428"/>
                  </a:cubicBezTo>
                  <a:cubicBezTo>
                    <a:pt x="483" y="428"/>
                    <a:pt x="496" y="415"/>
                    <a:pt x="496" y="388"/>
                  </a:cubicBezTo>
                  <a:cubicBezTo>
                    <a:pt x="496" y="40"/>
                    <a:pt x="496" y="40"/>
                    <a:pt x="496" y="40"/>
                  </a:cubicBezTo>
                  <a:cubicBezTo>
                    <a:pt x="496" y="25"/>
                    <a:pt x="492" y="15"/>
                    <a:pt x="484" y="8"/>
                  </a:cubicBezTo>
                  <a:cubicBezTo>
                    <a:pt x="477" y="3"/>
                    <a:pt x="468" y="0"/>
                    <a:pt x="456" y="0"/>
                  </a:cubicBezTo>
                  <a:close/>
                </a:path>
              </a:pathLst>
            </a:custGeom>
            <a:noFill/>
            <a:ln w="17463" cap="rnd">
              <a:solidFill>
                <a:schemeClr val="accent5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1" name="Freeform 110"/>
            <p:cNvSpPr>
              <a:spLocks/>
            </p:cNvSpPr>
            <p:nvPr/>
          </p:nvSpPr>
          <p:spPr bwMode="auto">
            <a:xfrm>
              <a:off x="8028964" y="5687058"/>
              <a:ext cx="676152" cy="491135"/>
            </a:xfrm>
            <a:custGeom>
              <a:avLst/>
              <a:gdLst>
                <a:gd name="T0" fmla="*/ 304 w 308"/>
                <a:gd name="T1" fmla="*/ 3 h 223"/>
                <a:gd name="T2" fmla="*/ 308 w 308"/>
                <a:gd name="T3" fmla="*/ 11 h 223"/>
                <a:gd name="T4" fmla="*/ 308 w 308"/>
                <a:gd name="T5" fmla="*/ 211 h 223"/>
                <a:gd name="T6" fmla="*/ 304 w 308"/>
                <a:gd name="T7" fmla="*/ 219 h 223"/>
                <a:gd name="T8" fmla="*/ 296 w 308"/>
                <a:gd name="T9" fmla="*/ 223 h 223"/>
                <a:gd name="T10" fmla="*/ 12 w 308"/>
                <a:gd name="T11" fmla="*/ 223 h 223"/>
                <a:gd name="T12" fmla="*/ 4 w 308"/>
                <a:gd name="T13" fmla="*/ 219 h 223"/>
                <a:gd name="T14" fmla="*/ 0 w 308"/>
                <a:gd name="T15" fmla="*/ 211 h 223"/>
                <a:gd name="T16" fmla="*/ 0 w 308"/>
                <a:gd name="T17" fmla="*/ 11 h 223"/>
                <a:gd name="T18" fmla="*/ 4 w 308"/>
                <a:gd name="T19" fmla="*/ 3 h 223"/>
                <a:gd name="T20" fmla="*/ 12 w 308"/>
                <a:gd name="T21" fmla="*/ 0 h 223"/>
                <a:gd name="T22" fmla="*/ 296 w 308"/>
                <a:gd name="T23" fmla="*/ 0 h 223"/>
                <a:gd name="T24" fmla="*/ 304 w 308"/>
                <a:gd name="T25" fmla="*/ 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223">
                  <a:moveTo>
                    <a:pt x="304" y="3"/>
                  </a:moveTo>
                  <a:cubicBezTo>
                    <a:pt x="306" y="5"/>
                    <a:pt x="308" y="8"/>
                    <a:pt x="308" y="11"/>
                  </a:cubicBezTo>
                  <a:cubicBezTo>
                    <a:pt x="308" y="211"/>
                    <a:pt x="308" y="211"/>
                    <a:pt x="308" y="211"/>
                  </a:cubicBezTo>
                  <a:cubicBezTo>
                    <a:pt x="308" y="214"/>
                    <a:pt x="306" y="217"/>
                    <a:pt x="304" y="219"/>
                  </a:cubicBezTo>
                  <a:cubicBezTo>
                    <a:pt x="302" y="221"/>
                    <a:pt x="299" y="223"/>
                    <a:pt x="296" y="223"/>
                  </a:cubicBezTo>
                  <a:cubicBezTo>
                    <a:pt x="12" y="223"/>
                    <a:pt x="12" y="223"/>
                    <a:pt x="12" y="223"/>
                  </a:cubicBezTo>
                  <a:cubicBezTo>
                    <a:pt x="9" y="223"/>
                    <a:pt x="6" y="221"/>
                    <a:pt x="4" y="219"/>
                  </a:cubicBezTo>
                  <a:cubicBezTo>
                    <a:pt x="2" y="217"/>
                    <a:pt x="0" y="214"/>
                    <a:pt x="0" y="2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2" y="5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9" y="0"/>
                    <a:pt x="302" y="1"/>
                    <a:pt x="304" y="3"/>
                  </a:cubicBezTo>
                  <a:close/>
                </a:path>
              </a:pathLst>
            </a:custGeom>
            <a:solidFill>
              <a:srgbClr val="217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2" name="Freeform 111"/>
            <p:cNvSpPr>
              <a:spLocks/>
            </p:cNvSpPr>
            <p:nvPr/>
          </p:nvSpPr>
          <p:spPr bwMode="auto">
            <a:xfrm>
              <a:off x="7946547" y="6139508"/>
              <a:ext cx="837621" cy="50459"/>
            </a:xfrm>
            <a:custGeom>
              <a:avLst/>
              <a:gdLst>
                <a:gd name="T0" fmla="*/ 381 w 381"/>
                <a:gd name="T1" fmla="*/ 12 h 23"/>
                <a:gd name="T2" fmla="*/ 378 w 381"/>
                <a:gd name="T3" fmla="*/ 20 h 23"/>
                <a:gd name="T4" fmla="*/ 370 w 381"/>
                <a:gd name="T5" fmla="*/ 23 h 23"/>
                <a:gd name="T6" fmla="*/ 12 w 381"/>
                <a:gd name="T7" fmla="*/ 23 h 23"/>
                <a:gd name="T8" fmla="*/ 4 w 381"/>
                <a:gd name="T9" fmla="*/ 20 h 23"/>
                <a:gd name="T10" fmla="*/ 0 w 381"/>
                <a:gd name="T11" fmla="*/ 12 h 23"/>
                <a:gd name="T12" fmla="*/ 0 w 381"/>
                <a:gd name="T13" fmla="*/ 0 h 23"/>
                <a:gd name="T14" fmla="*/ 381 w 381"/>
                <a:gd name="T15" fmla="*/ 0 h 23"/>
                <a:gd name="T16" fmla="*/ 381 w 38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1" h="23">
                  <a:moveTo>
                    <a:pt x="381" y="12"/>
                  </a:moveTo>
                  <a:cubicBezTo>
                    <a:pt x="381" y="15"/>
                    <a:pt x="380" y="18"/>
                    <a:pt x="378" y="20"/>
                  </a:cubicBezTo>
                  <a:cubicBezTo>
                    <a:pt x="376" y="22"/>
                    <a:pt x="373" y="23"/>
                    <a:pt x="370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9" y="23"/>
                    <a:pt x="6" y="22"/>
                    <a:pt x="4" y="20"/>
                  </a:cubicBezTo>
                  <a:cubicBezTo>
                    <a:pt x="2" y="18"/>
                    <a:pt x="0" y="15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1" y="0"/>
                    <a:pt x="381" y="0"/>
                    <a:pt x="381" y="0"/>
                  </a:cubicBezTo>
                  <a:lnTo>
                    <a:pt x="381" y="12"/>
                  </a:lnTo>
                  <a:close/>
                </a:path>
              </a:pathLst>
            </a:custGeom>
            <a:solidFill>
              <a:srgbClr val="2177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3" name="Freeform 112"/>
            <p:cNvSpPr>
              <a:spLocks/>
            </p:cNvSpPr>
            <p:nvPr/>
          </p:nvSpPr>
          <p:spPr bwMode="auto">
            <a:xfrm>
              <a:off x="8067649" y="5720698"/>
              <a:ext cx="600464" cy="386853"/>
            </a:xfrm>
            <a:custGeom>
              <a:avLst/>
              <a:gdLst>
                <a:gd name="T0" fmla="*/ 273 w 273"/>
                <a:gd name="T1" fmla="*/ 2 h 176"/>
                <a:gd name="T2" fmla="*/ 273 w 273"/>
                <a:gd name="T3" fmla="*/ 174 h 176"/>
                <a:gd name="T4" fmla="*/ 272 w 273"/>
                <a:gd name="T5" fmla="*/ 176 h 176"/>
                <a:gd name="T6" fmla="*/ 270 w 273"/>
                <a:gd name="T7" fmla="*/ 176 h 176"/>
                <a:gd name="T8" fmla="*/ 2 w 273"/>
                <a:gd name="T9" fmla="*/ 176 h 176"/>
                <a:gd name="T10" fmla="*/ 0 w 273"/>
                <a:gd name="T11" fmla="*/ 176 h 176"/>
                <a:gd name="T12" fmla="*/ 0 w 273"/>
                <a:gd name="T13" fmla="*/ 174 h 176"/>
                <a:gd name="T14" fmla="*/ 0 w 273"/>
                <a:gd name="T15" fmla="*/ 2 h 176"/>
                <a:gd name="T16" fmla="*/ 0 w 273"/>
                <a:gd name="T17" fmla="*/ 0 h 176"/>
                <a:gd name="T18" fmla="*/ 2 w 273"/>
                <a:gd name="T19" fmla="*/ 0 h 176"/>
                <a:gd name="T20" fmla="*/ 270 w 273"/>
                <a:gd name="T21" fmla="*/ 0 h 176"/>
                <a:gd name="T22" fmla="*/ 272 w 273"/>
                <a:gd name="T23" fmla="*/ 0 h 176"/>
                <a:gd name="T24" fmla="*/ 273 w 273"/>
                <a:gd name="T25" fmla="*/ 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3" h="176">
                  <a:moveTo>
                    <a:pt x="273" y="2"/>
                  </a:moveTo>
                  <a:cubicBezTo>
                    <a:pt x="273" y="174"/>
                    <a:pt x="273" y="174"/>
                    <a:pt x="273" y="174"/>
                  </a:cubicBezTo>
                  <a:cubicBezTo>
                    <a:pt x="273" y="175"/>
                    <a:pt x="273" y="175"/>
                    <a:pt x="272" y="176"/>
                  </a:cubicBezTo>
                  <a:cubicBezTo>
                    <a:pt x="272" y="176"/>
                    <a:pt x="271" y="176"/>
                    <a:pt x="270" y="176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1" y="176"/>
                    <a:pt x="1" y="176"/>
                    <a:pt x="0" y="176"/>
                  </a:cubicBezTo>
                  <a:cubicBezTo>
                    <a:pt x="0" y="175"/>
                    <a:pt x="0" y="175"/>
                    <a:pt x="0" y="17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1" y="0"/>
                    <a:pt x="272" y="0"/>
                    <a:pt x="272" y="0"/>
                  </a:cubicBezTo>
                  <a:cubicBezTo>
                    <a:pt x="273" y="1"/>
                    <a:pt x="273" y="1"/>
                    <a:pt x="27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4" name="Rectangle 113"/>
            <p:cNvSpPr>
              <a:spLocks noChangeArrowheads="1"/>
            </p:cNvSpPr>
            <p:nvPr/>
          </p:nvSpPr>
          <p:spPr bwMode="auto">
            <a:xfrm>
              <a:off x="8299761" y="6161374"/>
              <a:ext cx="109329" cy="100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5" name="Rectangle 114"/>
            <p:cNvSpPr>
              <a:spLocks noChangeArrowheads="1"/>
            </p:cNvSpPr>
            <p:nvPr/>
          </p:nvSpPr>
          <p:spPr bwMode="auto">
            <a:xfrm>
              <a:off x="7962900" y="6206787"/>
              <a:ext cx="812800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 smtClean="0">
                  <a:ln>
                    <a:noFill/>
                  </a:ln>
                  <a:solidFill>
                    <a:srgbClr val="217783"/>
                  </a:solidFill>
                  <a:effectLst/>
                  <a:latin typeface="Calibri" pitchFamily="34" charset="0"/>
                  <a:cs typeface="Arial" pitchFamily="34" charset="0"/>
                </a:rPr>
                <a:t>Manager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037733" y="2324100"/>
            <a:ext cx="1401377" cy="1404938"/>
            <a:chOff x="1808549" y="2324100"/>
            <a:chExt cx="1401377" cy="1404938"/>
          </a:xfrm>
        </p:grpSpPr>
        <p:sp>
          <p:nvSpPr>
            <p:cNvPr id="156" name="Freeform 6"/>
            <p:cNvSpPr>
              <a:spLocks/>
            </p:cNvSpPr>
            <p:nvPr/>
          </p:nvSpPr>
          <p:spPr bwMode="auto">
            <a:xfrm>
              <a:off x="1811868" y="2609850"/>
              <a:ext cx="1398058" cy="1119188"/>
            </a:xfrm>
            <a:custGeom>
              <a:avLst/>
              <a:gdLst>
                <a:gd name="T0" fmla="*/ 504 w 573"/>
                <a:gd name="T1" fmla="*/ 0 h 528"/>
                <a:gd name="T2" fmla="*/ 504 w 573"/>
                <a:gd name="T3" fmla="*/ 422 h 528"/>
                <a:gd name="T4" fmla="*/ 572 w 573"/>
                <a:gd name="T5" fmla="*/ 453 h 528"/>
                <a:gd name="T6" fmla="*/ 573 w 573"/>
                <a:gd name="T7" fmla="*/ 455 h 528"/>
                <a:gd name="T8" fmla="*/ 572 w 573"/>
                <a:gd name="T9" fmla="*/ 456 h 528"/>
                <a:gd name="T10" fmla="*/ 504 w 573"/>
                <a:gd name="T11" fmla="*/ 487 h 528"/>
                <a:gd name="T12" fmla="*/ 504 w 573"/>
                <a:gd name="T13" fmla="*/ 504 h 528"/>
                <a:gd name="T14" fmla="*/ 472 w 573"/>
                <a:gd name="T15" fmla="*/ 528 h 528"/>
                <a:gd name="T16" fmla="*/ 32 w 573"/>
                <a:gd name="T17" fmla="*/ 528 h 528"/>
                <a:gd name="T18" fmla="*/ 0 w 573"/>
                <a:gd name="T19" fmla="*/ 504 h 528"/>
                <a:gd name="T20" fmla="*/ 0 w 573"/>
                <a:gd name="T21" fmla="*/ 0 h 528"/>
                <a:gd name="T22" fmla="*/ 504 w 573"/>
                <a:gd name="T23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3" h="528">
                  <a:moveTo>
                    <a:pt x="504" y="0"/>
                  </a:moveTo>
                  <a:cubicBezTo>
                    <a:pt x="504" y="422"/>
                    <a:pt x="504" y="422"/>
                    <a:pt x="504" y="422"/>
                  </a:cubicBezTo>
                  <a:cubicBezTo>
                    <a:pt x="572" y="453"/>
                    <a:pt x="572" y="453"/>
                    <a:pt x="572" y="453"/>
                  </a:cubicBezTo>
                  <a:cubicBezTo>
                    <a:pt x="573" y="454"/>
                    <a:pt x="573" y="454"/>
                    <a:pt x="573" y="455"/>
                  </a:cubicBezTo>
                  <a:cubicBezTo>
                    <a:pt x="573" y="455"/>
                    <a:pt x="573" y="456"/>
                    <a:pt x="572" y="456"/>
                  </a:cubicBezTo>
                  <a:cubicBezTo>
                    <a:pt x="504" y="487"/>
                    <a:pt x="504" y="487"/>
                    <a:pt x="504" y="487"/>
                  </a:cubicBezTo>
                  <a:cubicBezTo>
                    <a:pt x="504" y="504"/>
                    <a:pt x="504" y="504"/>
                    <a:pt x="504" y="504"/>
                  </a:cubicBezTo>
                  <a:cubicBezTo>
                    <a:pt x="504" y="520"/>
                    <a:pt x="493" y="528"/>
                    <a:pt x="472" y="528"/>
                  </a:cubicBezTo>
                  <a:cubicBezTo>
                    <a:pt x="32" y="528"/>
                    <a:pt x="32" y="528"/>
                    <a:pt x="32" y="528"/>
                  </a:cubicBezTo>
                  <a:cubicBezTo>
                    <a:pt x="11" y="528"/>
                    <a:pt x="0" y="520"/>
                    <a:pt x="0" y="50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04" y="0"/>
                  </a:lnTo>
                  <a:close/>
                </a:path>
              </a:pathLst>
            </a:custGeom>
            <a:solidFill>
              <a:srgbClr val="D8D0E2"/>
            </a:solidFill>
            <a:ln w="63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5"/>
            <p:cNvSpPr>
              <a:spLocks/>
            </p:cNvSpPr>
            <p:nvPr/>
          </p:nvSpPr>
          <p:spPr bwMode="auto">
            <a:xfrm>
              <a:off x="1808549" y="2324100"/>
              <a:ext cx="1229925" cy="285750"/>
            </a:xfrm>
            <a:custGeom>
              <a:avLst/>
              <a:gdLst>
                <a:gd name="T0" fmla="*/ 504 w 504"/>
                <a:gd name="T1" fmla="*/ 135 h 135"/>
                <a:gd name="T2" fmla="*/ 0 w 504"/>
                <a:gd name="T3" fmla="*/ 135 h 135"/>
                <a:gd name="T4" fmla="*/ 0 w 504"/>
                <a:gd name="T5" fmla="*/ 24 h 135"/>
                <a:gd name="T6" fmla="*/ 32 w 504"/>
                <a:gd name="T7" fmla="*/ 0 h 135"/>
                <a:gd name="T8" fmla="*/ 472 w 504"/>
                <a:gd name="T9" fmla="*/ 0 h 135"/>
                <a:gd name="T10" fmla="*/ 504 w 504"/>
                <a:gd name="T11" fmla="*/ 24 h 135"/>
                <a:gd name="T12" fmla="*/ 504 w 504"/>
                <a:gd name="T13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4" h="135">
                  <a:moveTo>
                    <a:pt x="504" y="135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8"/>
                    <a:pt x="11" y="0"/>
                    <a:pt x="32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493" y="0"/>
                    <a:pt x="504" y="8"/>
                    <a:pt x="504" y="24"/>
                  </a:cubicBezTo>
                  <a:lnTo>
                    <a:pt x="504" y="135"/>
                  </a:lnTo>
                  <a:close/>
                </a:path>
              </a:pathLst>
            </a:custGeom>
            <a:solidFill>
              <a:srgbClr val="9983B3"/>
            </a:solidFill>
            <a:ln w="635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1866364" y="2391833"/>
              <a:ext cx="1117294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 smtClean="0"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Build management</a:t>
              </a:r>
              <a:endParaRPr kumimoji="0" lang="en-US" altLang="en-US" sz="1100" b="0" i="0" u="none" strike="noStrike" cap="none" normalizeH="0" baseline="0" dirty="0" smtClean="0">
                <a:solidFill>
                  <a:schemeClr val="bg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390" name="Rectangle 389"/>
            <p:cNvSpPr>
              <a:spLocks noChangeArrowheads="1"/>
            </p:cNvSpPr>
            <p:nvPr/>
          </p:nvSpPr>
          <p:spPr bwMode="auto">
            <a:xfrm>
              <a:off x="2178573" y="2665413"/>
              <a:ext cx="43762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000" b="1" dirty="0">
                  <a:solidFill>
                    <a:srgbClr val="453658"/>
                  </a:solidFill>
                  <a:latin typeface="Calibri" pitchFamily="34" charset="0"/>
                </a:rPr>
                <a:t>Compile</a:t>
              </a:r>
            </a:p>
          </p:txBody>
        </p:sp>
        <p:sp>
          <p:nvSpPr>
            <p:cNvPr id="391" name="Rectangle 390"/>
            <p:cNvSpPr>
              <a:spLocks noChangeArrowheads="1"/>
            </p:cNvSpPr>
            <p:nvPr/>
          </p:nvSpPr>
          <p:spPr bwMode="auto">
            <a:xfrm>
              <a:off x="2012942" y="2934229"/>
              <a:ext cx="7534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000" b="1" dirty="0">
                  <a:solidFill>
                    <a:srgbClr val="453658"/>
                  </a:solidFill>
                  <a:latin typeface="Calibri" pitchFamily="34" charset="0"/>
                </a:rPr>
                <a:t>Run Unit tests</a:t>
              </a:r>
            </a:p>
          </p:txBody>
        </p:sp>
        <p:sp>
          <p:nvSpPr>
            <p:cNvPr id="392" name="Rectangle 10"/>
            <p:cNvSpPr>
              <a:spLocks noChangeArrowheads="1"/>
            </p:cNvSpPr>
            <p:nvPr/>
          </p:nvSpPr>
          <p:spPr bwMode="auto">
            <a:xfrm>
              <a:off x="1851546" y="3208337"/>
              <a:ext cx="1138132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000" b="1" dirty="0">
                  <a:solidFill>
                    <a:srgbClr val="453658"/>
                  </a:solidFill>
                  <a:latin typeface="Calibri" pitchFamily="34" charset="0"/>
                </a:rPr>
                <a:t>Run Integration tests</a:t>
              </a:r>
            </a:p>
          </p:txBody>
        </p:sp>
        <p:sp>
          <p:nvSpPr>
            <p:cNvPr id="393" name="Rectangle 11"/>
            <p:cNvSpPr>
              <a:spLocks noChangeArrowheads="1"/>
            </p:cNvSpPr>
            <p:nvPr/>
          </p:nvSpPr>
          <p:spPr bwMode="auto">
            <a:xfrm>
              <a:off x="2180160" y="3514725"/>
              <a:ext cx="432811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 smtClean="0">
                  <a:solidFill>
                    <a:srgbClr val="453658"/>
                  </a:solidFill>
                  <a:effectLst/>
                  <a:latin typeface="Calibri" pitchFamily="34" charset="0"/>
                  <a:cs typeface="Arial" pitchFamily="34" charset="0"/>
                </a:rPr>
                <a:t>Package</a:t>
              </a:r>
              <a:endParaRPr kumimoji="0" lang="en-US" altLang="en-US" sz="1000" b="0" i="0" u="none" strike="noStrike" cap="none" normalizeH="0" baseline="0" dirty="0" smtClean="0">
                <a:solidFill>
                  <a:srgbClr val="453658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394" name="Freeform 12"/>
            <p:cNvSpPr>
              <a:spLocks noEditPoints="1"/>
            </p:cNvSpPr>
            <p:nvPr/>
          </p:nvSpPr>
          <p:spPr bwMode="auto">
            <a:xfrm>
              <a:off x="2351083" y="2828925"/>
              <a:ext cx="82550" cy="673100"/>
            </a:xfrm>
            <a:custGeom>
              <a:avLst/>
              <a:gdLst>
                <a:gd name="T0" fmla="*/ 42 w 52"/>
                <a:gd name="T1" fmla="*/ 5 h 424"/>
                <a:gd name="T2" fmla="*/ 42 w 52"/>
                <a:gd name="T3" fmla="*/ 12 h 424"/>
                <a:gd name="T4" fmla="*/ 42 w 52"/>
                <a:gd name="T5" fmla="*/ 16 h 424"/>
                <a:gd name="T6" fmla="*/ 42 w 52"/>
                <a:gd name="T7" fmla="*/ 17 h 424"/>
                <a:gd name="T8" fmla="*/ 42 w 52"/>
                <a:gd name="T9" fmla="*/ 21 h 424"/>
                <a:gd name="T10" fmla="*/ 42 w 52"/>
                <a:gd name="T11" fmla="*/ 34 h 424"/>
                <a:gd name="T12" fmla="*/ 52 w 52"/>
                <a:gd name="T13" fmla="*/ 34 h 424"/>
                <a:gd name="T14" fmla="*/ 27 w 52"/>
                <a:gd name="T15" fmla="*/ 66 h 424"/>
                <a:gd name="T16" fmla="*/ 0 w 52"/>
                <a:gd name="T17" fmla="*/ 34 h 424"/>
                <a:gd name="T18" fmla="*/ 11 w 52"/>
                <a:gd name="T19" fmla="*/ 34 h 424"/>
                <a:gd name="T20" fmla="*/ 11 w 52"/>
                <a:gd name="T21" fmla="*/ 0 h 424"/>
                <a:gd name="T22" fmla="*/ 42 w 52"/>
                <a:gd name="T23" fmla="*/ 0 h 424"/>
                <a:gd name="T24" fmla="*/ 42 w 52"/>
                <a:gd name="T25" fmla="*/ 5 h 424"/>
                <a:gd name="T26" fmla="*/ 42 w 52"/>
                <a:gd name="T27" fmla="*/ 181 h 424"/>
                <a:gd name="T28" fmla="*/ 42 w 52"/>
                <a:gd name="T29" fmla="*/ 187 h 424"/>
                <a:gd name="T30" fmla="*/ 42 w 52"/>
                <a:gd name="T31" fmla="*/ 193 h 424"/>
                <a:gd name="T32" fmla="*/ 42 w 52"/>
                <a:gd name="T33" fmla="*/ 197 h 424"/>
                <a:gd name="T34" fmla="*/ 42 w 52"/>
                <a:gd name="T35" fmla="*/ 199 h 424"/>
                <a:gd name="T36" fmla="*/ 42 w 52"/>
                <a:gd name="T37" fmla="*/ 203 h 424"/>
                <a:gd name="T38" fmla="*/ 42 w 52"/>
                <a:gd name="T39" fmla="*/ 216 h 424"/>
                <a:gd name="T40" fmla="*/ 52 w 52"/>
                <a:gd name="T41" fmla="*/ 216 h 424"/>
                <a:gd name="T42" fmla="*/ 27 w 52"/>
                <a:gd name="T43" fmla="*/ 248 h 424"/>
                <a:gd name="T44" fmla="*/ 0 w 52"/>
                <a:gd name="T45" fmla="*/ 216 h 424"/>
                <a:gd name="T46" fmla="*/ 11 w 52"/>
                <a:gd name="T47" fmla="*/ 216 h 424"/>
                <a:gd name="T48" fmla="*/ 11 w 52"/>
                <a:gd name="T49" fmla="*/ 181 h 424"/>
                <a:gd name="T50" fmla="*/ 42 w 52"/>
                <a:gd name="T51" fmla="*/ 181 h 424"/>
                <a:gd name="T52" fmla="*/ 42 w 52"/>
                <a:gd name="T53" fmla="*/ 379 h 424"/>
                <a:gd name="T54" fmla="*/ 42 w 52"/>
                <a:gd name="T55" fmla="*/ 392 h 424"/>
                <a:gd name="T56" fmla="*/ 52 w 52"/>
                <a:gd name="T57" fmla="*/ 392 h 424"/>
                <a:gd name="T58" fmla="*/ 27 w 52"/>
                <a:gd name="T59" fmla="*/ 424 h 424"/>
                <a:gd name="T60" fmla="*/ 0 w 52"/>
                <a:gd name="T61" fmla="*/ 392 h 424"/>
                <a:gd name="T62" fmla="*/ 11 w 52"/>
                <a:gd name="T63" fmla="*/ 392 h 424"/>
                <a:gd name="T64" fmla="*/ 11 w 52"/>
                <a:gd name="T65" fmla="*/ 357 h 424"/>
                <a:gd name="T66" fmla="*/ 42 w 52"/>
                <a:gd name="T67" fmla="*/ 357 h 424"/>
                <a:gd name="T68" fmla="*/ 42 w 52"/>
                <a:gd name="T69" fmla="*/ 363 h 424"/>
                <a:gd name="T70" fmla="*/ 42 w 52"/>
                <a:gd name="T71" fmla="*/ 369 h 424"/>
                <a:gd name="T72" fmla="*/ 42 w 52"/>
                <a:gd name="T73" fmla="*/ 373 h 424"/>
                <a:gd name="T74" fmla="*/ 42 w 52"/>
                <a:gd name="T75" fmla="*/ 375 h 424"/>
                <a:gd name="T76" fmla="*/ 42 w 52"/>
                <a:gd name="T77" fmla="*/ 379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2" h="424">
                  <a:moveTo>
                    <a:pt x="42" y="5"/>
                  </a:moveTo>
                  <a:lnTo>
                    <a:pt x="42" y="12"/>
                  </a:lnTo>
                  <a:lnTo>
                    <a:pt x="42" y="16"/>
                  </a:lnTo>
                  <a:lnTo>
                    <a:pt x="42" y="17"/>
                  </a:lnTo>
                  <a:lnTo>
                    <a:pt x="42" y="21"/>
                  </a:lnTo>
                  <a:lnTo>
                    <a:pt x="42" y="34"/>
                  </a:lnTo>
                  <a:lnTo>
                    <a:pt x="52" y="34"/>
                  </a:lnTo>
                  <a:lnTo>
                    <a:pt x="27" y="66"/>
                  </a:lnTo>
                  <a:lnTo>
                    <a:pt x="0" y="34"/>
                  </a:lnTo>
                  <a:lnTo>
                    <a:pt x="11" y="34"/>
                  </a:lnTo>
                  <a:lnTo>
                    <a:pt x="11" y="0"/>
                  </a:lnTo>
                  <a:lnTo>
                    <a:pt x="42" y="0"/>
                  </a:lnTo>
                  <a:lnTo>
                    <a:pt x="42" y="5"/>
                  </a:lnTo>
                  <a:close/>
                  <a:moveTo>
                    <a:pt x="42" y="181"/>
                  </a:moveTo>
                  <a:lnTo>
                    <a:pt x="42" y="187"/>
                  </a:lnTo>
                  <a:lnTo>
                    <a:pt x="42" y="193"/>
                  </a:lnTo>
                  <a:lnTo>
                    <a:pt x="42" y="197"/>
                  </a:lnTo>
                  <a:lnTo>
                    <a:pt x="42" y="199"/>
                  </a:lnTo>
                  <a:lnTo>
                    <a:pt x="42" y="203"/>
                  </a:lnTo>
                  <a:lnTo>
                    <a:pt x="42" y="216"/>
                  </a:lnTo>
                  <a:lnTo>
                    <a:pt x="52" y="216"/>
                  </a:lnTo>
                  <a:lnTo>
                    <a:pt x="27" y="248"/>
                  </a:lnTo>
                  <a:lnTo>
                    <a:pt x="0" y="216"/>
                  </a:lnTo>
                  <a:lnTo>
                    <a:pt x="11" y="216"/>
                  </a:lnTo>
                  <a:lnTo>
                    <a:pt x="11" y="181"/>
                  </a:lnTo>
                  <a:lnTo>
                    <a:pt x="42" y="181"/>
                  </a:lnTo>
                  <a:close/>
                  <a:moveTo>
                    <a:pt x="42" y="379"/>
                  </a:moveTo>
                  <a:lnTo>
                    <a:pt x="42" y="392"/>
                  </a:lnTo>
                  <a:lnTo>
                    <a:pt x="52" y="392"/>
                  </a:lnTo>
                  <a:lnTo>
                    <a:pt x="27" y="424"/>
                  </a:lnTo>
                  <a:lnTo>
                    <a:pt x="0" y="392"/>
                  </a:lnTo>
                  <a:lnTo>
                    <a:pt x="11" y="392"/>
                  </a:lnTo>
                  <a:lnTo>
                    <a:pt x="11" y="357"/>
                  </a:lnTo>
                  <a:lnTo>
                    <a:pt x="42" y="357"/>
                  </a:lnTo>
                  <a:lnTo>
                    <a:pt x="42" y="363"/>
                  </a:lnTo>
                  <a:lnTo>
                    <a:pt x="42" y="369"/>
                  </a:lnTo>
                  <a:lnTo>
                    <a:pt x="42" y="373"/>
                  </a:lnTo>
                  <a:lnTo>
                    <a:pt x="42" y="375"/>
                  </a:lnTo>
                  <a:lnTo>
                    <a:pt x="42" y="379"/>
                  </a:lnTo>
                  <a:close/>
                </a:path>
              </a:pathLst>
            </a:custGeom>
            <a:solidFill>
              <a:srgbClr val="4F4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101851" y="1599083"/>
            <a:ext cx="8940299" cy="414431"/>
          </a:xfrm>
          <a:prstGeom prst="rect">
            <a:avLst/>
          </a:prstGeom>
          <a:solidFill>
            <a:srgbClr val="385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dirty="0"/>
              <a:t>Move fast and fail fast</a:t>
            </a:r>
          </a:p>
        </p:txBody>
      </p:sp>
      <p:grpSp>
        <p:nvGrpSpPr>
          <p:cNvPr id="323" name="Group 322"/>
          <p:cNvGrpSpPr/>
          <p:nvPr/>
        </p:nvGrpSpPr>
        <p:grpSpPr>
          <a:xfrm>
            <a:off x="5082734" y="3509645"/>
            <a:ext cx="305486" cy="145971"/>
            <a:chOff x="5227366" y="2473325"/>
            <a:chExt cx="355486" cy="169863"/>
          </a:xfrm>
        </p:grpSpPr>
        <p:sp>
          <p:nvSpPr>
            <p:cNvPr id="324" name="Line 13"/>
            <p:cNvSpPr>
              <a:spLocks noChangeShapeType="1"/>
            </p:cNvSpPr>
            <p:nvPr/>
          </p:nvSpPr>
          <p:spPr bwMode="auto">
            <a:xfrm flipH="1">
              <a:off x="5339964" y="2560638"/>
              <a:ext cx="242888" cy="0"/>
            </a:xfrm>
            <a:prstGeom prst="line">
              <a:avLst/>
            </a:prstGeom>
            <a:noFill/>
            <a:ln w="12700" cap="rnd">
              <a:solidFill>
                <a:srgbClr val="41A7C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" name="Freeform 14"/>
            <p:cNvSpPr>
              <a:spLocks/>
            </p:cNvSpPr>
            <p:nvPr/>
          </p:nvSpPr>
          <p:spPr bwMode="auto">
            <a:xfrm>
              <a:off x="5227366" y="2473325"/>
              <a:ext cx="185738" cy="169863"/>
            </a:xfrm>
            <a:custGeom>
              <a:avLst/>
              <a:gdLst>
                <a:gd name="T0" fmla="*/ 70 w 72"/>
                <a:gd name="T1" fmla="*/ 65 h 66"/>
                <a:gd name="T2" fmla="*/ 2 w 72"/>
                <a:gd name="T3" fmla="*/ 34 h 66"/>
                <a:gd name="T4" fmla="*/ 0 w 72"/>
                <a:gd name="T5" fmla="*/ 33 h 66"/>
                <a:gd name="T6" fmla="*/ 2 w 72"/>
                <a:gd name="T7" fmla="*/ 31 h 66"/>
                <a:gd name="T8" fmla="*/ 70 w 72"/>
                <a:gd name="T9" fmla="*/ 0 h 66"/>
                <a:gd name="T10" fmla="*/ 72 w 72"/>
                <a:gd name="T11" fmla="*/ 0 h 66"/>
                <a:gd name="T12" fmla="*/ 71 w 72"/>
                <a:gd name="T13" fmla="*/ 2 h 66"/>
                <a:gd name="T14" fmla="*/ 48 w 72"/>
                <a:gd name="T15" fmla="*/ 29 h 66"/>
                <a:gd name="T16" fmla="*/ 47 w 72"/>
                <a:gd name="T17" fmla="*/ 32 h 66"/>
                <a:gd name="T18" fmla="*/ 48 w 72"/>
                <a:gd name="T19" fmla="*/ 36 h 66"/>
                <a:gd name="T20" fmla="*/ 71 w 72"/>
                <a:gd name="T21" fmla="*/ 64 h 66"/>
                <a:gd name="T22" fmla="*/ 72 w 72"/>
                <a:gd name="T23" fmla="*/ 66 h 66"/>
                <a:gd name="T24" fmla="*/ 70 w 72"/>
                <a:gd name="T2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66">
                  <a:moveTo>
                    <a:pt x="70" y="65"/>
                  </a:moveTo>
                  <a:cubicBezTo>
                    <a:pt x="2" y="34"/>
                    <a:pt x="2" y="34"/>
                    <a:pt x="2" y="34"/>
                  </a:cubicBezTo>
                  <a:cubicBezTo>
                    <a:pt x="1" y="34"/>
                    <a:pt x="0" y="33"/>
                    <a:pt x="0" y="33"/>
                  </a:cubicBezTo>
                  <a:cubicBezTo>
                    <a:pt x="0" y="32"/>
                    <a:pt x="1" y="31"/>
                    <a:pt x="2" y="31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1" y="0"/>
                    <a:pt x="72" y="0"/>
                    <a:pt x="72" y="0"/>
                  </a:cubicBezTo>
                  <a:cubicBezTo>
                    <a:pt x="72" y="0"/>
                    <a:pt x="72" y="1"/>
                    <a:pt x="71" y="2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30"/>
                    <a:pt x="47" y="31"/>
                    <a:pt x="47" y="32"/>
                  </a:cubicBezTo>
                  <a:cubicBezTo>
                    <a:pt x="47" y="34"/>
                    <a:pt x="48" y="35"/>
                    <a:pt x="48" y="36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2" y="65"/>
                    <a:pt x="72" y="65"/>
                    <a:pt x="72" y="66"/>
                  </a:cubicBezTo>
                  <a:cubicBezTo>
                    <a:pt x="72" y="66"/>
                    <a:pt x="71" y="66"/>
                    <a:pt x="70" y="65"/>
                  </a:cubicBezTo>
                  <a:close/>
                </a:path>
              </a:pathLst>
            </a:custGeom>
            <a:solidFill>
              <a:srgbClr val="41A7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9" name="Rectangle 54"/>
          <p:cNvSpPr>
            <a:spLocks noChangeArrowheads="1"/>
          </p:cNvSpPr>
          <p:nvPr/>
        </p:nvSpPr>
        <p:spPr bwMode="auto">
          <a:xfrm>
            <a:off x="7513256" y="3816247"/>
            <a:ext cx="766007" cy="157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0"/>
            <a:r>
              <a:rPr lang="en-US" altLang="en-US" sz="1000" b="1" dirty="0" smtClean="0">
                <a:solidFill>
                  <a:srgbClr val="EE5558"/>
                </a:solidFill>
                <a:latin typeface="Calibri" pitchFamily="34" charset="0"/>
              </a:rPr>
              <a:t>Build</a:t>
            </a:r>
            <a:r>
              <a:rPr lang="en-US" altLang="en-US" sz="1000" b="1" dirty="0">
                <a:solidFill>
                  <a:srgbClr val="EE5558"/>
                </a:solidFill>
                <a:latin typeface="Calibri" pitchFamily="34" charset="0"/>
              </a:rPr>
              <a:t> success</a:t>
            </a:r>
          </a:p>
        </p:txBody>
      </p:sp>
    </p:spTree>
    <p:extLst>
      <p:ext uri="{BB962C8B-B14F-4D97-AF65-F5344CB8AC3E}">
        <p14:creationId xmlns:p14="http://schemas.microsoft.com/office/powerpoint/2010/main" val="382563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19614" y="1528495"/>
            <a:ext cx="9029702" cy="338554"/>
          </a:xfrm>
          <a:prstGeom prst="rect">
            <a:avLst/>
          </a:prstGeom>
          <a:noFill/>
        </p:spPr>
        <p:txBody>
          <a:bodyPr wrap="square" lIns="274320" rtlCol="0">
            <a:spAutoFit/>
          </a:bodyPr>
          <a:lstStyle/>
          <a:p>
            <a:pPr algn="just"/>
            <a:r>
              <a:rPr lang="en-US" sz="1600" dirty="0">
                <a:latin typeface="+mn-lt"/>
              </a:rPr>
              <a:t>Deploy Smaller Changes, More Frequently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7332617" y="2276307"/>
            <a:ext cx="1615440" cy="2891245"/>
            <a:chOff x="7332617" y="2699657"/>
            <a:chExt cx="1615440" cy="2891245"/>
          </a:xfrm>
        </p:grpSpPr>
        <p:sp>
          <p:nvSpPr>
            <p:cNvPr id="65" name="Rectangle 64"/>
            <p:cNvSpPr/>
            <p:nvPr/>
          </p:nvSpPr>
          <p:spPr>
            <a:xfrm>
              <a:off x="7343191" y="2699657"/>
              <a:ext cx="1604866" cy="2891245"/>
            </a:xfrm>
            <a:prstGeom prst="rect">
              <a:avLst/>
            </a:prstGeom>
            <a:gradFill flip="none" rotWithShape="1">
              <a:gsLst>
                <a:gs pos="43000">
                  <a:srgbClr val="B9E8FF">
                    <a:alpha val="68000"/>
                  </a:srgbClr>
                </a:gs>
                <a:gs pos="0">
                  <a:srgbClr val="B9E8FF">
                    <a:alpha val="0"/>
                  </a:srgbClr>
                </a:gs>
                <a:gs pos="100000">
                  <a:srgbClr val="B9E8FF"/>
                </a:gs>
              </a:gsLst>
              <a:lin ang="5400000" scaled="1"/>
              <a:tileRect/>
            </a:gradFill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332617" y="2704839"/>
              <a:ext cx="1611086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endParaRPr lang="en-US" sz="1400" b="1" dirty="0">
                <a:latin typeface="+mn-lt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589036" y="2276307"/>
            <a:ext cx="1660849" cy="2891245"/>
            <a:chOff x="5589036" y="2699657"/>
            <a:chExt cx="1660849" cy="2891245"/>
          </a:xfrm>
        </p:grpSpPr>
        <p:sp>
          <p:nvSpPr>
            <p:cNvPr id="68" name="Rectangle 67"/>
            <p:cNvSpPr/>
            <p:nvPr/>
          </p:nvSpPr>
          <p:spPr>
            <a:xfrm>
              <a:off x="5589036" y="2699657"/>
              <a:ext cx="1660849" cy="2891245"/>
            </a:xfrm>
            <a:prstGeom prst="rect">
              <a:avLst/>
            </a:prstGeom>
            <a:gradFill flip="none" rotWithShape="1">
              <a:gsLst>
                <a:gs pos="43000">
                  <a:srgbClr val="B9E8FF">
                    <a:alpha val="68000"/>
                  </a:srgbClr>
                </a:gs>
                <a:gs pos="0">
                  <a:srgbClr val="B9E8FF">
                    <a:alpha val="0"/>
                  </a:srgbClr>
                </a:gs>
                <a:gs pos="100000">
                  <a:srgbClr val="B9E8FF"/>
                </a:gs>
              </a:gsLst>
              <a:lin ang="5400000" scaled="1"/>
              <a:tileRect/>
            </a:gradFill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590902" y="2705606"/>
              <a:ext cx="1628503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endParaRPr lang="en-US" sz="1400" b="1" dirty="0">
                <a:latin typeface="+mn-lt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893977" y="2261251"/>
            <a:ext cx="1573762" cy="2906302"/>
            <a:chOff x="3893977" y="2684601"/>
            <a:chExt cx="1573762" cy="2906302"/>
          </a:xfrm>
        </p:grpSpPr>
        <p:sp>
          <p:nvSpPr>
            <p:cNvPr id="71" name="Rectangle 70"/>
            <p:cNvSpPr/>
            <p:nvPr/>
          </p:nvSpPr>
          <p:spPr>
            <a:xfrm>
              <a:off x="3893977" y="2699657"/>
              <a:ext cx="1573762" cy="2891246"/>
            </a:xfrm>
            <a:prstGeom prst="rect">
              <a:avLst/>
            </a:prstGeom>
            <a:gradFill flip="none" rotWithShape="1">
              <a:gsLst>
                <a:gs pos="43000">
                  <a:srgbClr val="B9E8FF">
                    <a:alpha val="68000"/>
                  </a:srgbClr>
                </a:gs>
                <a:gs pos="0">
                  <a:srgbClr val="B9E8FF">
                    <a:alpha val="0"/>
                  </a:srgbClr>
                </a:gs>
                <a:gs pos="100000">
                  <a:srgbClr val="B9E8FF"/>
                </a:gs>
              </a:gsLst>
              <a:lin ang="5400000" scaled="1"/>
              <a:tileRect/>
            </a:gradFill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910149" y="2684601"/>
              <a:ext cx="154141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endParaRPr lang="en-US" sz="1400" b="1" dirty="0">
                <a:latin typeface="+mn-lt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87383" y="2253688"/>
            <a:ext cx="3454193" cy="2913865"/>
            <a:chOff x="287383" y="2677038"/>
            <a:chExt cx="3454193" cy="2913865"/>
          </a:xfrm>
        </p:grpSpPr>
        <p:sp>
          <p:nvSpPr>
            <p:cNvPr id="74" name="Rectangle 73"/>
            <p:cNvSpPr/>
            <p:nvPr/>
          </p:nvSpPr>
          <p:spPr>
            <a:xfrm>
              <a:off x="289249" y="2699657"/>
              <a:ext cx="3452327" cy="2891246"/>
            </a:xfrm>
            <a:prstGeom prst="rect">
              <a:avLst/>
            </a:prstGeom>
            <a:gradFill flip="none" rotWithShape="1">
              <a:gsLst>
                <a:gs pos="43000">
                  <a:srgbClr val="B9E8FF">
                    <a:alpha val="68000"/>
                  </a:srgbClr>
                </a:gs>
                <a:gs pos="0">
                  <a:srgbClr val="B9E8FF">
                    <a:alpha val="0"/>
                  </a:srgbClr>
                </a:gs>
                <a:gs pos="100000">
                  <a:srgbClr val="B9E8FF"/>
                </a:gs>
              </a:gsLst>
              <a:lin ang="5400000" scaled="1"/>
              <a:tileRect/>
            </a:gradFill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87383" y="2677038"/>
              <a:ext cx="34311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b="1" dirty="0">
                <a:latin typeface="+mn-lt"/>
              </a:endParaRPr>
            </a:p>
          </p:txBody>
        </p:sp>
      </p:grpSp>
      <p:sp>
        <p:nvSpPr>
          <p:cNvPr id="76" name="Right Arrow 75"/>
          <p:cNvSpPr/>
          <p:nvPr/>
        </p:nvSpPr>
        <p:spPr>
          <a:xfrm>
            <a:off x="283915" y="5287451"/>
            <a:ext cx="8656083" cy="524535"/>
          </a:xfrm>
          <a:prstGeom prst="rightArrow">
            <a:avLst/>
          </a:prstGeom>
          <a:gradFill flip="none" rotWithShape="1">
            <a:gsLst>
              <a:gs pos="0">
                <a:srgbClr val="6CBAD2"/>
              </a:gs>
              <a:gs pos="100000">
                <a:schemeClr val="accent4">
                  <a:lumMod val="75000"/>
                  <a:alpha val="1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Continuous </a:t>
            </a:r>
            <a:r>
              <a:rPr lang="en-US" dirty="0" smtClean="0">
                <a:solidFill>
                  <a:schemeClr val="tx1"/>
                </a:solidFill>
              </a:rPr>
              <a:t>Delivery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7" name="Shape 76"/>
          <p:cNvSpPr/>
          <p:nvPr/>
        </p:nvSpPr>
        <p:spPr>
          <a:xfrm>
            <a:off x="1580141" y="3608231"/>
            <a:ext cx="1551408" cy="1551408"/>
          </a:xfrm>
          <a:prstGeom prst="leftCircularArrow">
            <a:avLst>
              <a:gd name="adj1" fmla="val 3800"/>
              <a:gd name="adj2" fmla="val 474929"/>
              <a:gd name="adj3" fmla="val 2212545"/>
              <a:gd name="adj4" fmla="val 8986595"/>
              <a:gd name="adj5" fmla="val 4434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78" name="Group 77"/>
          <p:cNvGrpSpPr/>
          <p:nvPr/>
        </p:nvGrpSpPr>
        <p:grpSpPr>
          <a:xfrm>
            <a:off x="463950" y="3318649"/>
            <a:ext cx="1461291" cy="1317177"/>
            <a:chOff x="463950" y="3741999"/>
            <a:chExt cx="1461291" cy="1317177"/>
          </a:xfrm>
        </p:grpSpPr>
        <p:grpSp>
          <p:nvGrpSpPr>
            <p:cNvPr id="79" name="Group 78"/>
            <p:cNvGrpSpPr/>
            <p:nvPr/>
          </p:nvGrpSpPr>
          <p:grpSpPr>
            <a:xfrm>
              <a:off x="463950" y="3741999"/>
              <a:ext cx="1315162" cy="1084734"/>
              <a:chOff x="636" y="1119563"/>
              <a:chExt cx="1315162" cy="1084734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636" y="1119563"/>
                <a:ext cx="1315162" cy="108473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84" name="Rounded Rectangle 4"/>
              <p:cNvSpPr/>
              <p:nvPr/>
            </p:nvSpPr>
            <p:spPr>
              <a:xfrm>
                <a:off x="25599" y="1144526"/>
                <a:ext cx="1265236" cy="8023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" tIns="24765" rIns="24765" bIns="24765" numCol="1" spcCol="1270" anchor="t" anchorCtr="0">
                <a:noAutofit/>
              </a:bodyPr>
              <a:lstStyle/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300" kern="1200" dirty="0" smtClean="0"/>
                  <a:t>Code </a:t>
                </a:r>
                <a:r>
                  <a:rPr lang="en-US" sz="1300" dirty="0"/>
                  <a:t>chec</a:t>
                </a:r>
                <a:r>
                  <a:rPr lang="en-US" sz="1300" kern="1200" dirty="0" smtClean="0"/>
                  <a:t>k-ins</a:t>
                </a:r>
                <a:endParaRPr lang="en-IN" sz="1300" kern="1200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756208" y="4594290"/>
              <a:ext cx="1169033" cy="464886"/>
              <a:chOff x="292894" y="1971854"/>
              <a:chExt cx="1169033" cy="464886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292894" y="1971854"/>
                <a:ext cx="1169033" cy="464886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2" name="Rounded Rectangle 7"/>
              <p:cNvSpPr/>
              <p:nvPr/>
            </p:nvSpPr>
            <p:spPr>
              <a:xfrm>
                <a:off x="306510" y="1985470"/>
                <a:ext cx="1141801" cy="4376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4290" tIns="22860" rIns="34290" bIns="22860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kern="1200" dirty="0" smtClean="0"/>
                  <a:t>SCM </a:t>
                </a:r>
                <a:endParaRPr lang="en-IN" sz="1800" kern="1200" dirty="0"/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2915095" y="2390901"/>
            <a:ext cx="1719370" cy="1719370"/>
            <a:chOff x="2915095" y="2814251"/>
            <a:chExt cx="1719370" cy="1719370"/>
          </a:xfrm>
        </p:grpSpPr>
        <p:sp>
          <p:nvSpPr>
            <p:cNvPr id="86" name="TextBox 85"/>
            <p:cNvSpPr txBox="1"/>
            <p:nvPr/>
          </p:nvSpPr>
          <p:spPr>
            <a:xfrm>
              <a:off x="3520443" y="3207668"/>
              <a:ext cx="951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n-lt"/>
                </a:rPr>
                <a:t>D</a:t>
              </a:r>
              <a:r>
                <a:rPr lang="en-US" sz="1200" dirty="0" smtClean="0">
                  <a:latin typeface="+mn-lt"/>
                </a:rPr>
                <a:t>eploy</a:t>
              </a:r>
              <a:endParaRPr lang="en-US" sz="1200" dirty="0">
                <a:latin typeface="+mn-lt"/>
              </a:endParaRPr>
            </a:p>
          </p:txBody>
        </p:sp>
        <p:sp>
          <p:nvSpPr>
            <p:cNvPr id="87" name="Circular Arrow 86"/>
            <p:cNvSpPr/>
            <p:nvPr/>
          </p:nvSpPr>
          <p:spPr>
            <a:xfrm>
              <a:off x="2915095" y="2814251"/>
              <a:ext cx="1719370" cy="1719370"/>
            </a:xfrm>
            <a:prstGeom prst="circularArrow">
              <a:avLst>
                <a:gd name="adj1" fmla="val 3429"/>
                <a:gd name="adj2" fmla="val 424743"/>
                <a:gd name="adj3" fmla="val 19399746"/>
                <a:gd name="adj4" fmla="val 12575511"/>
                <a:gd name="adj5" fmla="val 4001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1488257"/>
                <a:satOff val="8966"/>
                <a:lumOff val="719"/>
                <a:alphaOff val="0"/>
              </a:schemeClr>
            </a:fillRef>
            <a:effectRef idx="0">
              <a:schemeClr val="accent4">
                <a:hueOff val="-1488257"/>
                <a:satOff val="8966"/>
                <a:lumOff val="719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88" name="Group 87"/>
          <p:cNvGrpSpPr/>
          <p:nvPr/>
        </p:nvGrpSpPr>
        <p:grpSpPr>
          <a:xfrm>
            <a:off x="2205992" y="3086206"/>
            <a:ext cx="1461291" cy="1303531"/>
            <a:chOff x="2205992" y="3509556"/>
            <a:chExt cx="1461291" cy="1303531"/>
          </a:xfrm>
        </p:grpSpPr>
        <p:grpSp>
          <p:nvGrpSpPr>
            <p:cNvPr id="89" name="Group 88"/>
            <p:cNvGrpSpPr/>
            <p:nvPr/>
          </p:nvGrpSpPr>
          <p:grpSpPr>
            <a:xfrm>
              <a:off x="2205992" y="3728353"/>
              <a:ext cx="1315162" cy="1084734"/>
              <a:chOff x="1742678" y="1105917"/>
              <a:chExt cx="1315162" cy="1084734"/>
            </a:xfrm>
          </p:grpSpPr>
          <p:sp>
            <p:nvSpPr>
              <p:cNvPr id="93" name="Rounded Rectangle 92"/>
              <p:cNvSpPr/>
              <p:nvPr/>
            </p:nvSpPr>
            <p:spPr>
              <a:xfrm>
                <a:off x="1742678" y="1105917"/>
                <a:ext cx="1315162" cy="108473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4">
                  <a:hueOff val="-1116192"/>
                  <a:satOff val="6725"/>
                  <a:lumOff val="539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4" name="Rounded Rectangle 9"/>
              <p:cNvSpPr/>
              <p:nvPr/>
            </p:nvSpPr>
            <p:spPr>
              <a:xfrm>
                <a:off x="1767641" y="1363323"/>
                <a:ext cx="1265236" cy="8023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" tIns="24765" rIns="24765" bIns="24765" numCol="1" spcCol="1270" anchor="t" anchorCtr="0">
                <a:noAutofit/>
              </a:bodyPr>
              <a:lstStyle/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300" kern="1200" dirty="0" smtClean="0">
                    <a:solidFill>
                      <a:schemeClr val="tx1"/>
                    </a:solidFill>
                  </a:rPr>
                  <a:t>Code </a:t>
                </a:r>
                <a:r>
                  <a:rPr lang="en-US" sz="1300" dirty="0">
                    <a:solidFill>
                      <a:schemeClr val="tx1"/>
                    </a:solidFill>
                  </a:rPr>
                  <a:t>ana</a:t>
                </a:r>
                <a:r>
                  <a:rPr lang="en-US" sz="1300" kern="1200" dirty="0" smtClean="0">
                    <a:solidFill>
                      <a:schemeClr val="tx1"/>
                    </a:solidFill>
                  </a:rPr>
                  <a:t>lysis</a:t>
                </a:r>
                <a:endParaRPr lang="en-IN" sz="1300" kern="1200" dirty="0">
                  <a:solidFill>
                    <a:schemeClr val="tx1"/>
                  </a:solidFill>
                </a:endParaRPr>
              </a:p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300" kern="1200" dirty="0" smtClean="0">
                    <a:solidFill>
                      <a:schemeClr val="tx1"/>
                    </a:solidFill>
                  </a:rPr>
                  <a:t>Unit test</a:t>
                </a:r>
                <a:endParaRPr lang="en-IN" sz="1300" kern="1200" dirty="0">
                  <a:solidFill>
                    <a:schemeClr val="tx1"/>
                  </a:solidFill>
                </a:endParaRPr>
              </a:p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IN" sz="1300" kern="1200" dirty="0" smtClean="0">
                    <a:solidFill>
                      <a:schemeClr val="tx1"/>
                    </a:solidFill>
                  </a:rPr>
                  <a:t>Code coverage</a:t>
                </a:r>
                <a:endParaRPr lang="en-IN" sz="13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2498250" y="3509556"/>
              <a:ext cx="1169033" cy="464886"/>
              <a:chOff x="2034936" y="887120"/>
              <a:chExt cx="1169033" cy="464886"/>
            </a:xfrm>
          </p:grpSpPr>
          <p:sp>
            <p:nvSpPr>
              <p:cNvPr id="91" name="Rounded Rectangle 90"/>
              <p:cNvSpPr/>
              <p:nvPr/>
            </p:nvSpPr>
            <p:spPr>
              <a:xfrm>
                <a:off x="2034936" y="887120"/>
                <a:ext cx="1169033" cy="464886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-1116192"/>
                  <a:satOff val="6725"/>
                  <a:lumOff val="539"/>
                  <a:alphaOff val="0"/>
                </a:schemeClr>
              </a:fillRef>
              <a:effectRef idx="0">
                <a:schemeClr val="accent4">
                  <a:hueOff val="-1116192"/>
                  <a:satOff val="6725"/>
                  <a:lumOff val="539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2" name="Rounded Rectangle 12"/>
              <p:cNvSpPr/>
              <p:nvPr/>
            </p:nvSpPr>
            <p:spPr>
              <a:xfrm>
                <a:off x="2048552" y="900736"/>
                <a:ext cx="1141801" cy="4376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4290" tIns="22860" rIns="34290" bIns="22860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kern="1200" dirty="0" smtClean="0"/>
                  <a:t>Integration </a:t>
                </a:r>
                <a:endParaRPr lang="en-IN" sz="1800" kern="1200" dirty="0"/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4673314" y="3594520"/>
            <a:ext cx="1551483" cy="1551483"/>
            <a:chOff x="4673314" y="4017870"/>
            <a:chExt cx="1551483" cy="1551483"/>
          </a:xfrm>
        </p:grpSpPr>
        <p:sp>
          <p:nvSpPr>
            <p:cNvPr id="96" name="TextBox 95"/>
            <p:cNvSpPr txBox="1"/>
            <p:nvPr/>
          </p:nvSpPr>
          <p:spPr>
            <a:xfrm>
              <a:off x="5187822" y="5138085"/>
              <a:ext cx="951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n-lt"/>
                </a:rPr>
                <a:t>D</a:t>
              </a:r>
              <a:r>
                <a:rPr lang="en-US" sz="1200" dirty="0" smtClean="0">
                  <a:latin typeface="+mn-lt"/>
                </a:rPr>
                <a:t>eploy</a:t>
              </a:r>
              <a:endParaRPr lang="en-US" sz="1200" dirty="0">
                <a:latin typeface="+mn-lt"/>
              </a:endParaRPr>
            </a:p>
          </p:txBody>
        </p:sp>
        <p:sp>
          <p:nvSpPr>
            <p:cNvPr id="97" name="Shape 96"/>
            <p:cNvSpPr/>
            <p:nvPr/>
          </p:nvSpPr>
          <p:spPr>
            <a:xfrm rot="21160725">
              <a:off x="4673314" y="4017870"/>
              <a:ext cx="1551483" cy="1551483"/>
            </a:xfrm>
            <a:prstGeom prst="leftCircularArrow">
              <a:avLst>
                <a:gd name="adj1" fmla="val 3800"/>
                <a:gd name="adj2" fmla="val 474904"/>
                <a:gd name="adj3" fmla="val 2302233"/>
                <a:gd name="adj4" fmla="val 9076307"/>
                <a:gd name="adj5" fmla="val 4433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2976513"/>
                <a:satOff val="17933"/>
                <a:lumOff val="1437"/>
                <a:alphaOff val="0"/>
              </a:schemeClr>
            </a:fillRef>
            <a:effectRef idx="0">
              <a:schemeClr val="accent4">
                <a:hueOff val="-2976513"/>
                <a:satOff val="17933"/>
                <a:lumOff val="1437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8" name="Group 97"/>
          <p:cNvGrpSpPr/>
          <p:nvPr/>
        </p:nvGrpSpPr>
        <p:grpSpPr>
          <a:xfrm>
            <a:off x="3948034" y="3318649"/>
            <a:ext cx="1461291" cy="1298517"/>
            <a:chOff x="3948034" y="3741999"/>
            <a:chExt cx="1461291" cy="1298517"/>
          </a:xfrm>
        </p:grpSpPr>
        <p:grpSp>
          <p:nvGrpSpPr>
            <p:cNvPr id="99" name="Group 98"/>
            <p:cNvGrpSpPr/>
            <p:nvPr/>
          </p:nvGrpSpPr>
          <p:grpSpPr>
            <a:xfrm>
              <a:off x="3948034" y="3741999"/>
              <a:ext cx="1315162" cy="1084734"/>
              <a:chOff x="3484720" y="1119563"/>
              <a:chExt cx="1315162" cy="1084734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3484720" y="1119563"/>
                <a:ext cx="1315162" cy="108473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4">
                  <a:hueOff val="-2232385"/>
                  <a:satOff val="13449"/>
                  <a:lumOff val="1078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4" name="Rounded Rectangle 14"/>
              <p:cNvSpPr/>
              <p:nvPr/>
            </p:nvSpPr>
            <p:spPr>
              <a:xfrm>
                <a:off x="3509683" y="1144526"/>
                <a:ext cx="1265236" cy="8023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" tIns="24765" rIns="24765" bIns="24765" numCol="1" spcCol="1270" anchor="t" anchorCtr="0">
                <a:noAutofit/>
              </a:bodyPr>
              <a:lstStyle/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300" kern="1200" dirty="0" smtClean="0">
                    <a:solidFill>
                      <a:schemeClr val="tx1"/>
                    </a:solidFill>
                  </a:rPr>
                  <a:t>Functional test  (Automated)</a:t>
                </a:r>
                <a:endParaRPr lang="en-IN" sz="13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4240292" y="4575630"/>
              <a:ext cx="1169033" cy="464886"/>
              <a:chOff x="3776978" y="1953194"/>
              <a:chExt cx="1169033" cy="464886"/>
            </a:xfrm>
          </p:grpSpPr>
          <p:sp>
            <p:nvSpPr>
              <p:cNvPr id="101" name="Rounded Rectangle 100"/>
              <p:cNvSpPr/>
              <p:nvPr/>
            </p:nvSpPr>
            <p:spPr>
              <a:xfrm>
                <a:off x="3776978" y="1953194"/>
                <a:ext cx="1169033" cy="464886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-2232385"/>
                  <a:satOff val="13449"/>
                  <a:lumOff val="1078"/>
                  <a:alphaOff val="0"/>
                </a:schemeClr>
              </a:fillRef>
              <a:effectRef idx="0">
                <a:schemeClr val="accent4">
                  <a:hueOff val="-2232385"/>
                  <a:satOff val="13449"/>
                  <a:lumOff val="1078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2" name="Rounded Rectangle 17"/>
              <p:cNvSpPr/>
              <p:nvPr/>
            </p:nvSpPr>
            <p:spPr>
              <a:xfrm>
                <a:off x="3790594" y="1966810"/>
                <a:ext cx="1141801" cy="4376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4290" tIns="22860" rIns="34290" bIns="22860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kern="1200" dirty="0" smtClean="0"/>
                  <a:t>Test</a:t>
                </a:r>
                <a:endParaRPr lang="en-IN" sz="1800" kern="1200" dirty="0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6396567" y="2476114"/>
            <a:ext cx="1759419" cy="1759419"/>
            <a:chOff x="6396567" y="2899464"/>
            <a:chExt cx="1759419" cy="1759419"/>
          </a:xfrm>
        </p:grpSpPr>
        <p:sp>
          <p:nvSpPr>
            <p:cNvPr id="106" name="TextBox 105"/>
            <p:cNvSpPr txBox="1"/>
            <p:nvPr/>
          </p:nvSpPr>
          <p:spPr>
            <a:xfrm>
              <a:off x="6977483" y="3207664"/>
              <a:ext cx="9517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+mn-lt"/>
                </a:rPr>
                <a:t>D</a:t>
              </a:r>
              <a:r>
                <a:rPr lang="en-US" sz="1200" dirty="0" smtClean="0">
                  <a:latin typeface="+mn-lt"/>
                </a:rPr>
                <a:t>eploy</a:t>
              </a:r>
              <a:endParaRPr lang="en-US" sz="1200" dirty="0">
                <a:latin typeface="+mn-lt"/>
              </a:endParaRPr>
            </a:p>
          </p:txBody>
        </p:sp>
        <p:sp>
          <p:nvSpPr>
            <p:cNvPr id="107" name="Circular Arrow 106"/>
            <p:cNvSpPr/>
            <p:nvPr/>
          </p:nvSpPr>
          <p:spPr>
            <a:xfrm>
              <a:off x="6396567" y="2899464"/>
              <a:ext cx="1759419" cy="1759419"/>
            </a:xfrm>
            <a:prstGeom prst="circularArrow">
              <a:avLst>
                <a:gd name="adj1" fmla="val 3351"/>
                <a:gd name="adj2" fmla="val 414305"/>
                <a:gd name="adj3" fmla="val 19410184"/>
                <a:gd name="adj4" fmla="val 12575511"/>
                <a:gd name="adj5" fmla="val 3909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4464770"/>
                <a:satOff val="26899"/>
                <a:lumOff val="2156"/>
                <a:alphaOff val="0"/>
              </a:schemeClr>
            </a:fillRef>
            <a:effectRef idx="0">
              <a:schemeClr val="accent4">
                <a:hueOff val="-4464770"/>
                <a:satOff val="26899"/>
                <a:lumOff val="2156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08" name="Group 107"/>
          <p:cNvGrpSpPr/>
          <p:nvPr/>
        </p:nvGrpSpPr>
        <p:grpSpPr>
          <a:xfrm>
            <a:off x="5690076" y="3086206"/>
            <a:ext cx="1461291" cy="1317177"/>
            <a:chOff x="5690076" y="3509556"/>
            <a:chExt cx="1461291" cy="1317177"/>
          </a:xfrm>
        </p:grpSpPr>
        <p:grpSp>
          <p:nvGrpSpPr>
            <p:cNvPr id="109" name="Group 108"/>
            <p:cNvGrpSpPr/>
            <p:nvPr/>
          </p:nvGrpSpPr>
          <p:grpSpPr>
            <a:xfrm>
              <a:off x="5690076" y="3741999"/>
              <a:ext cx="1315162" cy="1084734"/>
              <a:chOff x="5226762" y="1119563"/>
              <a:chExt cx="1315162" cy="1084734"/>
            </a:xfrm>
          </p:grpSpPr>
          <p:sp>
            <p:nvSpPr>
              <p:cNvPr id="113" name="Rounded Rectangle 112"/>
              <p:cNvSpPr/>
              <p:nvPr/>
            </p:nvSpPr>
            <p:spPr>
              <a:xfrm>
                <a:off x="5226762" y="1119563"/>
                <a:ext cx="1315162" cy="108473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4">
                  <a:hueOff val="-3348577"/>
                  <a:satOff val="20174"/>
                  <a:lumOff val="1617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4" name="Rounded Rectangle 19"/>
              <p:cNvSpPr/>
              <p:nvPr/>
            </p:nvSpPr>
            <p:spPr>
              <a:xfrm>
                <a:off x="5251725" y="1376969"/>
                <a:ext cx="1265236" cy="8023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" tIns="24765" rIns="24765" bIns="24765" numCol="1" spcCol="1270" anchor="t" anchorCtr="0">
                <a:noAutofit/>
              </a:bodyPr>
              <a:lstStyle/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300" kern="1200" dirty="0" smtClean="0">
                    <a:solidFill>
                      <a:schemeClr val="tx1"/>
                    </a:solidFill>
                  </a:rPr>
                  <a:t>Acceptance test</a:t>
                </a:r>
                <a:endParaRPr lang="en-IN" sz="1300" kern="1200" dirty="0">
                  <a:solidFill>
                    <a:schemeClr val="tx1"/>
                  </a:solidFill>
                </a:endParaRPr>
              </a:p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300" kern="1200" dirty="0" smtClean="0">
                    <a:solidFill>
                      <a:schemeClr val="tx1"/>
                    </a:solidFill>
                  </a:rPr>
                  <a:t>Performance test</a:t>
                </a:r>
                <a:endParaRPr lang="en-IN" sz="1300" kern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5982334" y="3509556"/>
              <a:ext cx="1169033" cy="464886"/>
              <a:chOff x="5519020" y="887120"/>
              <a:chExt cx="1169033" cy="464886"/>
            </a:xfrm>
          </p:grpSpPr>
          <p:sp>
            <p:nvSpPr>
              <p:cNvPr id="111" name="Rounded Rectangle 110"/>
              <p:cNvSpPr/>
              <p:nvPr/>
            </p:nvSpPr>
            <p:spPr>
              <a:xfrm>
                <a:off x="5519020" y="887120"/>
                <a:ext cx="1169033" cy="464886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-3348577"/>
                  <a:satOff val="20174"/>
                  <a:lumOff val="1617"/>
                  <a:alphaOff val="0"/>
                </a:schemeClr>
              </a:fillRef>
              <a:effectRef idx="0">
                <a:schemeClr val="accent4">
                  <a:hueOff val="-3348577"/>
                  <a:satOff val="20174"/>
                  <a:lumOff val="1617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2" name="Rounded Rectangle 22"/>
              <p:cNvSpPr/>
              <p:nvPr/>
            </p:nvSpPr>
            <p:spPr>
              <a:xfrm>
                <a:off x="5532636" y="900736"/>
                <a:ext cx="1141801" cy="4376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4290" tIns="22860" rIns="34290" bIns="22860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kern="1200" dirty="0" smtClean="0"/>
                  <a:t>Staging</a:t>
                </a:r>
                <a:endParaRPr lang="en-IN" sz="1800" kern="1200" dirty="0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7466943" y="3318649"/>
            <a:ext cx="1426466" cy="1317177"/>
            <a:chOff x="7466943" y="3741999"/>
            <a:chExt cx="1426466" cy="1317177"/>
          </a:xfrm>
        </p:grpSpPr>
        <p:grpSp>
          <p:nvGrpSpPr>
            <p:cNvPr id="116" name="Group 115"/>
            <p:cNvGrpSpPr/>
            <p:nvPr/>
          </p:nvGrpSpPr>
          <p:grpSpPr>
            <a:xfrm>
              <a:off x="7466943" y="3741999"/>
              <a:ext cx="1315162" cy="1084734"/>
              <a:chOff x="7003629" y="1119563"/>
              <a:chExt cx="1315162" cy="1084734"/>
            </a:xfrm>
          </p:grpSpPr>
          <p:sp>
            <p:nvSpPr>
              <p:cNvPr id="120" name="Rounded Rectangle 119"/>
              <p:cNvSpPr/>
              <p:nvPr/>
            </p:nvSpPr>
            <p:spPr>
              <a:xfrm>
                <a:off x="7003629" y="1119563"/>
                <a:ext cx="1315162" cy="1084734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4">
                  <a:hueOff val="-4464770"/>
                  <a:satOff val="26899"/>
                  <a:lumOff val="2156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1" name="Rounded Rectangle 24"/>
              <p:cNvSpPr/>
              <p:nvPr/>
            </p:nvSpPr>
            <p:spPr>
              <a:xfrm>
                <a:off x="7028592" y="1144526"/>
                <a:ext cx="1265236" cy="80236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" tIns="24765" rIns="24765" bIns="24765" numCol="1" spcCol="1270" anchor="t" anchorCtr="0">
                <a:noAutofit/>
              </a:bodyPr>
              <a:lstStyle/>
              <a:p>
                <a:pPr marL="114300" lvl="1" indent="-114300" algn="l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300" kern="1200" dirty="0" smtClean="0"/>
                  <a:t>Continuous Monitoring</a:t>
                </a:r>
                <a:endParaRPr lang="en-IN" sz="1300" kern="1200" dirty="0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7724376" y="4594290"/>
              <a:ext cx="1169033" cy="464886"/>
              <a:chOff x="7261062" y="1971854"/>
              <a:chExt cx="1169033" cy="464886"/>
            </a:xfrm>
          </p:grpSpPr>
          <p:sp>
            <p:nvSpPr>
              <p:cNvPr id="118" name="Rounded Rectangle 117"/>
              <p:cNvSpPr/>
              <p:nvPr/>
            </p:nvSpPr>
            <p:spPr>
              <a:xfrm>
                <a:off x="7261062" y="1971854"/>
                <a:ext cx="1169033" cy="464886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-4464770"/>
                  <a:satOff val="26899"/>
                  <a:lumOff val="2156"/>
                  <a:alphaOff val="0"/>
                </a:schemeClr>
              </a:fillRef>
              <a:effectRef idx="0">
                <a:schemeClr val="accent4">
                  <a:hueOff val="-4464770"/>
                  <a:satOff val="26899"/>
                  <a:lumOff val="2156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9" name="Rounded Rectangle 26"/>
              <p:cNvSpPr/>
              <p:nvPr/>
            </p:nvSpPr>
            <p:spPr>
              <a:xfrm>
                <a:off x="7274678" y="1985470"/>
                <a:ext cx="1141801" cy="43765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4290" tIns="22860" rIns="34290" bIns="22860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800" kern="1200" dirty="0" smtClean="0"/>
                  <a:t>Production</a:t>
                </a:r>
                <a:endParaRPr lang="en-IN" sz="18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73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Simple Maturity Model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74322" y="2090782"/>
            <a:ext cx="8595357" cy="3915310"/>
            <a:chOff x="274322" y="2090782"/>
            <a:chExt cx="8595357" cy="3915310"/>
          </a:xfrm>
        </p:grpSpPr>
        <p:sp>
          <p:nvSpPr>
            <p:cNvPr id="47" name="Rectangle 46"/>
            <p:cNvSpPr/>
            <p:nvPr/>
          </p:nvSpPr>
          <p:spPr>
            <a:xfrm>
              <a:off x="294166" y="2090782"/>
              <a:ext cx="1407634" cy="485969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747521" y="2090782"/>
              <a:ext cx="1447799" cy="48596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Level # 0</a:t>
              </a:r>
            </a:p>
          </p:txBody>
        </p:sp>
        <p:sp>
          <p:nvSpPr>
            <p:cNvPr id="55" name="Rectangular Callout 109"/>
            <p:cNvSpPr/>
            <p:nvPr/>
          </p:nvSpPr>
          <p:spPr>
            <a:xfrm>
              <a:off x="7497280" y="2604446"/>
              <a:ext cx="1372399" cy="1133882"/>
            </a:xfrm>
            <a:prstGeom prst="rect">
              <a:avLst/>
            </a:prstGeom>
            <a:solidFill>
              <a:srgbClr val="ACE3FE"/>
            </a:solidFill>
            <a:ln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non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endParaRPr lang="en-US" sz="1400" b="1" dirty="0">
                <a:solidFill>
                  <a:srgbClr val="404040"/>
                </a:solidFill>
              </a:endParaRPr>
            </a:p>
          </p:txBody>
        </p:sp>
        <p:sp>
          <p:nvSpPr>
            <p:cNvPr id="56" name="Rectangular Callout 109"/>
            <p:cNvSpPr/>
            <p:nvPr/>
          </p:nvSpPr>
          <p:spPr>
            <a:xfrm>
              <a:off x="6049481" y="2604446"/>
              <a:ext cx="1646720" cy="1133882"/>
            </a:xfrm>
            <a:custGeom>
              <a:avLst/>
              <a:gdLst>
                <a:gd name="connsiteX0" fmla="*/ 0 w 1447799"/>
                <a:gd name="connsiteY0" fmla="*/ 0 h 1133882"/>
                <a:gd name="connsiteX1" fmla="*/ 844549 w 1447799"/>
                <a:gd name="connsiteY1" fmla="*/ 0 h 1133882"/>
                <a:gd name="connsiteX2" fmla="*/ 844549 w 1447799"/>
                <a:gd name="connsiteY2" fmla="*/ 0 h 1133882"/>
                <a:gd name="connsiteX3" fmla="*/ 1206499 w 1447799"/>
                <a:gd name="connsiteY3" fmla="*/ 0 h 1133882"/>
                <a:gd name="connsiteX4" fmla="*/ 1447799 w 1447799"/>
                <a:gd name="connsiteY4" fmla="*/ 0 h 1133882"/>
                <a:gd name="connsiteX5" fmla="*/ 1447799 w 1447799"/>
                <a:gd name="connsiteY5" fmla="*/ 661431 h 1133882"/>
                <a:gd name="connsiteX6" fmla="*/ 1649101 w 1447799"/>
                <a:gd name="connsiteY6" fmla="*/ 795554 h 1133882"/>
                <a:gd name="connsiteX7" fmla="*/ 1447799 w 1447799"/>
                <a:gd name="connsiteY7" fmla="*/ 944902 h 1133882"/>
                <a:gd name="connsiteX8" fmla="*/ 1447799 w 1447799"/>
                <a:gd name="connsiteY8" fmla="*/ 1133882 h 1133882"/>
                <a:gd name="connsiteX9" fmla="*/ 1206499 w 1447799"/>
                <a:gd name="connsiteY9" fmla="*/ 1133882 h 1133882"/>
                <a:gd name="connsiteX10" fmla="*/ 844549 w 1447799"/>
                <a:gd name="connsiteY10" fmla="*/ 1133882 h 1133882"/>
                <a:gd name="connsiteX11" fmla="*/ 844549 w 1447799"/>
                <a:gd name="connsiteY11" fmla="*/ 1133882 h 1133882"/>
                <a:gd name="connsiteX12" fmla="*/ 0 w 1447799"/>
                <a:gd name="connsiteY12" fmla="*/ 1133882 h 1133882"/>
                <a:gd name="connsiteX13" fmla="*/ 0 w 1447799"/>
                <a:gd name="connsiteY13" fmla="*/ 944902 h 1133882"/>
                <a:gd name="connsiteX14" fmla="*/ 0 w 1447799"/>
                <a:gd name="connsiteY14" fmla="*/ 661431 h 1133882"/>
                <a:gd name="connsiteX15" fmla="*/ 0 w 1447799"/>
                <a:gd name="connsiteY15" fmla="*/ 661431 h 1133882"/>
                <a:gd name="connsiteX16" fmla="*/ 0 w 1447799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7799 w 1649101"/>
                <a:gd name="connsiteY7" fmla="*/ 944902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5418 w 1649101"/>
                <a:gd name="connsiteY7" fmla="*/ 694871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6720"/>
                <a:gd name="connsiteY0" fmla="*/ 0 h 1133882"/>
                <a:gd name="connsiteX1" fmla="*/ 844549 w 1646720"/>
                <a:gd name="connsiteY1" fmla="*/ 0 h 1133882"/>
                <a:gd name="connsiteX2" fmla="*/ 844549 w 1646720"/>
                <a:gd name="connsiteY2" fmla="*/ 0 h 1133882"/>
                <a:gd name="connsiteX3" fmla="*/ 1206499 w 1646720"/>
                <a:gd name="connsiteY3" fmla="*/ 0 h 1133882"/>
                <a:gd name="connsiteX4" fmla="*/ 1447799 w 1646720"/>
                <a:gd name="connsiteY4" fmla="*/ 0 h 1133882"/>
                <a:gd name="connsiteX5" fmla="*/ 1447799 w 1646720"/>
                <a:gd name="connsiteY5" fmla="*/ 459025 h 1133882"/>
                <a:gd name="connsiteX6" fmla="*/ 1646720 w 1646720"/>
                <a:gd name="connsiteY6" fmla="*/ 566954 h 1133882"/>
                <a:gd name="connsiteX7" fmla="*/ 1445418 w 1646720"/>
                <a:gd name="connsiteY7" fmla="*/ 694871 h 1133882"/>
                <a:gd name="connsiteX8" fmla="*/ 1447799 w 1646720"/>
                <a:gd name="connsiteY8" fmla="*/ 1133882 h 1133882"/>
                <a:gd name="connsiteX9" fmla="*/ 1206499 w 1646720"/>
                <a:gd name="connsiteY9" fmla="*/ 1133882 h 1133882"/>
                <a:gd name="connsiteX10" fmla="*/ 844549 w 1646720"/>
                <a:gd name="connsiteY10" fmla="*/ 1133882 h 1133882"/>
                <a:gd name="connsiteX11" fmla="*/ 844549 w 1646720"/>
                <a:gd name="connsiteY11" fmla="*/ 1133882 h 1133882"/>
                <a:gd name="connsiteX12" fmla="*/ 0 w 1646720"/>
                <a:gd name="connsiteY12" fmla="*/ 1133882 h 1133882"/>
                <a:gd name="connsiteX13" fmla="*/ 0 w 1646720"/>
                <a:gd name="connsiteY13" fmla="*/ 944902 h 1133882"/>
                <a:gd name="connsiteX14" fmla="*/ 0 w 1646720"/>
                <a:gd name="connsiteY14" fmla="*/ 661431 h 1133882"/>
                <a:gd name="connsiteX15" fmla="*/ 0 w 1646720"/>
                <a:gd name="connsiteY15" fmla="*/ 661431 h 1133882"/>
                <a:gd name="connsiteX16" fmla="*/ 0 w 1646720"/>
                <a:gd name="connsiteY16" fmla="*/ 0 h 11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46720" h="1133882">
                  <a:moveTo>
                    <a:pt x="0" y="0"/>
                  </a:moveTo>
                  <a:lnTo>
                    <a:pt x="844549" y="0"/>
                  </a:lnTo>
                  <a:lnTo>
                    <a:pt x="844549" y="0"/>
                  </a:lnTo>
                  <a:lnTo>
                    <a:pt x="1206499" y="0"/>
                  </a:lnTo>
                  <a:lnTo>
                    <a:pt x="1447799" y="0"/>
                  </a:lnTo>
                  <a:lnTo>
                    <a:pt x="1447799" y="459025"/>
                  </a:lnTo>
                  <a:lnTo>
                    <a:pt x="1646720" y="566954"/>
                  </a:lnTo>
                  <a:lnTo>
                    <a:pt x="1445418" y="694871"/>
                  </a:lnTo>
                  <a:cubicBezTo>
                    <a:pt x="1446212" y="841208"/>
                    <a:pt x="1447005" y="987545"/>
                    <a:pt x="1447799" y="1133882"/>
                  </a:cubicBezTo>
                  <a:lnTo>
                    <a:pt x="1206499" y="1133882"/>
                  </a:lnTo>
                  <a:lnTo>
                    <a:pt x="844549" y="1133882"/>
                  </a:lnTo>
                  <a:lnTo>
                    <a:pt x="844549" y="1133882"/>
                  </a:lnTo>
                  <a:lnTo>
                    <a:pt x="0" y="1133882"/>
                  </a:lnTo>
                  <a:lnTo>
                    <a:pt x="0" y="944902"/>
                  </a:lnTo>
                  <a:lnTo>
                    <a:pt x="0" y="661431"/>
                  </a:lnTo>
                  <a:lnTo>
                    <a:pt x="0" y="661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E3FE"/>
            </a:solidFill>
            <a:ln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non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endParaRPr lang="en-US" sz="1400" b="1" dirty="0">
                <a:solidFill>
                  <a:srgbClr val="404040"/>
                </a:solidFill>
              </a:endParaRPr>
            </a:p>
          </p:txBody>
        </p:sp>
        <p:sp>
          <p:nvSpPr>
            <p:cNvPr id="57" name="Rectangular Callout 109"/>
            <p:cNvSpPr/>
            <p:nvPr/>
          </p:nvSpPr>
          <p:spPr>
            <a:xfrm>
              <a:off x="4601682" y="2604446"/>
              <a:ext cx="1646720" cy="1133882"/>
            </a:xfrm>
            <a:custGeom>
              <a:avLst/>
              <a:gdLst>
                <a:gd name="connsiteX0" fmla="*/ 0 w 1447799"/>
                <a:gd name="connsiteY0" fmla="*/ 0 h 1133882"/>
                <a:gd name="connsiteX1" fmla="*/ 844549 w 1447799"/>
                <a:gd name="connsiteY1" fmla="*/ 0 h 1133882"/>
                <a:gd name="connsiteX2" fmla="*/ 844549 w 1447799"/>
                <a:gd name="connsiteY2" fmla="*/ 0 h 1133882"/>
                <a:gd name="connsiteX3" fmla="*/ 1206499 w 1447799"/>
                <a:gd name="connsiteY3" fmla="*/ 0 h 1133882"/>
                <a:gd name="connsiteX4" fmla="*/ 1447799 w 1447799"/>
                <a:gd name="connsiteY4" fmla="*/ 0 h 1133882"/>
                <a:gd name="connsiteX5" fmla="*/ 1447799 w 1447799"/>
                <a:gd name="connsiteY5" fmla="*/ 661431 h 1133882"/>
                <a:gd name="connsiteX6" fmla="*/ 1649101 w 1447799"/>
                <a:gd name="connsiteY6" fmla="*/ 795554 h 1133882"/>
                <a:gd name="connsiteX7" fmla="*/ 1447799 w 1447799"/>
                <a:gd name="connsiteY7" fmla="*/ 944902 h 1133882"/>
                <a:gd name="connsiteX8" fmla="*/ 1447799 w 1447799"/>
                <a:gd name="connsiteY8" fmla="*/ 1133882 h 1133882"/>
                <a:gd name="connsiteX9" fmla="*/ 1206499 w 1447799"/>
                <a:gd name="connsiteY9" fmla="*/ 1133882 h 1133882"/>
                <a:gd name="connsiteX10" fmla="*/ 844549 w 1447799"/>
                <a:gd name="connsiteY10" fmla="*/ 1133882 h 1133882"/>
                <a:gd name="connsiteX11" fmla="*/ 844549 w 1447799"/>
                <a:gd name="connsiteY11" fmla="*/ 1133882 h 1133882"/>
                <a:gd name="connsiteX12" fmla="*/ 0 w 1447799"/>
                <a:gd name="connsiteY12" fmla="*/ 1133882 h 1133882"/>
                <a:gd name="connsiteX13" fmla="*/ 0 w 1447799"/>
                <a:gd name="connsiteY13" fmla="*/ 944902 h 1133882"/>
                <a:gd name="connsiteX14" fmla="*/ 0 w 1447799"/>
                <a:gd name="connsiteY14" fmla="*/ 661431 h 1133882"/>
                <a:gd name="connsiteX15" fmla="*/ 0 w 1447799"/>
                <a:gd name="connsiteY15" fmla="*/ 661431 h 1133882"/>
                <a:gd name="connsiteX16" fmla="*/ 0 w 1447799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7799 w 1649101"/>
                <a:gd name="connsiteY7" fmla="*/ 944902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5418 w 1649101"/>
                <a:gd name="connsiteY7" fmla="*/ 694871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6720"/>
                <a:gd name="connsiteY0" fmla="*/ 0 h 1133882"/>
                <a:gd name="connsiteX1" fmla="*/ 844549 w 1646720"/>
                <a:gd name="connsiteY1" fmla="*/ 0 h 1133882"/>
                <a:gd name="connsiteX2" fmla="*/ 844549 w 1646720"/>
                <a:gd name="connsiteY2" fmla="*/ 0 h 1133882"/>
                <a:gd name="connsiteX3" fmla="*/ 1206499 w 1646720"/>
                <a:gd name="connsiteY3" fmla="*/ 0 h 1133882"/>
                <a:gd name="connsiteX4" fmla="*/ 1447799 w 1646720"/>
                <a:gd name="connsiteY4" fmla="*/ 0 h 1133882"/>
                <a:gd name="connsiteX5" fmla="*/ 1447799 w 1646720"/>
                <a:gd name="connsiteY5" fmla="*/ 459025 h 1133882"/>
                <a:gd name="connsiteX6" fmla="*/ 1646720 w 1646720"/>
                <a:gd name="connsiteY6" fmla="*/ 566954 h 1133882"/>
                <a:gd name="connsiteX7" fmla="*/ 1445418 w 1646720"/>
                <a:gd name="connsiteY7" fmla="*/ 694871 h 1133882"/>
                <a:gd name="connsiteX8" fmla="*/ 1447799 w 1646720"/>
                <a:gd name="connsiteY8" fmla="*/ 1133882 h 1133882"/>
                <a:gd name="connsiteX9" fmla="*/ 1206499 w 1646720"/>
                <a:gd name="connsiteY9" fmla="*/ 1133882 h 1133882"/>
                <a:gd name="connsiteX10" fmla="*/ 844549 w 1646720"/>
                <a:gd name="connsiteY10" fmla="*/ 1133882 h 1133882"/>
                <a:gd name="connsiteX11" fmla="*/ 844549 w 1646720"/>
                <a:gd name="connsiteY11" fmla="*/ 1133882 h 1133882"/>
                <a:gd name="connsiteX12" fmla="*/ 0 w 1646720"/>
                <a:gd name="connsiteY12" fmla="*/ 1133882 h 1133882"/>
                <a:gd name="connsiteX13" fmla="*/ 0 w 1646720"/>
                <a:gd name="connsiteY13" fmla="*/ 944902 h 1133882"/>
                <a:gd name="connsiteX14" fmla="*/ 0 w 1646720"/>
                <a:gd name="connsiteY14" fmla="*/ 661431 h 1133882"/>
                <a:gd name="connsiteX15" fmla="*/ 0 w 1646720"/>
                <a:gd name="connsiteY15" fmla="*/ 661431 h 1133882"/>
                <a:gd name="connsiteX16" fmla="*/ 0 w 1646720"/>
                <a:gd name="connsiteY16" fmla="*/ 0 h 11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46720" h="1133882">
                  <a:moveTo>
                    <a:pt x="0" y="0"/>
                  </a:moveTo>
                  <a:lnTo>
                    <a:pt x="844549" y="0"/>
                  </a:lnTo>
                  <a:lnTo>
                    <a:pt x="844549" y="0"/>
                  </a:lnTo>
                  <a:lnTo>
                    <a:pt x="1206499" y="0"/>
                  </a:lnTo>
                  <a:lnTo>
                    <a:pt x="1447799" y="0"/>
                  </a:lnTo>
                  <a:lnTo>
                    <a:pt x="1447799" y="459025"/>
                  </a:lnTo>
                  <a:lnTo>
                    <a:pt x="1646720" y="566954"/>
                  </a:lnTo>
                  <a:lnTo>
                    <a:pt x="1445418" y="694871"/>
                  </a:lnTo>
                  <a:cubicBezTo>
                    <a:pt x="1446212" y="841208"/>
                    <a:pt x="1447005" y="987545"/>
                    <a:pt x="1447799" y="1133882"/>
                  </a:cubicBezTo>
                  <a:lnTo>
                    <a:pt x="1206499" y="1133882"/>
                  </a:lnTo>
                  <a:lnTo>
                    <a:pt x="844549" y="1133882"/>
                  </a:lnTo>
                  <a:lnTo>
                    <a:pt x="844549" y="1133882"/>
                  </a:lnTo>
                  <a:lnTo>
                    <a:pt x="0" y="1133882"/>
                  </a:lnTo>
                  <a:lnTo>
                    <a:pt x="0" y="944902"/>
                  </a:lnTo>
                  <a:lnTo>
                    <a:pt x="0" y="661431"/>
                  </a:lnTo>
                  <a:lnTo>
                    <a:pt x="0" y="661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E3FE"/>
            </a:solidFill>
            <a:ln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non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endParaRPr lang="en-US" sz="1400" b="1" dirty="0">
                <a:solidFill>
                  <a:srgbClr val="404040"/>
                </a:solidFill>
              </a:endParaRPr>
            </a:p>
          </p:txBody>
        </p:sp>
        <p:sp>
          <p:nvSpPr>
            <p:cNvPr id="54" name="Rectangular Callout 109"/>
            <p:cNvSpPr/>
            <p:nvPr/>
          </p:nvSpPr>
          <p:spPr>
            <a:xfrm>
              <a:off x="3169920" y="2604446"/>
              <a:ext cx="1646720" cy="1133882"/>
            </a:xfrm>
            <a:custGeom>
              <a:avLst/>
              <a:gdLst>
                <a:gd name="connsiteX0" fmla="*/ 0 w 1447799"/>
                <a:gd name="connsiteY0" fmla="*/ 0 h 1133882"/>
                <a:gd name="connsiteX1" fmla="*/ 844549 w 1447799"/>
                <a:gd name="connsiteY1" fmla="*/ 0 h 1133882"/>
                <a:gd name="connsiteX2" fmla="*/ 844549 w 1447799"/>
                <a:gd name="connsiteY2" fmla="*/ 0 h 1133882"/>
                <a:gd name="connsiteX3" fmla="*/ 1206499 w 1447799"/>
                <a:gd name="connsiteY3" fmla="*/ 0 h 1133882"/>
                <a:gd name="connsiteX4" fmla="*/ 1447799 w 1447799"/>
                <a:gd name="connsiteY4" fmla="*/ 0 h 1133882"/>
                <a:gd name="connsiteX5" fmla="*/ 1447799 w 1447799"/>
                <a:gd name="connsiteY5" fmla="*/ 661431 h 1133882"/>
                <a:gd name="connsiteX6" fmla="*/ 1649101 w 1447799"/>
                <a:gd name="connsiteY6" fmla="*/ 795554 h 1133882"/>
                <a:gd name="connsiteX7" fmla="*/ 1447799 w 1447799"/>
                <a:gd name="connsiteY7" fmla="*/ 944902 h 1133882"/>
                <a:gd name="connsiteX8" fmla="*/ 1447799 w 1447799"/>
                <a:gd name="connsiteY8" fmla="*/ 1133882 h 1133882"/>
                <a:gd name="connsiteX9" fmla="*/ 1206499 w 1447799"/>
                <a:gd name="connsiteY9" fmla="*/ 1133882 h 1133882"/>
                <a:gd name="connsiteX10" fmla="*/ 844549 w 1447799"/>
                <a:gd name="connsiteY10" fmla="*/ 1133882 h 1133882"/>
                <a:gd name="connsiteX11" fmla="*/ 844549 w 1447799"/>
                <a:gd name="connsiteY11" fmla="*/ 1133882 h 1133882"/>
                <a:gd name="connsiteX12" fmla="*/ 0 w 1447799"/>
                <a:gd name="connsiteY12" fmla="*/ 1133882 h 1133882"/>
                <a:gd name="connsiteX13" fmla="*/ 0 w 1447799"/>
                <a:gd name="connsiteY13" fmla="*/ 944902 h 1133882"/>
                <a:gd name="connsiteX14" fmla="*/ 0 w 1447799"/>
                <a:gd name="connsiteY14" fmla="*/ 661431 h 1133882"/>
                <a:gd name="connsiteX15" fmla="*/ 0 w 1447799"/>
                <a:gd name="connsiteY15" fmla="*/ 661431 h 1133882"/>
                <a:gd name="connsiteX16" fmla="*/ 0 w 1447799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7799 w 1649101"/>
                <a:gd name="connsiteY7" fmla="*/ 944902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5418 w 1649101"/>
                <a:gd name="connsiteY7" fmla="*/ 694871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6720"/>
                <a:gd name="connsiteY0" fmla="*/ 0 h 1133882"/>
                <a:gd name="connsiteX1" fmla="*/ 844549 w 1646720"/>
                <a:gd name="connsiteY1" fmla="*/ 0 h 1133882"/>
                <a:gd name="connsiteX2" fmla="*/ 844549 w 1646720"/>
                <a:gd name="connsiteY2" fmla="*/ 0 h 1133882"/>
                <a:gd name="connsiteX3" fmla="*/ 1206499 w 1646720"/>
                <a:gd name="connsiteY3" fmla="*/ 0 h 1133882"/>
                <a:gd name="connsiteX4" fmla="*/ 1447799 w 1646720"/>
                <a:gd name="connsiteY4" fmla="*/ 0 h 1133882"/>
                <a:gd name="connsiteX5" fmla="*/ 1447799 w 1646720"/>
                <a:gd name="connsiteY5" fmla="*/ 459025 h 1133882"/>
                <a:gd name="connsiteX6" fmla="*/ 1646720 w 1646720"/>
                <a:gd name="connsiteY6" fmla="*/ 566954 h 1133882"/>
                <a:gd name="connsiteX7" fmla="*/ 1445418 w 1646720"/>
                <a:gd name="connsiteY7" fmla="*/ 694871 h 1133882"/>
                <a:gd name="connsiteX8" fmla="*/ 1447799 w 1646720"/>
                <a:gd name="connsiteY8" fmla="*/ 1133882 h 1133882"/>
                <a:gd name="connsiteX9" fmla="*/ 1206499 w 1646720"/>
                <a:gd name="connsiteY9" fmla="*/ 1133882 h 1133882"/>
                <a:gd name="connsiteX10" fmla="*/ 844549 w 1646720"/>
                <a:gd name="connsiteY10" fmla="*/ 1133882 h 1133882"/>
                <a:gd name="connsiteX11" fmla="*/ 844549 w 1646720"/>
                <a:gd name="connsiteY11" fmla="*/ 1133882 h 1133882"/>
                <a:gd name="connsiteX12" fmla="*/ 0 w 1646720"/>
                <a:gd name="connsiteY12" fmla="*/ 1133882 h 1133882"/>
                <a:gd name="connsiteX13" fmla="*/ 0 w 1646720"/>
                <a:gd name="connsiteY13" fmla="*/ 944902 h 1133882"/>
                <a:gd name="connsiteX14" fmla="*/ 0 w 1646720"/>
                <a:gd name="connsiteY14" fmla="*/ 661431 h 1133882"/>
                <a:gd name="connsiteX15" fmla="*/ 0 w 1646720"/>
                <a:gd name="connsiteY15" fmla="*/ 661431 h 1133882"/>
                <a:gd name="connsiteX16" fmla="*/ 0 w 1646720"/>
                <a:gd name="connsiteY16" fmla="*/ 0 h 11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46720" h="1133882">
                  <a:moveTo>
                    <a:pt x="0" y="0"/>
                  </a:moveTo>
                  <a:lnTo>
                    <a:pt x="844549" y="0"/>
                  </a:lnTo>
                  <a:lnTo>
                    <a:pt x="844549" y="0"/>
                  </a:lnTo>
                  <a:lnTo>
                    <a:pt x="1206499" y="0"/>
                  </a:lnTo>
                  <a:lnTo>
                    <a:pt x="1447799" y="0"/>
                  </a:lnTo>
                  <a:lnTo>
                    <a:pt x="1447799" y="459025"/>
                  </a:lnTo>
                  <a:lnTo>
                    <a:pt x="1646720" y="566954"/>
                  </a:lnTo>
                  <a:lnTo>
                    <a:pt x="1445418" y="694871"/>
                  </a:lnTo>
                  <a:cubicBezTo>
                    <a:pt x="1446212" y="841208"/>
                    <a:pt x="1447005" y="987545"/>
                    <a:pt x="1447799" y="1133882"/>
                  </a:cubicBezTo>
                  <a:lnTo>
                    <a:pt x="1206499" y="1133882"/>
                  </a:lnTo>
                  <a:lnTo>
                    <a:pt x="844549" y="1133882"/>
                  </a:lnTo>
                  <a:lnTo>
                    <a:pt x="844549" y="1133882"/>
                  </a:lnTo>
                  <a:lnTo>
                    <a:pt x="0" y="1133882"/>
                  </a:lnTo>
                  <a:lnTo>
                    <a:pt x="0" y="944902"/>
                  </a:lnTo>
                  <a:lnTo>
                    <a:pt x="0" y="661431"/>
                  </a:lnTo>
                  <a:lnTo>
                    <a:pt x="0" y="661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E3FE"/>
            </a:solidFill>
            <a:ln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non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endParaRPr lang="en-US" sz="1400" b="1" dirty="0">
                <a:solidFill>
                  <a:srgbClr val="404040"/>
                </a:solidFill>
              </a:endParaRPr>
            </a:p>
          </p:txBody>
        </p:sp>
        <p:sp>
          <p:nvSpPr>
            <p:cNvPr id="53" name="Rectangular Callout 109"/>
            <p:cNvSpPr/>
            <p:nvPr/>
          </p:nvSpPr>
          <p:spPr>
            <a:xfrm>
              <a:off x="1722121" y="2604446"/>
              <a:ext cx="1646720" cy="1133882"/>
            </a:xfrm>
            <a:custGeom>
              <a:avLst/>
              <a:gdLst>
                <a:gd name="connsiteX0" fmla="*/ 0 w 1447799"/>
                <a:gd name="connsiteY0" fmla="*/ 0 h 1133882"/>
                <a:gd name="connsiteX1" fmla="*/ 844549 w 1447799"/>
                <a:gd name="connsiteY1" fmla="*/ 0 h 1133882"/>
                <a:gd name="connsiteX2" fmla="*/ 844549 w 1447799"/>
                <a:gd name="connsiteY2" fmla="*/ 0 h 1133882"/>
                <a:gd name="connsiteX3" fmla="*/ 1206499 w 1447799"/>
                <a:gd name="connsiteY3" fmla="*/ 0 h 1133882"/>
                <a:gd name="connsiteX4" fmla="*/ 1447799 w 1447799"/>
                <a:gd name="connsiteY4" fmla="*/ 0 h 1133882"/>
                <a:gd name="connsiteX5" fmla="*/ 1447799 w 1447799"/>
                <a:gd name="connsiteY5" fmla="*/ 661431 h 1133882"/>
                <a:gd name="connsiteX6" fmla="*/ 1649101 w 1447799"/>
                <a:gd name="connsiteY6" fmla="*/ 795554 h 1133882"/>
                <a:gd name="connsiteX7" fmla="*/ 1447799 w 1447799"/>
                <a:gd name="connsiteY7" fmla="*/ 944902 h 1133882"/>
                <a:gd name="connsiteX8" fmla="*/ 1447799 w 1447799"/>
                <a:gd name="connsiteY8" fmla="*/ 1133882 h 1133882"/>
                <a:gd name="connsiteX9" fmla="*/ 1206499 w 1447799"/>
                <a:gd name="connsiteY9" fmla="*/ 1133882 h 1133882"/>
                <a:gd name="connsiteX10" fmla="*/ 844549 w 1447799"/>
                <a:gd name="connsiteY10" fmla="*/ 1133882 h 1133882"/>
                <a:gd name="connsiteX11" fmla="*/ 844549 w 1447799"/>
                <a:gd name="connsiteY11" fmla="*/ 1133882 h 1133882"/>
                <a:gd name="connsiteX12" fmla="*/ 0 w 1447799"/>
                <a:gd name="connsiteY12" fmla="*/ 1133882 h 1133882"/>
                <a:gd name="connsiteX13" fmla="*/ 0 w 1447799"/>
                <a:gd name="connsiteY13" fmla="*/ 944902 h 1133882"/>
                <a:gd name="connsiteX14" fmla="*/ 0 w 1447799"/>
                <a:gd name="connsiteY14" fmla="*/ 661431 h 1133882"/>
                <a:gd name="connsiteX15" fmla="*/ 0 w 1447799"/>
                <a:gd name="connsiteY15" fmla="*/ 661431 h 1133882"/>
                <a:gd name="connsiteX16" fmla="*/ 0 w 1447799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7799 w 1649101"/>
                <a:gd name="connsiteY7" fmla="*/ 944902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5418 w 1649101"/>
                <a:gd name="connsiteY7" fmla="*/ 694871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6720"/>
                <a:gd name="connsiteY0" fmla="*/ 0 h 1133882"/>
                <a:gd name="connsiteX1" fmla="*/ 844549 w 1646720"/>
                <a:gd name="connsiteY1" fmla="*/ 0 h 1133882"/>
                <a:gd name="connsiteX2" fmla="*/ 844549 w 1646720"/>
                <a:gd name="connsiteY2" fmla="*/ 0 h 1133882"/>
                <a:gd name="connsiteX3" fmla="*/ 1206499 w 1646720"/>
                <a:gd name="connsiteY3" fmla="*/ 0 h 1133882"/>
                <a:gd name="connsiteX4" fmla="*/ 1447799 w 1646720"/>
                <a:gd name="connsiteY4" fmla="*/ 0 h 1133882"/>
                <a:gd name="connsiteX5" fmla="*/ 1447799 w 1646720"/>
                <a:gd name="connsiteY5" fmla="*/ 459025 h 1133882"/>
                <a:gd name="connsiteX6" fmla="*/ 1646720 w 1646720"/>
                <a:gd name="connsiteY6" fmla="*/ 566954 h 1133882"/>
                <a:gd name="connsiteX7" fmla="*/ 1445418 w 1646720"/>
                <a:gd name="connsiteY7" fmla="*/ 694871 h 1133882"/>
                <a:gd name="connsiteX8" fmla="*/ 1447799 w 1646720"/>
                <a:gd name="connsiteY8" fmla="*/ 1133882 h 1133882"/>
                <a:gd name="connsiteX9" fmla="*/ 1206499 w 1646720"/>
                <a:gd name="connsiteY9" fmla="*/ 1133882 h 1133882"/>
                <a:gd name="connsiteX10" fmla="*/ 844549 w 1646720"/>
                <a:gd name="connsiteY10" fmla="*/ 1133882 h 1133882"/>
                <a:gd name="connsiteX11" fmla="*/ 844549 w 1646720"/>
                <a:gd name="connsiteY11" fmla="*/ 1133882 h 1133882"/>
                <a:gd name="connsiteX12" fmla="*/ 0 w 1646720"/>
                <a:gd name="connsiteY12" fmla="*/ 1133882 h 1133882"/>
                <a:gd name="connsiteX13" fmla="*/ 0 w 1646720"/>
                <a:gd name="connsiteY13" fmla="*/ 944902 h 1133882"/>
                <a:gd name="connsiteX14" fmla="*/ 0 w 1646720"/>
                <a:gd name="connsiteY14" fmla="*/ 661431 h 1133882"/>
                <a:gd name="connsiteX15" fmla="*/ 0 w 1646720"/>
                <a:gd name="connsiteY15" fmla="*/ 661431 h 1133882"/>
                <a:gd name="connsiteX16" fmla="*/ 0 w 1646720"/>
                <a:gd name="connsiteY16" fmla="*/ 0 h 11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46720" h="1133882">
                  <a:moveTo>
                    <a:pt x="0" y="0"/>
                  </a:moveTo>
                  <a:lnTo>
                    <a:pt x="844549" y="0"/>
                  </a:lnTo>
                  <a:lnTo>
                    <a:pt x="844549" y="0"/>
                  </a:lnTo>
                  <a:lnTo>
                    <a:pt x="1206499" y="0"/>
                  </a:lnTo>
                  <a:lnTo>
                    <a:pt x="1447799" y="0"/>
                  </a:lnTo>
                  <a:lnTo>
                    <a:pt x="1447799" y="459025"/>
                  </a:lnTo>
                  <a:lnTo>
                    <a:pt x="1646720" y="566954"/>
                  </a:lnTo>
                  <a:lnTo>
                    <a:pt x="1445418" y="694871"/>
                  </a:lnTo>
                  <a:cubicBezTo>
                    <a:pt x="1446212" y="841208"/>
                    <a:pt x="1447005" y="987545"/>
                    <a:pt x="1447799" y="1133882"/>
                  </a:cubicBezTo>
                  <a:lnTo>
                    <a:pt x="1206499" y="1133882"/>
                  </a:lnTo>
                  <a:lnTo>
                    <a:pt x="844549" y="1133882"/>
                  </a:lnTo>
                  <a:lnTo>
                    <a:pt x="844549" y="1133882"/>
                  </a:lnTo>
                  <a:lnTo>
                    <a:pt x="0" y="1133882"/>
                  </a:lnTo>
                  <a:lnTo>
                    <a:pt x="0" y="944902"/>
                  </a:lnTo>
                  <a:lnTo>
                    <a:pt x="0" y="661431"/>
                  </a:lnTo>
                  <a:lnTo>
                    <a:pt x="0" y="661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E3FE"/>
            </a:solidFill>
            <a:ln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non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endParaRPr lang="en-US" sz="1400" b="1" dirty="0">
                <a:solidFill>
                  <a:srgbClr val="404040"/>
                </a:solidFill>
              </a:endParaRPr>
            </a:p>
          </p:txBody>
        </p:sp>
        <p:sp>
          <p:nvSpPr>
            <p:cNvPr id="110" name="Rectangular Callout 109"/>
            <p:cNvSpPr/>
            <p:nvPr/>
          </p:nvSpPr>
          <p:spPr>
            <a:xfrm>
              <a:off x="274322" y="2604446"/>
              <a:ext cx="1646720" cy="1133882"/>
            </a:xfrm>
            <a:custGeom>
              <a:avLst/>
              <a:gdLst>
                <a:gd name="connsiteX0" fmla="*/ 0 w 1447799"/>
                <a:gd name="connsiteY0" fmla="*/ 0 h 1133882"/>
                <a:gd name="connsiteX1" fmla="*/ 844549 w 1447799"/>
                <a:gd name="connsiteY1" fmla="*/ 0 h 1133882"/>
                <a:gd name="connsiteX2" fmla="*/ 844549 w 1447799"/>
                <a:gd name="connsiteY2" fmla="*/ 0 h 1133882"/>
                <a:gd name="connsiteX3" fmla="*/ 1206499 w 1447799"/>
                <a:gd name="connsiteY3" fmla="*/ 0 h 1133882"/>
                <a:gd name="connsiteX4" fmla="*/ 1447799 w 1447799"/>
                <a:gd name="connsiteY4" fmla="*/ 0 h 1133882"/>
                <a:gd name="connsiteX5" fmla="*/ 1447799 w 1447799"/>
                <a:gd name="connsiteY5" fmla="*/ 661431 h 1133882"/>
                <a:gd name="connsiteX6" fmla="*/ 1649101 w 1447799"/>
                <a:gd name="connsiteY6" fmla="*/ 795554 h 1133882"/>
                <a:gd name="connsiteX7" fmla="*/ 1447799 w 1447799"/>
                <a:gd name="connsiteY7" fmla="*/ 944902 h 1133882"/>
                <a:gd name="connsiteX8" fmla="*/ 1447799 w 1447799"/>
                <a:gd name="connsiteY8" fmla="*/ 1133882 h 1133882"/>
                <a:gd name="connsiteX9" fmla="*/ 1206499 w 1447799"/>
                <a:gd name="connsiteY9" fmla="*/ 1133882 h 1133882"/>
                <a:gd name="connsiteX10" fmla="*/ 844549 w 1447799"/>
                <a:gd name="connsiteY10" fmla="*/ 1133882 h 1133882"/>
                <a:gd name="connsiteX11" fmla="*/ 844549 w 1447799"/>
                <a:gd name="connsiteY11" fmla="*/ 1133882 h 1133882"/>
                <a:gd name="connsiteX12" fmla="*/ 0 w 1447799"/>
                <a:gd name="connsiteY12" fmla="*/ 1133882 h 1133882"/>
                <a:gd name="connsiteX13" fmla="*/ 0 w 1447799"/>
                <a:gd name="connsiteY13" fmla="*/ 944902 h 1133882"/>
                <a:gd name="connsiteX14" fmla="*/ 0 w 1447799"/>
                <a:gd name="connsiteY14" fmla="*/ 661431 h 1133882"/>
                <a:gd name="connsiteX15" fmla="*/ 0 w 1447799"/>
                <a:gd name="connsiteY15" fmla="*/ 661431 h 1133882"/>
                <a:gd name="connsiteX16" fmla="*/ 0 w 1447799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7799 w 1649101"/>
                <a:gd name="connsiteY7" fmla="*/ 944902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5418 w 1649101"/>
                <a:gd name="connsiteY7" fmla="*/ 694871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6720"/>
                <a:gd name="connsiteY0" fmla="*/ 0 h 1133882"/>
                <a:gd name="connsiteX1" fmla="*/ 844549 w 1646720"/>
                <a:gd name="connsiteY1" fmla="*/ 0 h 1133882"/>
                <a:gd name="connsiteX2" fmla="*/ 844549 w 1646720"/>
                <a:gd name="connsiteY2" fmla="*/ 0 h 1133882"/>
                <a:gd name="connsiteX3" fmla="*/ 1206499 w 1646720"/>
                <a:gd name="connsiteY3" fmla="*/ 0 h 1133882"/>
                <a:gd name="connsiteX4" fmla="*/ 1447799 w 1646720"/>
                <a:gd name="connsiteY4" fmla="*/ 0 h 1133882"/>
                <a:gd name="connsiteX5" fmla="*/ 1447799 w 1646720"/>
                <a:gd name="connsiteY5" fmla="*/ 459025 h 1133882"/>
                <a:gd name="connsiteX6" fmla="*/ 1646720 w 1646720"/>
                <a:gd name="connsiteY6" fmla="*/ 566954 h 1133882"/>
                <a:gd name="connsiteX7" fmla="*/ 1445418 w 1646720"/>
                <a:gd name="connsiteY7" fmla="*/ 694871 h 1133882"/>
                <a:gd name="connsiteX8" fmla="*/ 1447799 w 1646720"/>
                <a:gd name="connsiteY8" fmla="*/ 1133882 h 1133882"/>
                <a:gd name="connsiteX9" fmla="*/ 1206499 w 1646720"/>
                <a:gd name="connsiteY9" fmla="*/ 1133882 h 1133882"/>
                <a:gd name="connsiteX10" fmla="*/ 844549 w 1646720"/>
                <a:gd name="connsiteY10" fmla="*/ 1133882 h 1133882"/>
                <a:gd name="connsiteX11" fmla="*/ 844549 w 1646720"/>
                <a:gd name="connsiteY11" fmla="*/ 1133882 h 1133882"/>
                <a:gd name="connsiteX12" fmla="*/ 0 w 1646720"/>
                <a:gd name="connsiteY12" fmla="*/ 1133882 h 1133882"/>
                <a:gd name="connsiteX13" fmla="*/ 0 w 1646720"/>
                <a:gd name="connsiteY13" fmla="*/ 944902 h 1133882"/>
                <a:gd name="connsiteX14" fmla="*/ 0 w 1646720"/>
                <a:gd name="connsiteY14" fmla="*/ 661431 h 1133882"/>
                <a:gd name="connsiteX15" fmla="*/ 0 w 1646720"/>
                <a:gd name="connsiteY15" fmla="*/ 661431 h 1133882"/>
                <a:gd name="connsiteX16" fmla="*/ 0 w 1646720"/>
                <a:gd name="connsiteY16" fmla="*/ 0 h 11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46720" h="1133882">
                  <a:moveTo>
                    <a:pt x="0" y="0"/>
                  </a:moveTo>
                  <a:lnTo>
                    <a:pt x="844549" y="0"/>
                  </a:lnTo>
                  <a:lnTo>
                    <a:pt x="844549" y="0"/>
                  </a:lnTo>
                  <a:lnTo>
                    <a:pt x="1206499" y="0"/>
                  </a:lnTo>
                  <a:lnTo>
                    <a:pt x="1447799" y="0"/>
                  </a:lnTo>
                  <a:lnTo>
                    <a:pt x="1447799" y="459025"/>
                  </a:lnTo>
                  <a:lnTo>
                    <a:pt x="1646720" y="566954"/>
                  </a:lnTo>
                  <a:lnTo>
                    <a:pt x="1445418" y="694871"/>
                  </a:lnTo>
                  <a:cubicBezTo>
                    <a:pt x="1446212" y="841208"/>
                    <a:pt x="1447005" y="987545"/>
                    <a:pt x="1447799" y="1133882"/>
                  </a:cubicBezTo>
                  <a:lnTo>
                    <a:pt x="1206499" y="1133882"/>
                  </a:lnTo>
                  <a:lnTo>
                    <a:pt x="844549" y="1133882"/>
                  </a:lnTo>
                  <a:lnTo>
                    <a:pt x="844549" y="1133882"/>
                  </a:lnTo>
                  <a:lnTo>
                    <a:pt x="0" y="1133882"/>
                  </a:lnTo>
                  <a:lnTo>
                    <a:pt x="0" y="944902"/>
                  </a:lnTo>
                  <a:lnTo>
                    <a:pt x="0" y="661431"/>
                  </a:lnTo>
                  <a:lnTo>
                    <a:pt x="0" y="661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CEFD"/>
            </a:solidFill>
            <a:ln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non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endParaRPr lang="en-US" sz="1400" b="1" dirty="0">
                <a:solidFill>
                  <a:srgbClr val="40404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746324" y="2630383"/>
              <a:ext cx="1423596" cy="110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119063" indent="-119063">
                <a:buFont typeface="Arial" panose="020B0604020202020204" pitchFamily="34" charset="0"/>
                <a:buChar char="•"/>
                <a:defRPr sz="1400">
                  <a:latin typeface="Calibri" pitchFamily="34" charset="0"/>
                  <a:cs typeface="Arial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US" dirty="0" smtClean="0">
                  <a:solidFill>
                    <a:srgbClr val="404040"/>
                  </a:solidFill>
                </a:rPr>
                <a:t>Manual</a:t>
              </a:r>
              <a:br>
                <a:rPr lang="en-US" dirty="0" smtClean="0">
                  <a:solidFill>
                    <a:srgbClr val="404040"/>
                  </a:solidFill>
                </a:rPr>
              </a:br>
              <a:r>
                <a:rPr lang="en-US" dirty="0" smtClean="0">
                  <a:solidFill>
                    <a:srgbClr val="404040"/>
                  </a:solidFill>
                </a:rPr>
                <a:t>Build</a:t>
              </a:r>
              <a:endParaRPr lang="en-US" dirty="0">
                <a:solidFill>
                  <a:srgbClr val="404040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169920" y="2630383"/>
              <a:ext cx="1423596" cy="110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119063" indent="-119063">
                <a:buFont typeface="Arial" panose="020B0604020202020204" pitchFamily="34" charset="0"/>
                <a:buChar char="•"/>
                <a:defRPr sz="1400">
                  <a:latin typeface="Calibri" pitchFamily="34" charset="0"/>
                  <a:cs typeface="Arial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US" dirty="0" smtClean="0">
                  <a:solidFill>
                    <a:srgbClr val="404040"/>
                  </a:solidFill>
                </a:rPr>
                <a:t>Build </a:t>
              </a:r>
              <a:br>
                <a:rPr lang="en-US" dirty="0" smtClean="0">
                  <a:solidFill>
                    <a:srgbClr val="404040"/>
                  </a:solidFill>
                </a:rPr>
              </a:br>
              <a:r>
                <a:rPr lang="en-US" dirty="0" smtClean="0">
                  <a:solidFill>
                    <a:srgbClr val="404040"/>
                  </a:solidFill>
                </a:rPr>
                <a:t>script</a:t>
              </a:r>
              <a:endParaRPr lang="en-US" dirty="0">
                <a:solidFill>
                  <a:srgbClr val="40404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625885" y="2630383"/>
              <a:ext cx="1423596" cy="110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119063" indent="-119063">
                <a:buFont typeface="Arial" panose="020B0604020202020204" pitchFamily="34" charset="0"/>
                <a:buChar char="•"/>
                <a:defRPr sz="1400">
                  <a:latin typeface="Calibri" pitchFamily="34" charset="0"/>
                  <a:cs typeface="Arial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Scheduled </a:t>
              </a:r>
            </a:p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Build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049481" y="2630383"/>
              <a:ext cx="1423596" cy="110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119063" indent="-119063">
                <a:buFont typeface="Arial" panose="020B0604020202020204" pitchFamily="34" charset="0"/>
                <a:buChar char="•"/>
                <a:defRPr sz="1400">
                  <a:latin typeface="Calibri" pitchFamily="34" charset="0"/>
                  <a:cs typeface="Arial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US" dirty="0" smtClean="0">
                  <a:solidFill>
                    <a:srgbClr val="404040"/>
                  </a:solidFill>
                </a:rPr>
                <a:t>Build on </a:t>
              </a:r>
              <a:br>
                <a:rPr lang="en-US" dirty="0" smtClean="0">
                  <a:solidFill>
                    <a:srgbClr val="404040"/>
                  </a:solidFill>
                </a:rPr>
              </a:br>
              <a:r>
                <a:rPr lang="en-US" dirty="0" smtClean="0">
                  <a:solidFill>
                    <a:srgbClr val="404040"/>
                  </a:solidFill>
                </a:rPr>
                <a:t>Commit </a:t>
              </a:r>
              <a:br>
                <a:rPr lang="en-US" dirty="0" smtClean="0">
                  <a:solidFill>
                    <a:srgbClr val="404040"/>
                  </a:solidFill>
                </a:rPr>
              </a:br>
              <a:r>
                <a:rPr lang="en-US" dirty="0" smtClean="0">
                  <a:solidFill>
                    <a:srgbClr val="404040"/>
                  </a:solidFill>
                </a:rPr>
                <a:t>Using CI </a:t>
              </a:r>
              <a:r>
                <a:rPr lang="en-US" dirty="0">
                  <a:solidFill>
                    <a:srgbClr val="404040"/>
                  </a:solidFill>
                </a:rPr>
                <a:t>server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499421" y="2630383"/>
              <a:ext cx="1370258" cy="110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119063" indent="-119063">
                <a:buFont typeface="Arial" panose="020B0604020202020204" pitchFamily="34" charset="0"/>
                <a:buChar char="•"/>
                <a:defRPr sz="1400">
                  <a:latin typeface="Calibri" pitchFamily="34" charset="0"/>
                  <a:cs typeface="Arial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Auto Build </a:t>
              </a:r>
            </a:p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on Commit </a:t>
              </a:r>
            </a:p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&amp; Merge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739900" y="2090782"/>
              <a:ext cx="1407634" cy="485969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Level # 0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187700" y="2090782"/>
              <a:ext cx="1407634" cy="485969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Level # 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1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635501" y="2090782"/>
              <a:ext cx="1395412" cy="485969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Level # 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2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070600" y="2090782"/>
              <a:ext cx="1411288" cy="485969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Level # 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3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515225" y="2090782"/>
              <a:ext cx="1338263" cy="485969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600" b="1" dirty="0">
                  <a:solidFill>
                    <a:schemeClr val="bg1"/>
                  </a:solidFill>
                </a:rPr>
                <a:t>Level # 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4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0" name="Rectangular Callout 109"/>
            <p:cNvSpPr/>
            <p:nvPr/>
          </p:nvSpPr>
          <p:spPr>
            <a:xfrm>
              <a:off x="7497280" y="3738328"/>
              <a:ext cx="1372399" cy="1133882"/>
            </a:xfrm>
            <a:prstGeom prst="rect">
              <a:avLst/>
            </a:prstGeom>
            <a:solidFill>
              <a:srgbClr val="B5DDE9"/>
            </a:solidFill>
            <a:ln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non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endParaRPr lang="en-US" sz="1400" b="1" dirty="0">
                <a:solidFill>
                  <a:srgbClr val="404040"/>
                </a:solidFill>
              </a:endParaRPr>
            </a:p>
          </p:txBody>
        </p:sp>
        <p:sp>
          <p:nvSpPr>
            <p:cNvPr id="76" name="Rectangular Callout 109"/>
            <p:cNvSpPr/>
            <p:nvPr/>
          </p:nvSpPr>
          <p:spPr>
            <a:xfrm>
              <a:off x="6049481" y="3738328"/>
              <a:ext cx="1646720" cy="1133882"/>
            </a:xfrm>
            <a:custGeom>
              <a:avLst/>
              <a:gdLst>
                <a:gd name="connsiteX0" fmla="*/ 0 w 1447799"/>
                <a:gd name="connsiteY0" fmla="*/ 0 h 1133882"/>
                <a:gd name="connsiteX1" fmla="*/ 844549 w 1447799"/>
                <a:gd name="connsiteY1" fmla="*/ 0 h 1133882"/>
                <a:gd name="connsiteX2" fmla="*/ 844549 w 1447799"/>
                <a:gd name="connsiteY2" fmla="*/ 0 h 1133882"/>
                <a:gd name="connsiteX3" fmla="*/ 1206499 w 1447799"/>
                <a:gd name="connsiteY3" fmla="*/ 0 h 1133882"/>
                <a:gd name="connsiteX4" fmla="*/ 1447799 w 1447799"/>
                <a:gd name="connsiteY4" fmla="*/ 0 h 1133882"/>
                <a:gd name="connsiteX5" fmla="*/ 1447799 w 1447799"/>
                <a:gd name="connsiteY5" fmla="*/ 661431 h 1133882"/>
                <a:gd name="connsiteX6" fmla="*/ 1649101 w 1447799"/>
                <a:gd name="connsiteY6" fmla="*/ 795554 h 1133882"/>
                <a:gd name="connsiteX7" fmla="*/ 1447799 w 1447799"/>
                <a:gd name="connsiteY7" fmla="*/ 944902 h 1133882"/>
                <a:gd name="connsiteX8" fmla="*/ 1447799 w 1447799"/>
                <a:gd name="connsiteY8" fmla="*/ 1133882 h 1133882"/>
                <a:gd name="connsiteX9" fmla="*/ 1206499 w 1447799"/>
                <a:gd name="connsiteY9" fmla="*/ 1133882 h 1133882"/>
                <a:gd name="connsiteX10" fmla="*/ 844549 w 1447799"/>
                <a:gd name="connsiteY10" fmla="*/ 1133882 h 1133882"/>
                <a:gd name="connsiteX11" fmla="*/ 844549 w 1447799"/>
                <a:gd name="connsiteY11" fmla="*/ 1133882 h 1133882"/>
                <a:gd name="connsiteX12" fmla="*/ 0 w 1447799"/>
                <a:gd name="connsiteY12" fmla="*/ 1133882 h 1133882"/>
                <a:gd name="connsiteX13" fmla="*/ 0 w 1447799"/>
                <a:gd name="connsiteY13" fmla="*/ 944902 h 1133882"/>
                <a:gd name="connsiteX14" fmla="*/ 0 w 1447799"/>
                <a:gd name="connsiteY14" fmla="*/ 661431 h 1133882"/>
                <a:gd name="connsiteX15" fmla="*/ 0 w 1447799"/>
                <a:gd name="connsiteY15" fmla="*/ 661431 h 1133882"/>
                <a:gd name="connsiteX16" fmla="*/ 0 w 1447799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7799 w 1649101"/>
                <a:gd name="connsiteY7" fmla="*/ 944902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5418 w 1649101"/>
                <a:gd name="connsiteY7" fmla="*/ 694871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6720"/>
                <a:gd name="connsiteY0" fmla="*/ 0 h 1133882"/>
                <a:gd name="connsiteX1" fmla="*/ 844549 w 1646720"/>
                <a:gd name="connsiteY1" fmla="*/ 0 h 1133882"/>
                <a:gd name="connsiteX2" fmla="*/ 844549 w 1646720"/>
                <a:gd name="connsiteY2" fmla="*/ 0 h 1133882"/>
                <a:gd name="connsiteX3" fmla="*/ 1206499 w 1646720"/>
                <a:gd name="connsiteY3" fmla="*/ 0 h 1133882"/>
                <a:gd name="connsiteX4" fmla="*/ 1447799 w 1646720"/>
                <a:gd name="connsiteY4" fmla="*/ 0 h 1133882"/>
                <a:gd name="connsiteX5" fmla="*/ 1447799 w 1646720"/>
                <a:gd name="connsiteY5" fmla="*/ 459025 h 1133882"/>
                <a:gd name="connsiteX6" fmla="*/ 1646720 w 1646720"/>
                <a:gd name="connsiteY6" fmla="*/ 566954 h 1133882"/>
                <a:gd name="connsiteX7" fmla="*/ 1445418 w 1646720"/>
                <a:gd name="connsiteY7" fmla="*/ 694871 h 1133882"/>
                <a:gd name="connsiteX8" fmla="*/ 1447799 w 1646720"/>
                <a:gd name="connsiteY8" fmla="*/ 1133882 h 1133882"/>
                <a:gd name="connsiteX9" fmla="*/ 1206499 w 1646720"/>
                <a:gd name="connsiteY9" fmla="*/ 1133882 h 1133882"/>
                <a:gd name="connsiteX10" fmla="*/ 844549 w 1646720"/>
                <a:gd name="connsiteY10" fmla="*/ 1133882 h 1133882"/>
                <a:gd name="connsiteX11" fmla="*/ 844549 w 1646720"/>
                <a:gd name="connsiteY11" fmla="*/ 1133882 h 1133882"/>
                <a:gd name="connsiteX12" fmla="*/ 0 w 1646720"/>
                <a:gd name="connsiteY12" fmla="*/ 1133882 h 1133882"/>
                <a:gd name="connsiteX13" fmla="*/ 0 w 1646720"/>
                <a:gd name="connsiteY13" fmla="*/ 944902 h 1133882"/>
                <a:gd name="connsiteX14" fmla="*/ 0 w 1646720"/>
                <a:gd name="connsiteY14" fmla="*/ 661431 h 1133882"/>
                <a:gd name="connsiteX15" fmla="*/ 0 w 1646720"/>
                <a:gd name="connsiteY15" fmla="*/ 661431 h 1133882"/>
                <a:gd name="connsiteX16" fmla="*/ 0 w 1646720"/>
                <a:gd name="connsiteY16" fmla="*/ 0 h 11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46720" h="1133882">
                  <a:moveTo>
                    <a:pt x="0" y="0"/>
                  </a:moveTo>
                  <a:lnTo>
                    <a:pt x="844549" y="0"/>
                  </a:lnTo>
                  <a:lnTo>
                    <a:pt x="844549" y="0"/>
                  </a:lnTo>
                  <a:lnTo>
                    <a:pt x="1206499" y="0"/>
                  </a:lnTo>
                  <a:lnTo>
                    <a:pt x="1447799" y="0"/>
                  </a:lnTo>
                  <a:lnTo>
                    <a:pt x="1447799" y="459025"/>
                  </a:lnTo>
                  <a:lnTo>
                    <a:pt x="1646720" y="566954"/>
                  </a:lnTo>
                  <a:lnTo>
                    <a:pt x="1445418" y="694871"/>
                  </a:lnTo>
                  <a:cubicBezTo>
                    <a:pt x="1446212" y="841208"/>
                    <a:pt x="1447005" y="987545"/>
                    <a:pt x="1447799" y="1133882"/>
                  </a:cubicBezTo>
                  <a:lnTo>
                    <a:pt x="1206499" y="1133882"/>
                  </a:lnTo>
                  <a:lnTo>
                    <a:pt x="844549" y="1133882"/>
                  </a:lnTo>
                  <a:lnTo>
                    <a:pt x="844549" y="1133882"/>
                  </a:lnTo>
                  <a:lnTo>
                    <a:pt x="0" y="1133882"/>
                  </a:lnTo>
                  <a:lnTo>
                    <a:pt x="0" y="944902"/>
                  </a:lnTo>
                  <a:lnTo>
                    <a:pt x="0" y="661431"/>
                  </a:lnTo>
                  <a:lnTo>
                    <a:pt x="0" y="661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DDE9"/>
            </a:solidFill>
            <a:ln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non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endParaRPr lang="en-US" sz="1400" b="1" dirty="0">
                <a:solidFill>
                  <a:srgbClr val="404040"/>
                </a:solidFill>
              </a:endParaRPr>
            </a:p>
          </p:txBody>
        </p:sp>
        <p:sp>
          <p:nvSpPr>
            <p:cNvPr id="77" name="Rectangular Callout 109"/>
            <p:cNvSpPr/>
            <p:nvPr/>
          </p:nvSpPr>
          <p:spPr>
            <a:xfrm>
              <a:off x="4601682" y="3738328"/>
              <a:ext cx="1646720" cy="1133882"/>
            </a:xfrm>
            <a:custGeom>
              <a:avLst/>
              <a:gdLst>
                <a:gd name="connsiteX0" fmla="*/ 0 w 1447799"/>
                <a:gd name="connsiteY0" fmla="*/ 0 h 1133882"/>
                <a:gd name="connsiteX1" fmla="*/ 844549 w 1447799"/>
                <a:gd name="connsiteY1" fmla="*/ 0 h 1133882"/>
                <a:gd name="connsiteX2" fmla="*/ 844549 w 1447799"/>
                <a:gd name="connsiteY2" fmla="*/ 0 h 1133882"/>
                <a:gd name="connsiteX3" fmla="*/ 1206499 w 1447799"/>
                <a:gd name="connsiteY3" fmla="*/ 0 h 1133882"/>
                <a:gd name="connsiteX4" fmla="*/ 1447799 w 1447799"/>
                <a:gd name="connsiteY4" fmla="*/ 0 h 1133882"/>
                <a:gd name="connsiteX5" fmla="*/ 1447799 w 1447799"/>
                <a:gd name="connsiteY5" fmla="*/ 661431 h 1133882"/>
                <a:gd name="connsiteX6" fmla="*/ 1649101 w 1447799"/>
                <a:gd name="connsiteY6" fmla="*/ 795554 h 1133882"/>
                <a:gd name="connsiteX7" fmla="*/ 1447799 w 1447799"/>
                <a:gd name="connsiteY7" fmla="*/ 944902 h 1133882"/>
                <a:gd name="connsiteX8" fmla="*/ 1447799 w 1447799"/>
                <a:gd name="connsiteY8" fmla="*/ 1133882 h 1133882"/>
                <a:gd name="connsiteX9" fmla="*/ 1206499 w 1447799"/>
                <a:gd name="connsiteY9" fmla="*/ 1133882 h 1133882"/>
                <a:gd name="connsiteX10" fmla="*/ 844549 w 1447799"/>
                <a:gd name="connsiteY10" fmla="*/ 1133882 h 1133882"/>
                <a:gd name="connsiteX11" fmla="*/ 844549 w 1447799"/>
                <a:gd name="connsiteY11" fmla="*/ 1133882 h 1133882"/>
                <a:gd name="connsiteX12" fmla="*/ 0 w 1447799"/>
                <a:gd name="connsiteY12" fmla="*/ 1133882 h 1133882"/>
                <a:gd name="connsiteX13" fmla="*/ 0 w 1447799"/>
                <a:gd name="connsiteY13" fmla="*/ 944902 h 1133882"/>
                <a:gd name="connsiteX14" fmla="*/ 0 w 1447799"/>
                <a:gd name="connsiteY14" fmla="*/ 661431 h 1133882"/>
                <a:gd name="connsiteX15" fmla="*/ 0 w 1447799"/>
                <a:gd name="connsiteY15" fmla="*/ 661431 h 1133882"/>
                <a:gd name="connsiteX16" fmla="*/ 0 w 1447799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7799 w 1649101"/>
                <a:gd name="connsiteY7" fmla="*/ 944902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5418 w 1649101"/>
                <a:gd name="connsiteY7" fmla="*/ 694871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6720"/>
                <a:gd name="connsiteY0" fmla="*/ 0 h 1133882"/>
                <a:gd name="connsiteX1" fmla="*/ 844549 w 1646720"/>
                <a:gd name="connsiteY1" fmla="*/ 0 h 1133882"/>
                <a:gd name="connsiteX2" fmla="*/ 844549 w 1646720"/>
                <a:gd name="connsiteY2" fmla="*/ 0 h 1133882"/>
                <a:gd name="connsiteX3" fmla="*/ 1206499 w 1646720"/>
                <a:gd name="connsiteY3" fmla="*/ 0 h 1133882"/>
                <a:gd name="connsiteX4" fmla="*/ 1447799 w 1646720"/>
                <a:gd name="connsiteY4" fmla="*/ 0 h 1133882"/>
                <a:gd name="connsiteX5" fmla="*/ 1447799 w 1646720"/>
                <a:gd name="connsiteY5" fmla="*/ 459025 h 1133882"/>
                <a:gd name="connsiteX6" fmla="*/ 1646720 w 1646720"/>
                <a:gd name="connsiteY6" fmla="*/ 566954 h 1133882"/>
                <a:gd name="connsiteX7" fmla="*/ 1445418 w 1646720"/>
                <a:gd name="connsiteY7" fmla="*/ 694871 h 1133882"/>
                <a:gd name="connsiteX8" fmla="*/ 1447799 w 1646720"/>
                <a:gd name="connsiteY8" fmla="*/ 1133882 h 1133882"/>
                <a:gd name="connsiteX9" fmla="*/ 1206499 w 1646720"/>
                <a:gd name="connsiteY9" fmla="*/ 1133882 h 1133882"/>
                <a:gd name="connsiteX10" fmla="*/ 844549 w 1646720"/>
                <a:gd name="connsiteY10" fmla="*/ 1133882 h 1133882"/>
                <a:gd name="connsiteX11" fmla="*/ 844549 w 1646720"/>
                <a:gd name="connsiteY11" fmla="*/ 1133882 h 1133882"/>
                <a:gd name="connsiteX12" fmla="*/ 0 w 1646720"/>
                <a:gd name="connsiteY12" fmla="*/ 1133882 h 1133882"/>
                <a:gd name="connsiteX13" fmla="*/ 0 w 1646720"/>
                <a:gd name="connsiteY13" fmla="*/ 944902 h 1133882"/>
                <a:gd name="connsiteX14" fmla="*/ 0 w 1646720"/>
                <a:gd name="connsiteY14" fmla="*/ 661431 h 1133882"/>
                <a:gd name="connsiteX15" fmla="*/ 0 w 1646720"/>
                <a:gd name="connsiteY15" fmla="*/ 661431 h 1133882"/>
                <a:gd name="connsiteX16" fmla="*/ 0 w 1646720"/>
                <a:gd name="connsiteY16" fmla="*/ 0 h 11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46720" h="1133882">
                  <a:moveTo>
                    <a:pt x="0" y="0"/>
                  </a:moveTo>
                  <a:lnTo>
                    <a:pt x="844549" y="0"/>
                  </a:lnTo>
                  <a:lnTo>
                    <a:pt x="844549" y="0"/>
                  </a:lnTo>
                  <a:lnTo>
                    <a:pt x="1206499" y="0"/>
                  </a:lnTo>
                  <a:lnTo>
                    <a:pt x="1447799" y="0"/>
                  </a:lnTo>
                  <a:lnTo>
                    <a:pt x="1447799" y="459025"/>
                  </a:lnTo>
                  <a:lnTo>
                    <a:pt x="1646720" y="566954"/>
                  </a:lnTo>
                  <a:lnTo>
                    <a:pt x="1445418" y="694871"/>
                  </a:lnTo>
                  <a:cubicBezTo>
                    <a:pt x="1446212" y="841208"/>
                    <a:pt x="1447005" y="987545"/>
                    <a:pt x="1447799" y="1133882"/>
                  </a:cubicBezTo>
                  <a:lnTo>
                    <a:pt x="1206499" y="1133882"/>
                  </a:lnTo>
                  <a:lnTo>
                    <a:pt x="844549" y="1133882"/>
                  </a:lnTo>
                  <a:lnTo>
                    <a:pt x="844549" y="1133882"/>
                  </a:lnTo>
                  <a:lnTo>
                    <a:pt x="0" y="1133882"/>
                  </a:lnTo>
                  <a:lnTo>
                    <a:pt x="0" y="944902"/>
                  </a:lnTo>
                  <a:lnTo>
                    <a:pt x="0" y="661431"/>
                  </a:lnTo>
                  <a:lnTo>
                    <a:pt x="0" y="661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DDE9"/>
            </a:solidFill>
            <a:ln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non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endParaRPr lang="en-US" sz="1400" b="1" dirty="0">
                <a:solidFill>
                  <a:srgbClr val="404040"/>
                </a:solidFill>
              </a:endParaRPr>
            </a:p>
          </p:txBody>
        </p:sp>
        <p:sp>
          <p:nvSpPr>
            <p:cNvPr id="78" name="Rectangular Callout 109"/>
            <p:cNvSpPr/>
            <p:nvPr/>
          </p:nvSpPr>
          <p:spPr>
            <a:xfrm>
              <a:off x="3169920" y="3738328"/>
              <a:ext cx="1646720" cy="1133882"/>
            </a:xfrm>
            <a:custGeom>
              <a:avLst/>
              <a:gdLst>
                <a:gd name="connsiteX0" fmla="*/ 0 w 1447799"/>
                <a:gd name="connsiteY0" fmla="*/ 0 h 1133882"/>
                <a:gd name="connsiteX1" fmla="*/ 844549 w 1447799"/>
                <a:gd name="connsiteY1" fmla="*/ 0 h 1133882"/>
                <a:gd name="connsiteX2" fmla="*/ 844549 w 1447799"/>
                <a:gd name="connsiteY2" fmla="*/ 0 h 1133882"/>
                <a:gd name="connsiteX3" fmla="*/ 1206499 w 1447799"/>
                <a:gd name="connsiteY3" fmla="*/ 0 h 1133882"/>
                <a:gd name="connsiteX4" fmla="*/ 1447799 w 1447799"/>
                <a:gd name="connsiteY4" fmla="*/ 0 h 1133882"/>
                <a:gd name="connsiteX5" fmla="*/ 1447799 w 1447799"/>
                <a:gd name="connsiteY5" fmla="*/ 661431 h 1133882"/>
                <a:gd name="connsiteX6" fmla="*/ 1649101 w 1447799"/>
                <a:gd name="connsiteY6" fmla="*/ 795554 h 1133882"/>
                <a:gd name="connsiteX7" fmla="*/ 1447799 w 1447799"/>
                <a:gd name="connsiteY7" fmla="*/ 944902 h 1133882"/>
                <a:gd name="connsiteX8" fmla="*/ 1447799 w 1447799"/>
                <a:gd name="connsiteY8" fmla="*/ 1133882 h 1133882"/>
                <a:gd name="connsiteX9" fmla="*/ 1206499 w 1447799"/>
                <a:gd name="connsiteY9" fmla="*/ 1133882 h 1133882"/>
                <a:gd name="connsiteX10" fmla="*/ 844549 w 1447799"/>
                <a:gd name="connsiteY10" fmla="*/ 1133882 h 1133882"/>
                <a:gd name="connsiteX11" fmla="*/ 844549 w 1447799"/>
                <a:gd name="connsiteY11" fmla="*/ 1133882 h 1133882"/>
                <a:gd name="connsiteX12" fmla="*/ 0 w 1447799"/>
                <a:gd name="connsiteY12" fmla="*/ 1133882 h 1133882"/>
                <a:gd name="connsiteX13" fmla="*/ 0 w 1447799"/>
                <a:gd name="connsiteY13" fmla="*/ 944902 h 1133882"/>
                <a:gd name="connsiteX14" fmla="*/ 0 w 1447799"/>
                <a:gd name="connsiteY14" fmla="*/ 661431 h 1133882"/>
                <a:gd name="connsiteX15" fmla="*/ 0 w 1447799"/>
                <a:gd name="connsiteY15" fmla="*/ 661431 h 1133882"/>
                <a:gd name="connsiteX16" fmla="*/ 0 w 1447799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7799 w 1649101"/>
                <a:gd name="connsiteY7" fmla="*/ 944902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5418 w 1649101"/>
                <a:gd name="connsiteY7" fmla="*/ 694871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6720"/>
                <a:gd name="connsiteY0" fmla="*/ 0 h 1133882"/>
                <a:gd name="connsiteX1" fmla="*/ 844549 w 1646720"/>
                <a:gd name="connsiteY1" fmla="*/ 0 h 1133882"/>
                <a:gd name="connsiteX2" fmla="*/ 844549 w 1646720"/>
                <a:gd name="connsiteY2" fmla="*/ 0 h 1133882"/>
                <a:gd name="connsiteX3" fmla="*/ 1206499 w 1646720"/>
                <a:gd name="connsiteY3" fmla="*/ 0 h 1133882"/>
                <a:gd name="connsiteX4" fmla="*/ 1447799 w 1646720"/>
                <a:gd name="connsiteY4" fmla="*/ 0 h 1133882"/>
                <a:gd name="connsiteX5" fmla="*/ 1447799 w 1646720"/>
                <a:gd name="connsiteY5" fmla="*/ 459025 h 1133882"/>
                <a:gd name="connsiteX6" fmla="*/ 1646720 w 1646720"/>
                <a:gd name="connsiteY6" fmla="*/ 566954 h 1133882"/>
                <a:gd name="connsiteX7" fmla="*/ 1445418 w 1646720"/>
                <a:gd name="connsiteY7" fmla="*/ 694871 h 1133882"/>
                <a:gd name="connsiteX8" fmla="*/ 1447799 w 1646720"/>
                <a:gd name="connsiteY8" fmla="*/ 1133882 h 1133882"/>
                <a:gd name="connsiteX9" fmla="*/ 1206499 w 1646720"/>
                <a:gd name="connsiteY9" fmla="*/ 1133882 h 1133882"/>
                <a:gd name="connsiteX10" fmla="*/ 844549 w 1646720"/>
                <a:gd name="connsiteY10" fmla="*/ 1133882 h 1133882"/>
                <a:gd name="connsiteX11" fmla="*/ 844549 w 1646720"/>
                <a:gd name="connsiteY11" fmla="*/ 1133882 h 1133882"/>
                <a:gd name="connsiteX12" fmla="*/ 0 w 1646720"/>
                <a:gd name="connsiteY12" fmla="*/ 1133882 h 1133882"/>
                <a:gd name="connsiteX13" fmla="*/ 0 w 1646720"/>
                <a:gd name="connsiteY13" fmla="*/ 944902 h 1133882"/>
                <a:gd name="connsiteX14" fmla="*/ 0 w 1646720"/>
                <a:gd name="connsiteY14" fmla="*/ 661431 h 1133882"/>
                <a:gd name="connsiteX15" fmla="*/ 0 w 1646720"/>
                <a:gd name="connsiteY15" fmla="*/ 661431 h 1133882"/>
                <a:gd name="connsiteX16" fmla="*/ 0 w 1646720"/>
                <a:gd name="connsiteY16" fmla="*/ 0 h 11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46720" h="1133882">
                  <a:moveTo>
                    <a:pt x="0" y="0"/>
                  </a:moveTo>
                  <a:lnTo>
                    <a:pt x="844549" y="0"/>
                  </a:lnTo>
                  <a:lnTo>
                    <a:pt x="844549" y="0"/>
                  </a:lnTo>
                  <a:lnTo>
                    <a:pt x="1206499" y="0"/>
                  </a:lnTo>
                  <a:lnTo>
                    <a:pt x="1447799" y="0"/>
                  </a:lnTo>
                  <a:lnTo>
                    <a:pt x="1447799" y="459025"/>
                  </a:lnTo>
                  <a:lnTo>
                    <a:pt x="1646720" y="566954"/>
                  </a:lnTo>
                  <a:lnTo>
                    <a:pt x="1445418" y="694871"/>
                  </a:lnTo>
                  <a:cubicBezTo>
                    <a:pt x="1446212" y="841208"/>
                    <a:pt x="1447005" y="987545"/>
                    <a:pt x="1447799" y="1133882"/>
                  </a:cubicBezTo>
                  <a:lnTo>
                    <a:pt x="1206499" y="1133882"/>
                  </a:lnTo>
                  <a:lnTo>
                    <a:pt x="844549" y="1133882"/>
                  </a:lnTo>
                  <a:lnTo>
                    <a:pt x="844549" y="1133882"/>
                  </a:lnTo>
                  <a:lnTo>
                    <a:pt x="0" y="1133882"/>
                  </a:lnTo>
                  <a:lnTo>
                    <a:pt x="0" y="944902"/>
                  </a:lnTo>
                  <a:lnTo>
                    <a:pt x="0" y="661431"/>
                  </a:lnTo>
                  <a:lnTo>
                    <a:pt x="0" y="661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DDE9"/>
            </a:solidFill>
            <a:ln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non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endParaRPr lang="en-US" sz="1400" b="1" dirty="0">
                <a:solidFill>
                  <a:srgbClr val="404040"/>
                </a:solidFill>
              </a:endParaRPr>
            </a:p>
          </p:txBody>
        </p:sp>
        <p:sp>
          <p:nvSpPr>
            <p:cNvPr id="79" name="Rectangular Callout 109"/>
            <p:cNvSpPr/>
            <p:nvPr/>
          </p:nvSpPr>
          <p:spPr>
            <a:xfrm>
              <a:off x="1722121" y="3738328"/>
              <a:ext cx="1646720" cy="1133882"/>
            </a:xfrm>
            <a:custGeom>
              <a:avLst/>
              <a:gdLst>
                <a:gd name="connsiteX0" fmla="*/ 0 w 1447799"/>
                <a:gd name="connsiteY0" fmla="*/ 0 h 1133882"/>
                <a:gd name="connsiteX1" fmla="*/ 844549 w 1447799"/>
                <a:gd name="connsiteY1" fmla="*/ 0 h 1133882"/>
                <a:gd name="connsiteX2" fmla="*/ 844549 w 1447799"/>
                <a:gd name="connsiteY2" fmla="*/ 0 h 1133882"/>
                <a:gd name="connsiteX3" fmla="*/ 1206499 w 1447799"/>
                <a:gd name="connsiteY3" fmla="*/ 0 h 1133882"/>
                <a:gd name="connsiteX4" fmla="*/ 1447799 w 1447799"/>
                <a:gd name="connsiteY4" fmla="*/ 0 h 1133882"/>
                <a:gd name="connsiteX5" fmla="*/ 1447799 w 1447799"/>
                <a:gd name="connsiteY5" fmla="*/ 661431 h 1133882"/>
                <a:gd name="connsiteX6" fmla="*/ 1649101 w 1447799"/>
                <a:gd name="connsiteY6" fmla="*/ 795554 h 1133882"/>
                <a:gd name="connsiteX7" fmla="*/ 1447799 w 1447799"/>
                <a:gd name="connsiteY7" fmla="*/ 944902 h 1133882"/>
                <a:gd name="connsiteX8" fmla="*/ 1447799 w 1447799"/>
                <a:gd name="connsiteY8" fmla="*/ 1133882 h 1133882"/>
                <a:gd name="connsiteX9" fmla="*/ 1206499 w 1447799"/>
                <a:gd name="connsiteY9" fmla="*/ 1133882 h 1133882"/>
                <a:gd name="connsiteX10" fmla="*/ 844549 w 1447799"/>
                <a:gd name="connsiteY10" fmla="*/ 1133882 h 1133882"/>
                <a:gd name="connsiteX11" fmla="*/ 844549 w 1447799"/>
                <a:gd name="connsiteY11" fmla="*/ 1133882 h 1133882"/>
                <a:gd name="connsiteX12" fmla="*/ 0 w 1447799"/>
                <a:gd name="connsiteY12" fmla="*/ 1133882 h 1133882"/>
                <a:gd name="connsiteX13" fmla="*/ 0 w 1447799"/>
                <a:gd name="connsiteY13" fmla="*/ 944902 h 1133882"/>
                <a:gd name="connsiteX14" fmla="*/ 0 w 1447799"/>
                <a:gd name="connsiteY14" fmla="*/ 661431 h 1133882"/>
                <a:gd name="connsiteX15" fmla="*/ 0 w 1447799"/>
                <a:gd name="connsiteY15" fmla="*/ 661431 h 1133882"/>
                <a:gd name="connsiteX16" fmla="*/ 0 w 1447799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7799 w 1649101"/>
                <a:gd name="connsiteY7" fmla="*/ 944902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5418 w 1649101"/>
                <a:gd name="connsiteY7" fmla="*/ 694871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6720"/>
                <a:gd name="connsiteY0" fmla="*/ 0 h 1133882"/>
                <a:gd name="connsiteX1" fmla="*/ 844549 w 1646720"/>
                <a:gd name="connsiteY1" fmla="*/ 0 h 1133882"/>
                <a:gd name="connsiteX2" fmla="*/ 844549 w 1646720"/>
                <a:gd name="connsiteY2" fmla="*/ 0 h 1133882"/>
                <a:gd name="connsiteX3" fmla="*/ 1206499 w 1646720"/>
                <a:gd name="connsiteY3" fmla="*/ 0 h 1133882"/>
                <a:gd name="connsiteX4" fmla="*/ 1447799 w 1646720"/>
                <a:gd name="connsiteY4" fmla="*/ 0 h 1133882"/>
                <a:gd name="connsiteX5" fmla="*/ 1447799 w 1646720"/>
                <a:gd name="connsiteY5" fmla="*/ 459025 h 1133882"/>
                <a:gd name="connsiteX6" fmla="*/ 1646720 w 1646720"/>
                <a:gd name="connsiteY6" fmla="*/ 566954 h 1133882"/>
                <a:gd name="connsiteX7" fmla="*/ 1445418 w 1646720"/>
                <a:gd name="connsiteY7" fmla="*/ 694871 h 1133882"/>
                <a:gd name="connsiteX8" fmla="*/ 1447799 w 1646720"/>
                <a:gd name="connsiteY8" fmla="*/ 1133882 h 1133882"/>
                <a:gd name="connsiteX9" fmla="*/ 1206499 w 1646720"/>
                <a:gd name="connsiteY9" fmla="*/ 1133882 h 1133882"/>
                <a:gd name="connsiteX10" fmla="*/ 844549 w 1646720"/>
                <a:gd name="connsiteY10" fmla="*/ 1133882 h 1133882"/>
                <a:gd name="connsiteX11" fmla="*/ 844549 w 1646720"/>
                <a:gd name="connsiteY11" fmla="*/ 1133882 h 1133882"/>
                <a:gd name="connsiteX12" fmla="*/ 0 w 1646720"/>
                <a:gd name="connsiteY12" fmla="*/ 1133882 h 1133882"/>
                <a:gd name="connsiteX13" fmla="*/ 0 w 1646720"/>
                <a:gd name="connsiteY13" fmla="*/ 944902 h 1133882"/>
                <a:gd name="connsiteX14" fmla="*/ 0 w 1646720"/>
                <a:gd name="connsiteY14" fmla="*/ 661431 h 1133882"/>
                <a:gd name="connsiteX15" fmla="*/ 0 w 1646720"/>
                <a:gd name="connsiteY15" fmla="*/ 661431 h 1133882"/>
                <a:gd name="connsiteX16" fmla="*/ 0 w 1646720"/>
                <a:gd name="connsiteY16" fmla="*/ 0 h 11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46720" h="1133882">
                  <a:moveTo>
                    <a:pt x="0" y="0"/>
                  </a:moveTo>
                  <a:lnTo>
                    <a:pt x="844549" y="0"/>
                  </a:lnTo>
                  <a:lnTo>
                    <a:pt x="844549" y="0"/>
                  </a:lnTo>
                  <a:lnTo>
                    <a:pt x="1206499" y="0"/>
                  </a:lnTo>
                  <a:lnTo>
                    <a:pt x="1447799" y="0"/>
                  </a:lnTo>
                  <a:lnTo>
                    <a:pt x="1447799" y="459025"/>
                  </a:lnTo>
                  <a:lnTo>
                    <a:pt x="1646720" y="566954"/>
                  </a:lnTo>
                  <a:lnTo>
                    <a:pt x="1445418" y="694871"/>
                  </a:lnTo>
                  <a:cubicBezTo>
                    <a:pt x="1446212" y="841208"/>
                    <a:pt x="1447005" y="987545"/>
                    <a:pt x="1447799" y="1133882"/>
                  </a:cubicBezTo>
                  <a:lnTo>
                    <a:pt x="1206499" y="1133882"/>
                  </a:lnTo>
                  <a:lnTo>
                    <a:pt x="844549" y="1133882"/>
                  </a:lnTo>
                  <a:lnTo>
                    <a:pt x="844549" y="1133882"/>
                  </a:lnTo>
                  <a:lnTo>
                    <a:pt x="0" y="1133882"/>
                  </a:lnTo>
                  <a:lnTo>
                    <a:pt x="0" y="944902"/>
                  </a:lnTo>
                  <a:lnTo>
                    <a:pt x="0" y="661431"/>
                  </a:lnTo>
                  <a:lnTo>
                    <a:pt x="0" y="661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DDE9"/>
            </a:solidFill>
            <a:ln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non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endParaRPr lang="en-US" sz="1400" b="1" dirty="0">
                <a:solidFill>
                  <a:srgbClr val="404040"/>
                </a:solidFill>
              </a:endParaRPr>
            </a:p>
          </p:txBody>
        </p:sp>
        <p:sp>
          <p:nvSpPr>
            <p:cNvPr id="80" name="Rectangular Callout 109"/>
            <p:cNvSpPr/>
            <p:nvPr/>
          </p:nvSpPr>
          <p:spPr>
            <a:xfrm>
              <a:off x="274322" y="3738328"/>
              <a:ext cx="1646720" cy="1133882"/>
            </a:xfrm>
            <a:custGeom>
              <a:avLst/>
              <a:gdLst>
                <a:gd name="connsiteX0" fmla="*/ 0 w 1447799"/>
                <a:gd name="connsiteY0" fmla="*/ 0 h 1133882"/>
                <a:gd name="connsiteX1" fmla="*/ 844549 w 1447799"/>
                <a:gd name="connsiteY1" fmla="*/ 0 h 1133882"/>
                <a:gd name="connsiteX2" fmla="*/ 844549 w 1447799"/>
                <a:gd name="connsiteY2" fmla="*/ 0 h 1133882"/>
                <a:gd name="connsiteX3" fmla="*/ 1206499 w 1447799"/>
                <a:gd name="connsiteY3" fmla="*/ 0 h 1133882"/>
                <a:gd name="connsiteX4" fmla="*/ 1447799 w 1447799"/>
                <a:gd name="connsiteY4" fmla="*/ 0 h 1133882"/>
                <a:gd name="connsiteX5" fmla="*/ 1447799 w 1447799"/>
                <a:gd name="connsiteY5" fmla="*/ 661431 h 1133882"/>
                <a:gd name="connsiteX6" fmla="*/ 1649101 w 1447799"/>
                <a:gd name="connsiteY6" fmla="*/ 795554 h 1133882"/>
                <a:gd name="connsiteX7" fmla="*/ 1447799 w 1447799"/>
                <a:gd name="connsiteY7" fmla="*/ 944902 h 1133882"/>
                <a:gd name="connsiteX8" fmla="*/ 1447799 w 1447799"/>
                <a:gd name="connsiteY8" fmla="*/ 1133882 h 1133882"/>
                <a:gd name="connsiteX9" fmla="*/ 1206499 w 1447799"/>
                <a:gd name="connsiteY9" fmla="*/ 1133882 h 1133882"/>
                <a:gd name="connsiteX10" fmla="*/ 844549 w 1447799"/>
                <a:gd name="connsiteY10" fmla="*/ 1133882 h 1133882"/>
                <a:gd name="connsiteX11" fmla="*/ 844549 w 1447799"/>
                <a:gd name="connsiteY11" fmla="*/ 1133882 h 1133882"/>
                <a:gd name="connsiteX12" fmla="*/ 0 w 1447799"/>
                <a:gd name="connsiteY12" fmla="*/ 1133882 h 1133882"/>
                <a:gd name="connsiteX13" fmla="*/ 0 w 1447799"/>
                <a:gd name="connsiteY13" fmla="*/ 944902 h 1133882"/>
                <a:gd name="connsiteX14" fmla="*/ 0 w 1447799"/>
                <a:gd name="connsiteY14" fmla="*/ 661431 h 1133882"/>
                <a:gd name="connsiteX15" fmla="*/ 0 w 1447799"/>
                <a:gd name="connsiteY15" fmla="*/ 661431 h 1133882"/>
                <a:gd name="connsiteX16" fmla="*/ 0 w 1447799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7799 w 1649101"/>
                <a:gd name="connsiteY7" fmla="*/ 944902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5418 w 1649101"/>
                <a:gd name="connsiteY7" fmla="*/ 694871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6720"/>
                <a:gd name="connsiteY0" fmla="*/ 0 h 1133882"/>
                <a:gd name="connsiteX1" fmla="*/ 844549 w 1646720"/>
                <a:gd name="connsiteY1" fmla="*/ 0 h 1133882"/>
                <a:gd name="connsiteX2" fmla="*/ 844549 w 1646720"/>
                <a:gd name="connsiteY2" fmla="*/ 0 h 1133882"/>
                <a:gd name="connsiteX3" fmla="*/ 1206499 w 1646720"/>
                <a:gd name="connsiteY3" fmla="*/ 0 h 1133882"/>
                <a:gd name="connsiteX4" fmla="*/ 1447799 w 1646720"/>
                <a:gd name="connsiteY4" fmla="*/ 0 h 1133882"/>
                <a:gd name="connsiteX5" fmla="*/ 1447799 w 1646720"/>
                <a:gd name="connsiteY5" fmla="*/ 459025 h 1133882"/>
                <a:gd name="connsiteX6" fmla="*/ 1646720 w 1646720"/>
                <a:gd name="connsiteY6" fmla="*/ 566954 h 1133882"/>
                <a:gd name="connsiteX7" fmla="*/ 1445418 w 1646720"/>
                <a:gd name="connsiteY7" fmla="*/ 694871 h 1133882"/>
                <a:gd name="connsiteX8" fmla="*/ 1447799 w 1646720"/>
                <a:gd name="connsiteY8" fmla="*/ 1133882 h 1133882"/>
                <a:gd name="connsiteX9" fmla="*/ 1206499 w 1646720"/>
                <a:gd name="connsiteY9" fmla="*/ 1133882 h 1133882"/>
                <a:gd name="connsiteX10" fmla="*/ 844549 w 1646720"/>
                <a:gd name="connsiteY10" fmla="*/ 1133882 h 1133882"/>
                <a:gd name="connsiteX11" fmla="*/ 844549 w 1646720"/>
                <a:gd name="connsiteY11" fmla="*/ 1133882 h 1133882"/>
                <a:gd name="connsiteX12" fmla="*/ 0 w 1646720"/>
                <a:gd name="connsiteY12" fmla="*/ 1133882 h 1133882"/>
                <a:gd name="connsiteX13" fmla="*/ 0 w 1646720"/>
                <a:gd name="connsiteY13" fmla="*/ 944902 h 1133882"/>
                <a:gd name="connsiteX14" fmla="*/ 0 w 1646720"/>
                <a:gd name="connsiteY14" fmla="*/ 661431 h 1133882"/>
                <a:gd name="connsiteX15" fmla="*/ 0 w 1646720"/>
                <a:gd name="connsiteY15" fmla="*/ 661431 h 1133882"/>
                <a:gd name="connsiteX16" fmla="*/ 0 w 1646720"/>
                <a:gd name="connsiteY16" fmla="*/ 0 h 11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46720" h="1133882">
                  <a:moveTo>
                    <a:pt x="0" y="0"/>
                  </a:moveTo>
                  <a:lnTo>
                    <a:pt x="844549" y="0"/>
                  </a:lnTo>
                  <a:lnTo>
                    <a:pt x="844549" y="0"/>
                  </a:lnTo>
                  <a:lnTo>
                    <a:pt x="1206499" y="0"/>
                  </a:lnTo>
                  <a:lnTo>
                    <a:pt x="1447799" y="0"/>
                  </a:lnTo>
                  <a:lnTo>
                    <a:pt x="1447799" y="459025"/>
                  </a:lnTo>
                  <a:lnTo>
                    <a:pt x="1646720" y="566954"/>
                  </a:lnTo>
                  <a:lnTo>
                    <a:pt x="1445418" y="694871"/>
                  </a:lnTo>
                  <a:cubicBezTo>
                    <a:pt x="1446212" y="841208"/>
                    <a:pt x="1447005" y="987545"/>
                    <a:pt x="1447799" y="1133882"/>
                  </a:cubicBezTo>
                  <a:lnTo>
                    <a:pt x="1206499" y="1133882"/>
                  </a:lnTo>
                  <a:lnTo>
                    <a:pt x="844549" y="1133882"/>
                  </a:lnTo>
                  <a:lnTo>
                    <a:pt x="844549" y="1133882"/>
                  </a:lnTo>
                  <a:lnTo>
                    <a:pt x="0" y="1133882"/>
                  </a:lnTo>
                  <a:lnTo>
                    <a:pt x="0" y="944902"/>
                  </a:lnTo>
                  <a:lnTo>
                    <a:pt x="0" y="661431"/>
                  </a:lnTo>
                  <a:lnTo>
                    <a:pt x="0" y="661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9C1D5"/>
            </a:solidFill>
            <a:ln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746324" y="3764265"/>
              <a:ext cx="1423596" cy="110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119063" indent="-119063">
                <a:buFont typeface="Arial" panose="020B0604020202020204" pitchFamily="34" charset="0"/>
                <a:buChar char="•"/>
                <a:defRPr sz="1400">
                  <a:latin typeface="Calibri" pitchFamily="34" charset="0"/>
                  <a:cs typeface="Arial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US" dirty="0" smtClean="0">
                  <a:solidFill>
                    <a:srgbClr val="404040"/>
                  </a:solidFill>
                </a:rPr>
                <a:t>Manual</a:t>
              </a:r>
            </a:p>
            <a:p>
              <a:pPr marL="0" indent="0" algn="ctr">
                <a:buNone/>
              </a:pPr>
              <a:r>
                <a:rPr lang="en-US" dirty="0" smtClean="0">
                  <a:solidFill>
                    <a:srgbClr val="404040"/>
                  </a:solidFill>
                </a:rPr>
                <a:t>Deploy</a:t>
              </a:r>
              <a:endParaRPr lang="en-US" dirty="0">
                <a:solidFill>
                  <a:srgbClr val="404040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169920" y="3764265"/>
              <a:ext cx="1423596" cy="110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119063" indent="-119063">
                <a:buFont typeface="Arial" panose="020B0604020202020204" pitchFamily="34" charset="0"/>
                <a:buChar char="•"/>
                <a:defRPr sz="1400">
                  <a:latin typeface="Calibri" pitchFamily="34" charset="0"/>
                  <a:cs typeface="Arial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Deployment </a:t>
              </a:r>
            </a:p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Script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625885" y="3764265"/>
              <a:ext cx="1423596" cy="110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119063" indent="-119063">
                <a:buFont typeface="Arial" panose="020B0604020202020204" pitchFamily="34" charset="0"/>
                <a:buChar char="•"/>
                <a:defRPr sz="1400">
                  <a:latin typeface="Calibri" pitchFamily="34" charset="0"/>
                  <a:cs typeface="Arial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Auto build </a:t>
              </a:r>
            </a:p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deploy to </a:t>
              </a:r>
            </a:p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Test env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049481" y="3764265"/>
              <a:ext cx="1423596" cy="110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119063" indent="-119063">
                <a:buFont typeface="Arial" panose="020B0604020202020204" pitchFamily="34" charset="0"/>
                <a:buChar char="•"/>
                <a:defRPr sz="1400">
                  <a:latin typeface="Calibri" pitchFamily="34" charset="0"/>
                  <a:cs typeface="Arial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US" dirty="0" smtClean="0">
                  <a:solidFill>
                    <a:srgbClr val="404040"/>
                  </a:solidFill>
                </a:rPr>
                <a:t>Continuous Delivery with automated &amp; </a:t>
              </a:r>
              <a:r>
                <a:rPr lang="en-US" dirty="0">
                  <a:solidFill>
                    <a:srgbClr val="404040"/>
                  </a:solidFill>
                </a:rPr>
                <a:t>manual test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7499421" y="3764265"/>
              <a:ext cx="1370258" cy="110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119063" indent="-119063">
                <a:buFont typeface="Arial" panose="020B0604020202020204" pitchFamily="34" charset="0"/>
                <a:buChar char="•"/>
                <a:defRPr sz="1400">
                  <a:latin typeface="Calibri" pitchFamily="34" charset="0"/>
                  <a:cs typeface="Arial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Continuous </a:t>
              </a:r>
            </a:p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deployment </a:t>
              </a:r>
            </a:p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to production</a:t>
              </a:r>
            </a:p>
          </p:txBody>
        </p:sp>
        <p:sp>
          <p:nvSpPr>
            <p:cNvPr id="88" name="Rectangular Callout 109"/>
            <p:cNvSpPr/>
            <p:nvPr/>
          </p:nvSpPr>
          <p:spPr>
            <a:xfrm>
              <a:off x="7497280" y="4872210"/>
              <a:ext cx="1372399" cy="1133882"/>
            </a:xfrm>
            <a:prstGeom prst="rect">
              <a:avLst/>
            </a:prstGeom>
            <a:solidFill>
              <a:srgbClr val="D1D0E8"/>
            </a:solidFill>
            <a:ln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non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endParaRPr lang="en-US" sz="1400" b="1" dirty="0">
                <a:solidFill>
                  <a:srgbClr val="404040"/>
                </a:solidFill>
              </a:endParaRPr>
            </a:p>
          </p:txBody>
        </p:sp>
        <p:sp>
          <p:nvSpPr>
            <p:cNvPr id="89" name="Rectangular Callout 109"/>
            <p:cNvSpPr/>
            <p:nvPr/>
          </p:nvSpPr>
          <p:spPr>
            <a:xfrm>
              <a:off x="6049481" y="4872210"/>
              <a:ext cx="1646720" cy="1133882"/>
            </a:xfrm>
            <a:custGeom>
              <a:avLst/>
              <a:gdLst>
                <a:gd name="connsiteX0" fmla="*/ 0 w 1447799"/>
                <a:gd name="connsiteY0" fmla="*/ 0 h 1133882"/>
                <a:gd name="connsiteX1" fmla="*/ 844549 w 1447799"/>
                <a:gd name="connsiteY1" fmla="*/ 0 h 1133882"/>
                <a:gd name="connsiteX2" fmla="*/ 844549 w 1447799"/>
                <a:gd name="connsiteY2" fmla="*/ 0 h 1133882"/>
                <a:gd name="connsiteX3" fmla="*/ 1206499 w 1447799"/>
                <a:gd name="connsiteY3" fmla="*/ 0 h 1133882"/>
                <a:gd name="connsiteX4" fmla="*/ 1447799 w 1447799"/>
                <a:gd name="connsiteY4" fmla="*/ 0 h 1133882"/>
                <a:gd name="connsiteX5" fmla="*/ 1447799 w 1447799"/>
                <a:gd name="connsiteY5" fmla="*/ 661431 h 1133882"/>
                <a:gd name="connsiteX6" fmla="*/ 1649101 w 1447799"/>
                <a:gd name="connsiteY6" fmla="*/ 795554 h 1133882"/>
                <a:gd name="connsiteX7" fmla="*/ 1447799 w 1447799"/>
                <a:gd name="connsiteY7" fmla="*/ 944902 h 1133882"/>
                <a:gd name="connsiteX8" fmla="*/ 1447799 w 1447799"/>
                <a:gd name="connsiteY8" fmla="*/ 1133882 h 1133882"/>
                <a:gd name="connsiteX9" fmla="*/ 1206499 w 1447799"/>
                <a:gd name="connsiteY9" fmla="*/ 1133882 h 1133882"/>
                <a:gd name="connsiteX10" fmla="*/ 844549 w 1447799"/>
                <a:gd name="connsiteY10" fmla="*/ 1133882 h 1133882"/>
                <a:gd name="connsiteX11" fmla="*/ 844549 w 1447799"/>
                <a:gd name="connsiteY11" fmla="*/ 1133882 h 1133882"/>
                <a:gd name="connsiteX12" fmla="*/ 0 w 1447799"/>
                <a:gd name="connsiteY12" fmla="*/ 1133882 h 1133882"/>
                <a:gd name="connsiteX13" fmla="*/ 0 w 1447799"/>
                <a:gd name="connsiteY13" fmla="*/ 944902 h 1133882"/>
                <a:gd name="connsiteX14" fmla="*/ 0 w 1447799"/>
                <a:gd name="connsiteY14" fmla="*/ 661431 h 1133882"/>
                <a:gd name="connsiteX15" fmla="*/ 0 w 1447799"/>
                <a:gd name="connsiteY15" fmla="*/ 661431 h 1133882"/>
                <a:gd name="connsiteX16" fmla="*/ 0 w 1447799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7799 w 1649101"/>
                <a:gd name="connsiteY7" fmla="*/ 944902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5418 w 1649101"/>
                <a:gd name="connsiteY7" fmla="*/ 694871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6720"/>
                <a:gd name="connsiteY0" fmla="*/ 0 h 1133882"/>
                <a:gd name="connsiteX1" fmla="*/ 844549 w 1646720"/>
                <a:gd name="connsiteY1" fmla="*/ 0 h 1133882"/>
                <a:gd name="connsiteX2" fmla="*/ 844549 w 1646720"/>
                <a:gd name="connsiteY2" fmla="*/ 0 h 1133882"/>
                <a:gd name="connsiteX3" fmla="*/ 1206499 w 1646720"/>
                <a:gd name="connsiteY3" fmla="*/ 0 h 1133882"/>
                <a:gd name="connsiteX4" fmla="*/ 1447799 w 1646720"/>
                <a:gd name="connsiteY4" fmla="*/ 0 h 1133882"/>
                <a:gd name="connsiteX5" fmla="*/ 1447799 w 1646720"/>
                <a:gd name="connsiteY5" fmla="*/ 459025 h 1133882"/>
                <a:gd name="connsiteX6" fmla="*/ 1646720 w 1646720"/>
                <a:gd name="connsiteY6" fmla="*/ 566954 h 1133882"/>
                <a:gd name="connsiteX7" fmla="*/ 1445418 w 1646720"/>
                <a:gd name="connsiteY7" fmla="*/ 694871 h 1133882"/>
                <a:gd name="connsiteX8" fmla="*/ 1447799 w 1646720"/>
                <a:gd name="connsiteY8" fmla="*/ 1133882 h 1133882"/>
                <a:gd name="connsiteX9" fmla="*/ 1206499 w 1646720"/>
                <a:gd name="connsiteY9" fmla="*/ 1133882 h 1133882"/>
                <a:gd name="connsiteX10" fmla="*/ 844549 w 1646720"/>
                <a:gd name="connsiteY10" fmla="*/ 1133882 h 1133882"/>
                <a:gd name="connsiteX11" fmla="*/ 844549 w 1646720"/>
                <a:gd name="connsiteY11" fmla="*/ 1133882 h 1133882"/>
                <a:gd name="connsiteX12" fmla="*/ 0 w 1646720"/>
                <a:gd name="connsiteY12" fmla="*/ 1133882 h 1133882"/>
                <a:gd name="connsiteX13" fmla="*/ 0 w 1646720"/>
                <a:gd name="connsiteY13" fmla="*/ 944902 h 1133882"/>
                <a:gd name="connsiteX14" fmla="*/ 0 w 1646720"/>
                <a:gd name="connsiteY14" fmla="*/ 661431 h 1133882"/>
                <a:gd name="connsiteX15" fmla="*/ 0 w 1646720"/>
                <a:gd name="connsiteY15" fmla="*/ 661431 h 1133882"/>
                <a:gd name="connsiteX16" fmla="*/ 0 w 1646720"/>
                <a:gd name="connsiteY16" fmla="*/ 0 h 11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46720" h="1133882">
                  <a:moveTo>
                    <a:pt x="0" y="0"/>
                  </a:moveTo>
                  <a:lnTo>
                    <a:pt x="844549" y="0"/>
                  </a:lnTo>
                  <a:lnTo>
                    <a:pt x="844549" y="0"/>
                  </a:lnTo>
                  <a:lnTo>
                    <a:pt x="1206499" y="0"/>
                  </a:lnTo>
                  <a:lnTo>
                    <a:pt x="1447799" y="0"/>
                  </a:lnTo>
                  <a:lnTo>
                    <a:pt x="1447799" y="459025"/>
                  </a:lnTo>
                  <a:lnTo>
                    <a:pt x="1646720" y="566954"/>
                  </a:lnTo>
                  <a:lnTo>
                    <a:pt x="1445418" y="694871"/>
                  </a:lnTo>
                  <a:cubicBezTo>
                    <a:pt x="1446212" y="841208"/>
                    <a:pt x="1447005" y="987545"/>
                    <a:pt x="1447799" y="1133882"/>
                  </a:cubicBezTo>
                  <a:lnTo>
                    <a:pt x="1206499" y="1133882"/>
                  </a:lnTo>
                  <a:lnTo>
                    <a:pt x="844549" y="1133882"/>
                  </a:lnTo>
                  <a:lnTo>
                    <a:pt x="844549" y="1133882"/>
                  </a:lnTo>
                  <a:lnTo>
                    <a:pt x="0" y="1133882"/>
                  </a:lnTo>
                  <a:lnTo>
                    <a:pt x="0" y="944902"/>
                  </a:lnTo>
                  <a:lnTo>
                    <a:pt x="0" y="661431"/>
                  </a:lnTo>
                  <a:lnTo>
                    <a:pt x="0" y="661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0E8"/>
            </a:solidFill>
            <a:ln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non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endParaRPr lang="en-US" sz="1400" b="1" dirty="0">
                <a:solidFill>
                  <a:srgbClr val="404040"/>
                </a:solidFill>
              </a:endParaRPr>
            </a:p>
          </p:txBody>
        </p:sp>
        <p:sp>
          <p:nvSpPr>
            <p:cNvPr id="90" name="Rectangular Callout 109"/>
            <p:cNvSpPr/>
            <p:nvPr/>
          </p:nvSpPr>
          <p:spPr>
            <a:xfrm>
              <a:off x="4601682" y="4872210"/>
              <a:ext cx="1646720" cy="1133882"/>
            </a:xfrm>
            <a:custGeom>
              <a:avLst/>
              <a:gdLst>
                <a:gd name="connsiteX0" fmla="*/ 0 w 1447799"/>
                <a:gd name="connsiteY0" fmla="*/ 0 h 1133882"/>
                <a:gd name="connsiteX1" fmla="*/ 844549 w 1447799"/>
                <a:gd name="connsiteY1" fmla="*/ 0 h 1133882"/>
                <a:gd name="connsiteX2" fmla="*/ 844549 w 1447799"/>
                <a:gd name="connsiteY2" fmla="*/ 0 h 1133882"/>
                <a:gd name="connsiteX3" fmla="*/ 1206499 w 1447799"/>
                <a:gd name="connsiteY3" fmla="*/ 0 h 1133882"/>
                <a:gd name="connsiteX4" fmla="*/ 1447799 w 1447799"/>
                <a:gd name="connsiteY4" fmla="*/ 0 h 1133882"/>
                <a:gd name="connsiteX5" fmla="*/ 1447799 w 1447799"/>
                <a:gd name="connsiteY5" fmla="*/ 661431 h 1133882"/>
                <a:gd name="connsiteX6" fmla="*/ 1649101 w 1447799"/>
                <a:gd name="connsiteY6" fmla="*/ 795554 h 1133882"/>
                <a:gd name="connsiteX7" fmla="*/ 1447799 w 1447799"/>
                <a:gd name="connsiteY7" fmla="*/ 944902 h 1133882"/>
                <a:gd name="connsiteX8" fmla="*/ 1447799 w 1447799"/>
                <a:gd name="connsiteY8" fmla="*/ 1133882 h 1133882"/>
                <a:gd name="connsiteX9" fmla="*/ 1206499 w 1447799"/>
                <a:gd name="connsiteY9" fmla="*/ 1133882 h 1133882"/>
                <a:gd name="connsiteX10" fmla="*/ 844549 w 1447799"/>
                <a:gd name="connsiteY10" fmla="*/ 1133882 h 1133882"/>
                <a:gd name="connsiteX11" fmla="*/ 844549 w 1447799"/>
                <a:gd name="connsiteY11" fmla="*/ 1133882 h 1133882"/>
                <a:gd name="connsiteX12" fmla="*/ 0 w 1447799"/>
                <a:gd name="connsiteY12" fmla="*/ 1133882 h 1133882"/>
                <a:gd name="connsiteX13" fmla="*/ 0 w 1447799"/>
                <a:gd name="connsiteY13" fmla="*/ 944902 h 1133882"/>
                <a:gd name="connsiteX14" fmla="*/ 0 w 1447799"/>
                <a:gd name="connsiteY14" fmla="*/ 661431 h 1133882"/>
                <a:gd name="connsiteX15" fmla="*/ 0 w 1447799"/>
                <a:gd name="connsiteY15" fmla="*/ 661431 h 1133882"/>
                <a:gd name="connsiteX16" fmla="*/ 0 w 1447799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7799 w 1649101"/>
                <a:gd name="connsiteY7" fmla="*/ 944902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5418 w 1649101"/>
                <a:gd name="connsiteY7" fmla="*/ 694871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6720"/>
                <a:gd name="connsiteY0" fmla="*/ 0 h 1133882"/>
                <a:gd name="connsiteX1" fmla="*/ 844549 w 1646720"/>
                <a:gd name="connsiteY1" fmla="*/ 0 h 1133882"/>
                <a:gd name="connsiteX2" fmla="*/ 844549 w 1646720"/>
                <a:gd name="connsiteY2" fmla="*/ 0 h 1133882"/>
                <a:gd name="connsiteX3" fmla="*/ 1206499 w 1646720"/>
                <a:gd name="connsiteY3" fmla="*/ 0 h 1133882"/>
                <a:gd name="connsiteX4" fmla="*/ 1447799 w 1646720"/>
                <a:gd name="connsiteY4" fmla="*/ 0 h 1133882"/>
                <a:gd name="connsiteX5" fmla="*/ 1447799 w 1646720"/>
                <a:gd name="connsiteY5" fmla="*/ 459025 h 1133882"/>
                <a:gd name="connsiteX6" fmla="*/ 1646720 w 1646720"/>
                <a:gd name="connsiteY6" fmla="*/ 566954 h 1133882"/>
                <a:gd name="connsiteX7" fmla="*/ 1445418 w 1646720"/>
                <a:gd name="connsiteY7" fmla="*/ 694871 h 1133882"/>
                <a:gd name="connsiteX8" fmla="*/ 1447799 w 1646720"/>
                <a:gd name="connsiteY8" fmla="*/ 1133882 h 1133882"/>
                <a:gd name="connsiteX9" fmla="*/ 1206499 w 1646720"/>
                <a:gd name="connsiteY9" fmla="*/ 1133882 h 1133882"/>
                <a:gd name="connsiteX10" fmla="*/ 844549 w 1646720"/>
                <a:gd name="connsiteY10" fmla="*/ 1133882 h 1133882"/>
                <a:gd name="connsiteX11" fmla="*/ 844549 w 1646720"/>
                <a:gd name="connsiteY11" fmla="*/ 1133882 h 1133882"/>
                <a:gd name="connsiteX12" fmla="*/ 0 w 1646720"/>
                <a:gd name="connsiteY12" fmla="*/ 1133882 h 1133882"/>
                <a:gd name="connsiteX13" fmla="*/ 0 w 1646720"/>
                <a:gd name="connsiteY13" fmla="*/ 944902 h 1133882"/>
                <a:gd name="connsiteX14" fmla="*/ 0 w 1646720"/>
                <a:gd name="connsiteY14" fmla="*/ 661431 h 1133882"/>
                <a:gd name="connsiteX15" fmla="*/ 0 w 1646720"/>
                <a:gd name="connsiteY15" fmla="*/ 661431 h 1133882"/>
                <a:gd name="connsiteX16" fmla="*/ 0 w 1646720"/>
                <a:gd name="connsiteY16" fmla="*/ 0 h 11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46720" h="1133882">
                  <a:moveTo>
                    <a:pt x="0" y="0"/>
                  </a:moveTo>
                  <a:lnTo>
                    <a:pt x="844549" y="0"/>
                  </a:lnTo>
                  <a:lnTo>
                    <a:pt x="844549" y="0"/>
                  </a:lnTo>
                  <a:lnTo>
                    <a:pt x="1206499" y="0"/>
                  </a:lnTo>
                  <a:lnTo>
                    <a:pt x="1447799" y="0"/>
                  </a:lnTo>
                  <a:lnTo>
                    <a:pt x="1447799" y="459025"/>
                  </a:lnTo>
                  <a:lnTo>
                    <a:pt x="1646720" y="566954"/>
                  </a:lnTo>
                  <a:lnTo>
                    <a:pt x="1445418" y="694871"/>
                  </a:lnTo>
                  <a:cubicBezTo>
                    <a:pt x="1446212" y="841208"/>
                    <a:pt x="1447005" y="987545"/>
                    <a:pt x="1447799" y="1133882"/>
                  </a:cubicBezTo>
                  <a:lnTo>
                    <a:pt x="1206499" y="1133882"/>
                  </a:lnTo>
                  <a:lnTo>
                    <a:pt x="844549" y="1133882"/>
                  </a:lnTo>
                  <a:lnTo>
                    <a:pt x="844549" y="1133882"/>
                  </a:lnTo>
                  <a:lnTo>
                    <a:pt x="0" y="1133882"/>
                  </a:lnTo>
                  <a:lnTo>
                    <a:pt x="0" y="944902"/>
                  </a:lnTo>
                  <a:lnTo>
                    <a:pt x="0" y="661431"/>
                  </a:lnTo>
                  <a:lnTo>
                    <a:pt x="0" y="661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0E8"/>
            </a:solidFill>
            <a:ln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non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endParaRPr lang="en-US" sz="1400" b="1" dirty="0">
                <a:solidFill>
                  <a:srgbClr val="404040"/>
                </a:solidFill>
              </a:endParaRPr>
            </a:p>
          </p:txBody>
        </p:sp>
        <p:sp>
          <p:nvSpPr>
            <p:cNvPr id="91" name="Rectangular Callout 109"/>
            <p:cNvSpPr/>
            <p:nvPr/>
          </p:nvSpPr>
          <p:spPr>
            <a:xfrm>
              <a:off x="3169920" y="4872210"/>
              <a:ext cx="1646720" cy="1133882"/>
            </a:xfrm>
            <a:custGeom>
              <a:avLst/>
              <a:gdLst>
                <a:gd name="connsiteX0" fmla="*/ 0 w 1447799"/>
                <a:gd name="connsiteY0" fmla="*/ 0 h 1133882"/>
                <a:gd name="connsiteX1" fmla="*/ 844549 w 1447799"/>
                <a:gd name="connsiteY1" fmla="*/ 0 h 1133882"/>
                <a:gd name="connsiteX2" fmla="*/ 844549 w 1447799"/>
                <a:gd name="connsiteY2" fmla="*/ 0 h 1133882"/>
                <a:gd name="connsiteX3" fmla="*/ 1206499 w 1447799"/>
                <a:gd name="connsiteY3" fmla="*/ 0 h 1133882"/>
                <a:gd name="connsiteX4" fmla="*/ 1447799 w 1447799"/>
                <a:gd name="connsiteY4" fmla="*/ 0 h 1133882"/>
                <a:gd name="connsiteX5" fmla="*/ 1447799 w 1447799"/>
                <a:gd name="connsiteY5" fmla="*/ 661431 h 1133882"/>
                <a:gd name="connsiteX6" fmla="*/ 1649101 w 1447799"/>
                <a:gd name="connsiteY6" fmla="*/ 795554 h 1133882"/>
                <a:gd name="connsiteX7" fmla="*/ 1447799 w 1447799"/>
                <a:gd name="connsiteY7" fmla="*/ 944902 h 1133882"/>
                <a:gd name="connsiteX8" fmla="*/ 1447799 w 1447799"/>
                <a:gd name="connsiteY8" fmla="*/ 1133882 h 1133882"/>
                <a:gd name="connsiteX9" fmla="*/ 1206499 w 1447799"/>
                <a:gd name="connsiteY9" fmla="*/ 1133882 h 1133882"/>
                <a:gd name="connsiteX10" fmla="*/ 844549 w 1447799"/>
                <a:gd name="connsiteY10" fmla="*/ 1133882 h 1133882"/>
                <a:gd name="connsiteX11" fmla="*/ 844549 w 1447799"/>
                <a:gd name="connsiteY11" fmla="*/ 1133882 h 1133882"/>
                <a:gd name="connsiteX12" fmla="*/ 0 w 1447799"/>
                <a:gd name="connsiteY12" fmla="*/ 1133882 h 1133882"/>
                <a:gd name="connsiteX13" fmla="*/ 0 w 1447799"/>
                <a:gd name="connsiteY13" fmla="*/ 944902 h 1133882"/>
                <a:gd name="connsiteX14" fmla="*/ 0 w 1447799"/>
                <a:gd name="connsiteY14" fmla="*/ 661431 h 1133882"/>
                <a:gd name="connsiteX15" fmla="*/ 0 w 1447799"/>
                <a:gd name="connsiteY15" fmla="*/ 661431 h 1133882"/>
                <a:gd name="connsiteX16" fmla="*/ 0 w 1447799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7799 w 1649101"/>
                <a:gd name="connsiteY7" fmla="*/ 944902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5418 w 1649101"/>
                <a:gd name="connsiteY7" fmla="*/ 694871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6720"/>
                <a:gd name="connsiteY0" fmla="*/ 0 h 1133882"/>
                <a:gd name="connsiteX1" fmla="*/ 844549 w 1646720"/>
                <a:gd name="connsiteY1" fmla="*/ 0 h 1133882"/>
                <a:gd name="connsiteX2" fmla="*/ 844549 w 1646720"/>
                <a:gd name="connsiteY2" fmla="*/ 0 h 1133882"/>
                <a:gd name="connsiteX3" fmla="*/ 1206499 w 1646720"/>
                <a:gd name="connsiteY3" fmla="*/ 0 h 1133882"/>
                <a:gd name="connsiteX4" fmla="*/ 1447799 w 1646720"/>
                <a:gd name="connsiteY4" fmla="*/ 0 h 1133882"/>
                <a:gd name="connsiteX5" fmla="*/ 1447799 w 1646720"/>
                <a:gd name="connsiteY5" fmla="*/ 459025 h 1133882"/>
                <a:gd name="connsiteX6" fmla="*/ 1646720 w 1646720"/>
                <a:gd name="connsiteY6" fmla="*/ 566954 h 1133882"/>
                <a:gd name="connsiteX7" fmla="*/ 1445418 w 1646720"/>
                <a:gd name="connsiteY7" fmla="*/ 694871 h 1133882"/>
                <a:gd name="connsiteX8" fmla="*/ 1447799 w 1646720"/>
                <a:gd name="connsiteY8" fmla="*/ 1133882 h 1133882"/>
                <a:gd name="connsiteX9" fmla="*/ 1206499 w 1646720"/>
                <a:gd name="connsiteY9" fmla="*/ 1133882 h 1133882"/>
                <a:gd name="connsiteX10" fmla="*/ 844549 w 1646720"/>
                <a:gd name="connsiteY10" fmla="*/ 1133882 h 1133882"/>
                <a:gd name="connsiteX11" fmla="*/ 844549 w 1646720"/>
                <a:gd name="connsiteY11" fmla="*/ 1133882 h 1133882"/>
                <a:gd name="connsiteX12" fmla="*/ 0 w 1646720"/>
                <a:gd name="connsiteY12" fmla="*/ 1133882 h 1133882"/>
                <a:gd name="connsiteX13" fmla="*/ 0 w 1646720"/>
                <a:gd name="connsiteY13" fmla="*/ 944902 h 1133882"/>
                <a:gd name="connsiteX14" fmla="*/ 0 w 1646720"/>
                <a:gd name="connsiteY14" fmla="*/ 661431 h 1133882"/>
                <a:gd name="connsiteX15" fmla="*/ 0 w 1646720"/>
                <a:gd name="connsiteY15" fmla="*/ 661431 h 1133882"/>
                <a:gd name="connsiteX16" fmla="*/ 0 w 1646720"/>
                <a:gd name="connsiteY16" fmla="*/ 0 h 11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46720" h="1133882">
                  <a:moveTo>
                    <a:pt x="0" y="0"/>
                  </a:moveTo>
                  <a:lnTo>
                    <a:pt x="844549" y="0"/>
                  </a:lnTo>
                  <a:lnTo>
                    <a:pt x="844549" y="0"/>
                  </a:lnTo>
                  <a:lnTo>
                    <a:pt x="1206499" y="0"/>
                  </a:lnTo>
                  <a:lnTo>
                    <a:pt x="1447799" y="0"/>
                  </a:lnTo>
                  <a:lnTo>
                    <a:pt x="1447799" y="459025"/>
                  </a:lnTo>
                  <a:lnTo>
                    <a:pt x="1646720" y="566954"/>
                  </a:lnTo>
                  <a:lnTo>
                    <a:pt x="1445418" y="694871"/>
                  </a:lnTo>
                  <a:cubicBezTo>
                    <a:pt x="1446212" y="841208"/>
                    <a:pt x="1447005" y="987545"/>
                    <a:pt x="1447799" y="1133882"/>
                  </a:cubicBezTo>
                  <a:lnTo>
                    <a:pt x="1206499" y="1133882"/>
                  </a:lnTo>
                  <a:lnTo>
                    <a:pt x="844549" y="1133882"/>
                  </a:lnTo>
                  <a:lnTo>
                    <a:pt x="844549" y="1133882"/>
                  </a:lnTo>
                  <a:lnTo>
                    <a:pt x="0" y="1133882"/>
                  </a:lnTo>
                  <a:lnTo>
                    <a:pt x="0" y="944902"/>
                  </a:lnTo>
                  <a:lnTo>
                    <a:pt x="0" y="661431"/>
                  </a:lnTo>
                  <a:lnTo>
                    <a:pt x="0" y="661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0E8"/>
            </a:solidFill>
            <a:ln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non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endParaRPr lang="en-US" sz="1400" b="1" dirty="0">
                <a:solidFill>
                  <a:srgbClr val="404040"/>
                </a:solidFill>
              </a:endParaRPr>
            </a:p>
          </p:txBody>
        </p:sp>
        <p:sp>
          <p:nvSpPr>
            <p:cNvPr id="92" name="Rectangular Callout 109"/>
            <p:cNvSpPr/>
            <p:nvPr/>
          </p:nvSpPr>
          <p:spPr>
            <a:xfrm>
              <a:off x="1722121" y="4872210"/>
              <a:ext cx="1646720" cy="1133882"/>
            </a:xfrm>
            <a:custGeom>
              <a:avLst/>
              <a:gdLst>
                <a:gd name="connsiteX0" fmla="*/ 0 w 1447799"/>
                <a:gd name="connsiteY0" fmla="*/ 0 h 1133882"/>
                <a:gd name="connsiteX1" fmla="*/ 844549 w 1447799"/>
                <a:gd name="connsiteY1" fmla="*/ 0 h 1133882"/>
                <a:gd name="connsiteX2" fmla="*/ 844549 w 1447799"/>
                <a:gd name="connsiteY2" fmla="*/ 0 h 1133882"/>
                <a:gd name="connsiteX3" fmla="*/ 1206499 w 1447799"/>
                <a:gd name="connsiteY3" fmla="*/ 0 h 1133882"/>
                <a:gd name="connsiteX4" fmla="*/ 1447799 w 1447799"/>
                <a:gd name="connsiteY4" fmla="*/ 0 h 1133882"/>
                <a:gd name="connsiteX5" fmla="*/ 1447799 w 1447799"/>
                <a:gd name="connsiteY5" fmla="*/ 661431 h 1133882"/>
                <a:gd name="connsiteX6" fmla="*/ 1649101 w 1447799"/>
                <a:gd name="connsiteY6" fmla="*/ 795554 h 1133882"/>
                <a:gd name="connsiteX7" fmla="*/ 1447799 w 1447799"/>
                <a:gd name="connsiteY7" fmla="*/ 944902 h 1133882"/>
                <a:gd name="connsiteX8" fmla="*/ 1447799 w 1447799"/>
                <a:gd name="connsiteY8" fmla="*/ 1133882 h 1133882"/>
                <a:gd name="connsiteX9" fmla="*/ 1206499 w 1447799"/>
                <a:gd name="connsiteY9" fmla="*/ 1133882 h 1133882"/>
                <a:gd name="connsiteX10" fmla="*/ 844549 w 1447799"/>
                <a:gd name="connsiteY10" fmla="*/ 1133882 h 1133882"/>
                <a:gd name="connsiteX11" fmla="*/ 844549 w 1447799"/>
                <a:gd name="connsiteY11" fmla="*/ 1133882 h 1133882"/>
                <a:gd name="connsiteX12" fmla="*/ 0 w 1447799"/>
                <a:gd name="connsiteY12" fmla="*/ 1133882 h 1133882"/>
                <a:gd name="connsiteX13" fmla="*/ 0 w 1447799"/>
                <a:gd name="connsiteY13" fmla="*/ 944902 h 1133882"/>
                <a:gd name="connsiteX14" fmla="*/ 0 w 1447799"/>
                <a:gd name="connsiteY14" fmla="*/ 661431 h 1133882"/>
                <a:gd name="connsiteX15" fmla="*/ 0 w 1447799"/>
                <a:gd name="connsiteY15" fmla="*/ 661431 h 1133882"/>
                <a:gd name="connsiteX16" fmla="*/ 0 w 1447799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7799 w 1649101"/>
                <a:gd name="connsiteY7" fmla="*/ 944902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5418 w 1649101"/>
                <a:gd name="connsiteY7" fmla="*/ 694871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6720"/>
                <a:gd name="connsiteY0" fmla="*/ 0 h 1133882"/>
                <a:gd name="connsiteX1" fmla="*/ 844549 w 1646720"/>
                <a:gd name="connsiteY1" fmla="*/ 0 h 1133882"/>
                <a:gd name="connsiteX2" fmla="*/ 844549 w 1646720"/>
                <a:gd name="connsiteY2" fmla="*/ 0 h 1133882"/>
                <a:gd name="connsiteX3" fmla="*/ 1206499 w 1646720"/>
                <a:gd name="connsiteY3" fmla="*/ 0 h 1133882"/>
                <a:gd name="connsiteX4" fmla="*/ 1447799 w 1646720"/>
                <a:gd name="connsiteY4" fmla="*/ 0 h 1133882"/>
                <a:gd name="connsiteX5" fmla="*/ 1447799 w 1646720"/>
                <a:gd name="connsiteY5" fmla="*/ 459025 h 1133882"/>
                <a:gd name="connsiteX6" fmla="*/ 1646720 w 1646720"/>
                <a:gd name="connsiteY6" fmla="*/ 566954 h 1133882"/>
                <a:gd name="connsiteX7" fmla="*/ 1445418 w 1646720"/>
                <a:gd name="connsiteY7" fmla="*/ 694871 h 1133882"/>
                <a:gd name="connsiteX8" fmla="*/ 1447799 w 1646720"/>
                <a:gd name="connsiteY8" fmla="*/ 1133882 h 1133882"/>
                <a:gd name="connsiteX9" fmla="*/ 1206499 w 1646720"/>
                <a:gd name="connsiteY9" fmla="*/ 1133882 h 1133882"/>
                <a:gd name="connsiteX10" fmla="*/ 844549 w 1646720"/>
                <a:gd name="connsiteY10" fmla="*/ 1133882 h 1133882"/>
                <a:gd name="connsiteX11" fmla="*/ 844549 w 1646720"/>
                <a:gd name="connsiteY11" fmla="*/ 1133882 h 1133882"/>
                <a:gd name="connsiteX12" fmla="*/ 0 w 1646720"/>
                <a:gd name="connsiteY12" fmla="*/ 1133882 h 1133882"/>
                <a:gd name="connsiteX13" fmla="*/ 0 w 1646720"/>
                <a:gd name="connsiteY13" fmla="*/ 944902 h 1133882"/>
                <a:gd name="connsiteX14" fmla="*/ 0 w 1646720"/>
                <a:gd name="connsiteY14" fmla="*/ 661431 h 1133882"/>
                <a:gd name="connsiteX15" fmla="*/ 0 w 1646720"/>
                <a:gd name="connsiteY15" fmla="*/ 661431 h 1133882"/>
                <a:gd name="connsiteX16" fmla="*/ 0 w 1646720"/>
                <a:gd name="connsiteY16" fmla="*/ 0 h 11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46720" h="1133882">
                  <a:moveTo>
                    <a:pt x="0" y="0"/>
                  </a:moveTo>
                  <a:lnTo>
                    <a:pt x="844549" y="0"/>
                  </a:lnTo>
                  <a:lnTo>
                    <a:pt x="844549" y="0"/>
                  </a:lnTo>
                  <a:lnTo>
                    <a:pt x="1206499" y="0"/>
                  </a:lnTo>
                  <a:lnTo>
                    <a:pt x="1447799" y="0"/>
                  </a:lnTo>
                  <a:lnTo>
                    <a:pt x="1447799" y="459025"/>
                  </a:lnTo>
                  <a:lnTo>
                    <a:pt x="1646720" y="566954"/>
                  </a:lnTo>
                  <a:lnTo>
                    <a:pt x="1445418" y="694871"/>
                  </a:lnTo>
                  <a:cubicBezTo>
                    <a:pt x="1446212" y="841208"/>
                    <a:pt x="1447005" y="987545"/>
                    <a:pt x="1447799" y="1133882"/>
                  </a:cubicBezTo>
                  <a:lnTo>
                    <a:pt x="1206499" y="1133882"/>
                  </a:lnTo>
                  <a:lnTo>
                    <a:pt x="844549" y="1133882"/>
                  </a:lnTo>
                  <a:lnTo>
                    <a:pt x="844549" y="1133882"/>
                  </a:lnTo>
                  <a:lnTo>
                    <a:pt x="0" y="1133882"/>
                  </a:lnTo>
                  <a:lnTo>
                    <a:pt x="0" y="944902"/>
                  </a:lnTo>
                  <a:lnTo>
                    <a:pt x="0" y="661431"/>
                  </a:lnTo>
                  <a:lnTo>
                    <a:pt x="0" y="661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0E8"/>
            </a:solidFill>
            <a:ln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none" lIns="73152" tIns="76200" rIns="73152" bIns="76200" numCol="1" spcCol="27432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endParaRPr lang="en-US" sz="1400" b="1" dirty="0">
                <a:solidFill>
                  <a:srgbClr val="404040"/>
                </a:solidFill>
              </a:endParaRPr>
            </a:p>
          </p:txBody>
        </p:sp>
        <p:sp>
          <p:nvSpPr>
            <p:cNvPr id="93" name="Rectangular Callout 109"/>
            <p:cNvSpPr/>
            <p:nvPr/>
          </p:nvSpPr>
          <p:spPr>
            <a:xfrm>
              <a:off x="274322" y="4872210"/>
              <a:ext cx="1646720" cy="1133882"/>
            </a:xfrm>
            <a:custGeom>
              <a:avLst/>
              <a:gdLst>
                <a:gd name="connsiteX0" fmla="*/ 0 w 1447799"/>
                <a:gd name="connsiteY0" fmla="*/ 0 h 1133882"/>
                <a:gd name="connsiteX1" fmla="*/ 844549 w 1447799"/>
                <a:gd name="connsiteY1" fmla="*/ 0 h 1133882"/>
                <a:gd name="connsiteX2" fmla="*/ 844549 w 1447799"/>
                <a:gd name="connsiteY2" fmla="*/ 0 h 1133882"/>
                <a:gd name="connsiteX3" fmla="*/ 1206499 w 1447799"/>
                <a:gd name="connsiteY3" fmla="*/ 0 h 1133882"/>
                <a:gd name="connsiteX4" fmla="*/ 1447799 w 1447799"/>
                <a:gd name="connsiteY4" fmla="*/ 0 h 1133882"/>
                <a:gd name="connsiteX5" fmla="*/ 1447799 w 1447799"/>
                <a:gd name="connsiteY5" fmla="*/ 661431 h 1133882"/>
                <a:gd name="connsiteX6" fmla="*/ 1649101 w 1447799"/>
                <a:gd name="connsiteY6" fmla="*/ 795554 h 1133882"/>
                <a:gd name="connsiteX7" fmla="*/ 1447799 w 1447799"/>
                <a:gd name="connsiteY7" fmla="*/ 944902 h 1133882"/>
                <a:gd name="connsiteX8" fmla="*/ 1447799 w 1447799"/>
                <a:gd name="connsiteY8" fmla="*/ 1133882 h 1133882"/>
                <a:gd name="connsiteX9" fmla="*/ 1206499 w 1447799"/>
                <a:gd name="connsiteY9" fmla="*/ 1133882 h 1133882"/>
                <a:gd name="connsiteX10" fmla="*/ 844549 w 1447799"/>
                <a:gd name="connsiteY10" fmla="*/ 1133882 h 1133882"/>
                <a:gd name="connsiteX11" fmla="*/ 844549 w 1447799"/>
                <a:gd name="connsiteY11" fmla="*/ 1133882 h 1133882"/>
                <a:gd name="connsiteX12" fmla="*/ 0 w 1447799"/>
                <a:gd name="connsiteY12" fmla="*/ 1133882 h 1133882"/>
                <a:gd name="connsiteX13" fmla="*/ 0 w 1447799"/>
                <a:gd name="connsiteY13" fmla="*/ 944902 h 1133882"/>
                <a:gd name="connsiteX14" fmla="*/ 0 w 1447799"/>
                <a:gd name="connsiteY14" fmla="*/ 661431 h 1133882"/>
                <a:gd name="connsiteX15" fmla="*/ 0 w 1447799"/>
                <a:gd name="connsiteY15" fmla="*/ 661431 h 1133882"/>
                <a:gd name="connsiteX16" fmla="*/ 0 w 1447799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7799 w 1649101"/>
                <a:gd name="connsiteY7" fmla="*/ 944902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9101"/>
                <a:gd name="connsiteY0" fmla="*/ 0 h 1133882"/>
                <a:gd name="connsiteX1" fmla="*/ 844549 w 1649101"/>
                <a:gd name="connsiteY1" fmla="*/ 0 h 1133882"/>
                <a:gd name="connsiteX2" fmla="*/ 844549 w 1649101"/>
                <a:gd name="connsiteY2" fmla="*/ 0 h 1133882"/>
                <a:gd name="connsiteX3" fmla="*/ 1206499 w 1649101"/>
                <a:gd name="connsiteY3" fmla="*/ 0 h 1133882"/>
                <a:gd name="connsiteX4" fmla="*/ 1447799 w 1649101"/>
                <a:gd name="connsiteY4" fmla="*/ 0 h 1133882"/>
                <a:gd name="connsiteX5" fmla="*/ 1447799 w 1649101"/>
                <a:gd name="connsiteY5" fmla="*/ 459025 h 1133882"/>
                <a:gd name="connsiteX6" fmla="*/ 1649101 w 1649101"/>
                <a:gd name="connsiteY6" fmla="*/ 795554 h 1133882"/>
                <a:gd name="connsiteX7" fmla="*/ 1445418 w 1649101"/>
                <a:gd name="connsiteY7" fmla="*/ 694871 h 1133882"/>
                <a:gd name="connsiteX8" fmla="*/ 1447799 w 1649101"/>
                <a:gd name="connsiteY8" fmla="*/ 1133882 h 1133882"/>
                <a:gd name="connsiteX9" fmla="*/ 1206499 w 1649101"/>
                <a:gd name="connsiteY9" fmla="*/ 1133882 h 1133882"/>
                <a:gd name="connsiteX10" fmla="*/ 844549 w 1649101"/>
                <a:gd name="connsiteY10" fmla="*/ 1133882 h 1133882"/>
                <a:gd name="connsiteX11" fmla="*/ 844549 w 1649101"/>
                <a:gd name="connsiteY11" fmla="*/ 1133882 h 1133882"/>
                <a:gd name="connsiteX12" fmla="*/ 0 w 1649101"/>
                <a:gd name="connsiteY12" fmla="*/ 1133882 h 1133882"/>
                <a:gd name="connsiteX13" fmla="*/ 0 w 1649101"/>
                <a:gd name="connsiteY13" fmla="*/ 944902 h 1133882"/>
                <a:gd name="connsiteX14" fmla="*/ 0 w 1649101"/>
                <a:gd name="connsiteY14" fmla="*/ 661431 h 1133882"/>
                <a:gd name="connsiteX15" fmla="*/ 0 w 1649101"/>
                <a:gd name="connsiteY15" fmla="*/ 661431 h 1133882"/>
                <a:gd name="connsiteX16" fmla="*/ 0 w 1649101"/>
                <a:gd name="connsiteY16" fmla="*/ 0 h 1133882"/>
                <a:gd name="connsiteX0" fmla="*/ 0 w 1646720"/>
                <a:gd name="connsiteY0" fmla="*/ 0 h 1133882"/>
                <a:gd name="connsiteX1" fmla="*/ 844549 w 1646720"/>
                <a:gd name="connsiteY1" fmla="*/ 0 h 1133882"/>
                <a:gd name="connsiteX2" fmla="*/ 844549 w 1646720"/>
                <a:gd name="connsiteY2" fmla="*/ 0 h 1133882"/>
                <a:gd name="connsiteX3" fmla="*/ 1206499 w 1646720"/>
                <a:gd name="connsiteY3" fmla="*/ 0 h 1133882"/>
                <a:gd name="connsiteX4" fmla="*/ 1447799 w 1646720"/>
                <a:gd name="connsiteY4" fmla="*/ 0 h 1133882"/>
                <a:gd name="connsiteX5" fmla="*/ 1447799 w 1646720"/>
                <a:gd name="connsiteY5" fmla="*/ 459025 h 1133882"/>
                <a:gd name="connsiteX6" fmla="*/ 1646720 w 1646720"/>
                <a:gd name="connsiteY6" fmla="*/ 566954 h 1133882"/>
                <a:gd name="connsiteX7" fmla="*/ 1445418 w 1646720"/>
                <a:gd name="connsiteY7" fmla="*/ 694871 h 1133882"/>
                <a:gd name="connsiteX8" fmla="*/ 1447799 w 1646720"/>
                <a:gd name="connsiteY8" fmla="*/ 1133882 h 1133882"/>
                <a:gd name="connsiteX9" fmla="*/ 1206499 w 1646720"/>
                <a:gd name="connsiteY9" fmla="*/ 1133882 h 1133882"/>
                <a:gd name="connsiteX10" fmla="*/ 844549 w 1646720"/>
                <a:gd name="connsiteY10" fmla="*/ 1133882 h 1133882"/>
                <a:gd name="connsiteX11" fmla="*/ 844549 w 1646720"/>
                <a:gd name="connsiteY11" fmla="*/ 1133882 h 1133882"/>
                <a:gd name="connsiteX12" fmla="*/ 0 w 1646720"/>
                <a:gd name="connsiteY12" fmla="*/ 1133882 h 1133882"/>
                <a:gd name="connsiteX13" fmla="*/ 0 w 1646720"/>
                <a:gd name="connsiteY13" fmla="*/ 944902 h 1133882"/>
                <a:gd name="connsiteX14" fmla="*/ 0 w 1646720"/>
                <a:gd name="connsiteY14" fmla="*/ 661431 h 1133882"/>
                <a:gd name="connsiteX15" fmla="*/ 0 w 1646720"/>
                <a:gd name="connsiteY15" fmla="*/ 661431 h 1133882"/>
                <a:gd name="connsiteX16" fmla="*/ 0 w 1646720"/>
                <a:gd name="connsiteY16" fmla="*/ 0 h 11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46720" h="1133882">
                  <a:moveTo>
                    <a:pt x="0" y="0"/>
                  </a:moveTo>
                  <a:lnTo>
                    <a:pt x="844549" y="0"/>
                  </a:lnTo>
                  <a:lnTo>
                    <a:pt x="844549" y="0"/>
                  </a:lnTo>
                  <a:lnTo>
                    <a:pt x="1206499" y="0"/>
                  </a:lnTo>
                  <a:lnTo>
                    <a:pt x="1447799" y="0"/>
                  </a:lnTo>
                  <a:lnTo>
                    <a:pt x="1447799" y="459025"/>
                  </a:lnTo>
                  <a:lnTo>
                    <a:pt x="1646720" y="566954"/>
                  </a:lnTo>
                  <a:lnTo>
                    <a:pt x="1445418" y="694871"/>
                  </a:lnTo>
                  <a:cubicBezTo>
                    <a:pt x="1446212" y="841208"/>
                    <a:pt x="1447005" y="987545"/>
                    <a:pt x="1447799" y="1133882"/>
                  </a:cubicBezTo>
                  <a:lnTo>
                    <a:pt x="1206499" y="1133882"/>
                  </a:lnTo>
                  <a:lnTo>
                    <a:pt x="844549" y="1133882"/>
                  </a:lnTo>
                  <a:lnTo>
                    <a:pt x="844549" y="1133882"/>
                  </a:lnTo>
                  <a:lnTo>
                    <a:pt x="0" y="1133882"/>
                  </a:lnTo>
                  <a:lnTo>
                    <a:pt x="0" y="944902"/>
                  </a:lnTo>
                  <a:lnTo>
                    <a:pt x="0" y="661431"/>
                  </a:lnTo>
                  <a:lnTo>
                    <a:pt x="0" y="6614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A0C4"/>
            </a:solidFill>
            <a:ln>
              <a:solidFill>
                <a:schemeClr val="bg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746324" y="4898147"/>
              <a:ext cx="1423596" cy="110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119063" indent="-119063">
                <a:buFont typeface="Arial" panose="020B0604020202020204" pitchFamily="34" charset="0"/>
                <a:buChar char="•"/>
                <a:defRPr sz="1400">
                  <a:latin typeface="Calibri" pitchFamily="34" charset="0"/>
                  <a:cs typeface="Arial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Manual </a:t>
              </a:r>
            </a:p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Test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169920" y="4898147"/>
              <a:ext cx="1423596" cy="110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119063" indent="-119063">
                <a:buFont typeface="Arial" panose="020B0604020202020204" pitchFamily="34" charset="0"/>
                <a:buChar char="•"/>
                <a:defRPr sz="1400">
                  <a:latin typeface="Calibri" pitchFamily="34" charset="0"/>
                  <a:cs typeface="Arial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Partial</a:t>
              </a:r>
            </a:p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automated </a:t>
              </a:r>
            </a:p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tests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625885" y="4898147"/>
              <a:ext cx="1423596" cy="110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119063" indent="-119063">
                <a:buFont typeface="Arial" panose="020B0604020202020204" pitchFamily="34" charset="0"/>
                <a:buChar char="•"/>
                <a:defRPr sz="1400">
                  <a:latin typeface="Calibri" pitchFamily="34" charset="0"/>
                  <a:cs typeface="Arial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US" dirty="0" smtClean="0">
                  <a:solidFill>
                    <a:srgbClr val="404040"/>
                  </a:solidFill>
                </a:rPr>
                <a:t>Automated Test during Build </a:t>
              </a:r>
            </a:p>
            <a:p>
              <a:pPr marL="0" indent="0" algn="ctr">
                <a:buNone/>
              </a:pPr>
              <a:r>
                <a:rPr lang="en-US" dirty="0" smtClean="0">
                  <a:solidFill>
                    <a:srgbClr val="404040"/>
                  </a:solidFill>
                </a:rPr>
                <a:t>Code coverage </a:t>
              </a:r>
              <a:endParaRPr lang="en-US" dirty="0">
                <a:solidFill>
                  <a:srgbClr val="404040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6049481" y="4898147"/>
              <a:ext cx="1423596" cy="110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119063" indent="-119063">
                <a:buFont typeface="Arial" panose="020B0604020202020204" pitchFamily="34" charset="0"/>
                <a:buChar char="•"/>
                <a:defRPr sz="1400">
                  <a:latin typeface="Calibri" pitchFamily="34" charset="0"/>
                  <a:cs typeface="Arial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Automated </a:t>
              </a:r>
            </a:p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functional </a:t>
              </a:r>
              <a:endParaRPr lang="en-US" dirty="0" smtClean="0">
                <a:solidFill>
                  <a:srgbClr val="404040"/>
                </a:solidFill>
              </a:endParaRPr>
            </a:p>
            <a:p>
              <a:pPr marL="0" indent="0" algn="ctr">
                <a:buNone/>
              </a:pPr>
              <a:r>
                <a:rPr lang="en-US" dirty="0" smtClean="0">
                  <a:solidFill>
                    <a:srgbClr val="404040"/>
                  </a:solidFill>
                </a:rPr>
                <a:t>Tests during </a:t>
              </a:r>
              <a:r>
                <a:rPr lang="en-US" dirty="0">
                  <a:solidFill>
                    <a:srgbClr val="404040"/>
                  </a:solidFill>
                </a:rPr>
                <a:t>CI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499421" y="4898147"/>
              <a:ext cx="1370258" cy="110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119063" indent="-119063">
                <a:buFont typeface="Arial" panose="020B0604020202020204" pitchFamily="34" charset="0"/>
                <a:buChar char="•"/>
                <a:defRPr sz="1400">
                  <a:latin typeface="Calibri" pitchFamily="34" charset="0"/>
                  <a:cs typeface="Arial" pitchFamily="34" charset="0"/>
                </a:defRPr>
              </a:lvl1pPr>
            </a:lstStyle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Automated </a:t>
              </a:r>
            </a:p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Non </a:t>
              </a:r>
              <a:endParaRPr lang="en-US" dirty="0" smtClean="0">
                <a:solidFill>
                  <a:srgbClr val="404040"/>
                </a:solidFill>
              </a:endParaRPr>
            </a:p>
            <a:p>
              <a:pPr marL="0" indent="0" algn="ctr">
                <a:buNone/>
              </a:pPr>
              <a:r>
                <a:rPr lang="en-US" dirty="0" smtClean="0">
                  <a:solidFill>
                    <a:srgbClr val="404040"/>
                  </a:solidFill>
                </a:rPr>
                <a:t>Functional </a:t>
              </a:r>
              <a:endParaRPr lang="en-US" dirty="0">
                <a:solidFill>
                  <a:srgbClr val="404040"/>
                </a:solidFill>
              </a:endParaRPr>
            </a:p>
            <a:p>
              <a:pPr marL="0" indent="0" algn="ctr">
                <a:buNone/>
              </a:pPr>
              <a:r>
                <a:rPr lang="en-US" dirty="0">
                  <a:solidFill>
                    <a:srgbClr val="404040"/>
                  </a:solidFill>
                </a:rPr>
                <a:t>test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98525" y="2630383"/>
              <a:ext cx="1423596" cy="110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119063" indent="-119063">
                <a:buFont typeface="Arial" panose="020B0604020202020204" pitchFamily="34" charset="0"/>
                <a:buChar char="•"/>
                <a:defRPr sz="1400">
                  <a:latin typeface="Calibri" pitchFamily="34" charset="0"/>
                  <a:cs typeface="Arial" pitchFamily="34" charset="0"/>
                </a:defRPr>
              </a:lvl1pPr>
            </a:lstStyle>
            <a:p>
              <a:pPr marL="0" indent="0">
                <a:buNone/>
              </a:pPr>
              <a:r>
                <a:rPr lang="en-US" b="1" dirty="0">
                  <a:solidFill>
                    <a:srgbClr val="404040"/>
                  </a:solidFill>
                </a:rPr>
                <a:t>Build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98525" y="3764265"/>
              <a:ext cx="1423596" cy="110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119063" indent="-119063">
                <a:buFont typeface="Arial" panose="020B0604020202020204" pitchFamily="34" charset="0"/>
                <a:buChar char="•"/>
                <a:defRPr sz="1400">
                  <a:latin typeface="Calibri" pitchFamily="34" charset="0"/>
                  <a:cs typeface="Arial" pitchFamily="34" charset="0"/>
                </a:defRPr>
              </a:lvl1pPr>
            </a:lstStyle>
            <a:p>
              <a:pPr marL="0" indent="0">
                <a:buNone/>
              </a:pPr>
              <a:r>
                <a:rPr lang="en-US" b="1" dirty="0">
                  <a:solidFill>
                    <a:srgbClr val="404040"/>
                  </a:solidFill>
                </a:rPr>
                <a:t>Deploy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298525" y="4898147"/>
              <a:ext cx="1423596" cy="1107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119063" indent="-119063">
                <a:buFont typeface="Arial" panose="020B0604020202020204" pitchFamily="34" charset="0"/>
                <a:buChar char="•"/>
                <a:defRPr sz="1400">
                  <a:latin typeface="Calibri" pitchFamily="34" charset="0"/>
                  <a:cs typeface="Arial" pitchFamily="34" charset="0"/>
                </a:defRPr>
              </a:lvl1pPr>
            </a:lstStyle>
            <a:p>
              <a:pPr marL="0" indent="0">
                <a:buNone/>
              </a:pPr>
              <a:r>
                <a:rPr lang="en-US" b="1" dirty="0">
                  <a:solidFill>
                    <a:srgbClr val="404040"/>
                  </a:solidFill>
                </a:rPr>
                <a:t>Testing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19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Practices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2133600" y="1690655"/>
            <a:ext cx="4876800" cy="1501330"/>
          </a:xfrm>
          <a:prstGeom prst="roundRect">
            <a:avLst>
              <a:gd name="adj" fmla="val 50000"/>
            </a:avLst>
          </a:prstGeom>
          <a:solidFill>
            <a:srgbClr val="DEDEEE"/>
          </a:solidFill>
          <a:ln>
            <a:noFill/>
          </a:ln>
          <a:effectLst>
            <a:innerShdw blurRad="190500" dist="88900" dir="13500000">
              <a:prstClr val="black">
                <a:alpha val="3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/>
          <p:cNvSpPr/>
          <p:nvPr/>
        </p:nvSpPr>
        <p:spPr>
          <a:xfrm>
            <a:off x="2333625" y="1846960"/>
            <a:ext cx="1188720" cy="11887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190500" dist="1143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3924300" y="2287432"/>
            <a:ext cx="28186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Calibri" pitchFamily="34" charset="0"/>
                <a:cs typeface="Arial" pitchFamily="34" charset="0"/>
              </a:rPr>
              <a:t>Infrastructure as a code</a:t>
            </a:r>
          </a:p>
        </p:txBody>
      </p:sp>
      <p:sp>
        <p:nvSpPr>
          <p:cNvPr id="105" name="Rounded Rectangle 104"/>
          <p:cNvSpPr/>
          <p:nvPr/>
        </p:nvSpPr>
        <p:spPr>
          <a:xfrm>
            <a:off x="2133600" y="3350130"/>
            <a:ext cx="4876800" cy="1501330"/>
          </a:xfrm>
          <a:prstGeom prst="roundRect">
            <a:avLst>
              <a:gd name="adj" fmla="val 50000"/>
            </a:avLst>
          </a:prstGeom>
          <a:solidFill>
            <a:srgbClr val="CAEDFE"/>
          </a:solidFill>
          <a:ln>
            <a:noFill/>
          </a:ln>
          <a:effectLst>
            <a:innerShdw blurRad="190500" dist="88900" dir="13500000">
              <a:prstClr val="black">
                <a:alpha val="3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/>
          <p:cNvSpPr/>
          <p:nvPr/>
        </p:nvSpPr>
        <p:spPr>
          <a:xfrm>
            <a:off x="2333625" y="3506435"/>
            <a:ext cx="1188720" cy="11887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190500" dist="1143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7" name="Rectangle 106"/>
          <p:cNvSpPr/>
          <p:nvPr/>
        </p:nvSpPr>
        <p:spPr>
          <a:xfrm>
            <a:off x="3924299" y="3823796"/>
            <a:ext cx="281863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Calibri" pitchFamily="34" charset="0"/>
                <a:cs typeface="Arial" pitchFamily="34" charset="0"/>
              </a:rPr>
              <a:t>Continuous Integration (C.I.) </a:t>
            </a:r>
            <a:r>
              <a:rPr lang="en-US" b="1" dirty="0" smtClean="0">
                <a:solidFill>
                  <a:srgbClr val="404040"/>
                </a:solidFill>
                <a:latin typeface="Calibri" pitchFamily="34" charset="0"/>
                <a:cs typeface="Arial" pitchFamily="34" charset="0"/>
              </a:rPr>
              <a:t>&amp; Continuous </a:t>
            </a:r>
            <a:r>
              <a:rPr lang="en-US" b="1" dirty="0">
                <a:solidFill>
                  <a:srgbClr val="404040"/>
                </a:solidFill>
                <a:latin typeface="Calibri" pitchFamily="34" charset="0"/>
                <a:cs typeface="Arial" pitchFamily="34" charset="0"/>
              </a:rPr>
              <a:t>Delivery (C.D.)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2133600" y="5029962"/>
            <a:ext cx="4876800" cy="1501330"/>
          </a:xfrm>
          <a:prstGeom prst="roundRect">
            <a:avLst>
              <a:gd name="adj" fmla="val 50000"/>
            </a:avLst>
          </a:prstGeom>
          <a:solidFill>
            <a:srgbClr val="DBEEF4"/>
          </a:solidFill>
          <a:ln>
            <a:noFill/>
          </a:ln>
          <a:effectLst>
            <a:innerShdw blurRad="190500" dist="88900" dir="13500000">
              <a:prstClr val="black">
                <a:alpha val="3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/>
          <p:cNvSpPr/>
          <p:nvPr/>
        </p:nvSpPr>
        <p:spPr>
          <a:xfrm>
            <a:off x="2333625" y="5186267"/>
            <a:ext cx="1188720" cy="11887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  <a:tileRect/>
          </a:gradFill>
          <a:ln>
            <a:solidFill>
              <a:schemeClr val="bg1"/>
            </a:solidFill>
          </a:ln>
          <a:effectLst>
            <a:outerShdw blurRad="190500" dist="1143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2" name="Rectangle 111"/>
          <p:cNvSpPr/>
          <p:nvPr/>
        </p:nvSpPr>
        <p:spPr>
          <a:xfrm>
            <a:off x="3924300" y="5642128"/>
            <a:ext cx="28186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404040"/>
                </a:solidFill>
                <a:latin typeface="Calibri" pitchFamily="34" charset="0"/>
                <a:cs typeface="Arial" pitchFamily="34" charset="0"/>
              </a:rPr>
              <a:t>Continuous Monitoring</a:t>
            </a:r>
          </a:p>
        </p:txBody>
      </p:sp>
      <p:pic>
        <p:nvPicPr>
          <p:cNvPr id="1026" name="Picture 2" descr="D:\Projects_2015\Elearning_Showcase\ALM_DevOps\Output\25082016\Infra.wmf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123" y="2157951"/>
            <a:ext cx="567725" cy="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Projects_2015\Elearning_Showcase\ALM_DevOps\Output\25082016\Continue.wm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069" y="3777280"/>
            <a:ext cx="457832" cy="64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Projects_2015\Elearning_Showcase\ALM_DevOps\Output\25082016\Monitor.wmf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846" y="5548563"/>
            <a:ext cx="626278" cy="46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75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362200" y="1905000"/>
            <a:ext cx="4114800" cy="2362200"/>
            <a:chOff x="2362200" y="1905000"/>
            <a:chExt cx="4114800" cy="2362200"/>
          </a:xfrm>
        </p:grpSpPr>
        <p:sp>
          <p:nvSpPr>
            <p:cNvPr id="26" name="Rectangle 25"/>
            <p:cNvSpPr/>
            <p:nvPr/>
          </p:nvSpPr>
          <p:spPr>
            <a:xfrm>
              <a:off x="2362200" y="1905000"/>
              <a:ext cx="4114800" cy="2362200"/>
            </a:xfrm>
            <a:prstGeom prst="rect">
              <a:avLst/>
            </a:prstGeom>
            <a:gradFill>
              <a:gsLst>
                <a:gs pos="80000">
                  <a:srgbClr val="D9F2FF"/>
                </a:gs>
                <a:gs pos="100000">
                  <a:srgbClr val="A6CCE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14600" y="2028879"/>
              <a:ext cx="3190232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404040"/>
                  </a:solidFill>
                  <a:latin typeface="+mn-lt"/>
                </a:rPr>
                <a:t>Environment creation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404040"/>
                  </a:solidFill>
                  <a:latin typeface="+mn-lt"/>
                </a:rPr>
                <a:t>OS installation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404040"/>
                  </a:solidFill>
                  <a:latin typeface="+mn-lt"/>
                </a:rPr>
                <a:t>Software installation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404040"/>
                  </a:solidFill>
                  <a:latin typeface="+mn-lt"/>
                </a:rPr>
                <a:t>Configuration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404040"/>
                  </a:solidFill>
                  <a:latin typeface="+mn-lt"/>
                </a:rPr>
                <a:t>On demand provisioning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404040"/>
                  </a:solidFill>
                  <a:latin typeface="+mn-lt"/>
                </a:rPr>
                <a:t>Standardization of environments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404040"/>
                  </a:solidFill>
                  <a:latin typeface="+mn-lt"/>
                </a:rPr>
                <a:t>Zero human-errors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404040"/>
                  </a:solidFill>
                  <a:latin typeface="+mn-lt"/>
                </a:rPr>
                <a:t>Reduced cycle time &amp; </a:t>
              </a:r>
              <a:r>
                <a:rPr lang="en-US" sz="1600" dirty="0" smtClean="0">
                  <a:solidFill>
                    <a:srgbClr val="404040"/>
                  </a:solidFill>
                  <a:latin typeface="+mn-lt"/>
                </a:rPr>
                <a:t>cost</a:t>
              </a:r>
              <a:endParaRPr lang="en-US" sz="1600" dirty="0">
                <a:solidFill>
                  <a:srgbClr val="404040"/>
                </a:solidFill>
                <a:latin typeface="+mn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81150" y="3810000"/>
            <a:ext cx="5676138" cy="2466586"/>
            <a:chOff x="1581150" y="3810000"/>
            <a:chExt cx="5676138" cy="2466586"/>
          </a:xfrm>
        </p:grpSpPr>
        <p:sp>
          <p:nvSpPr>
            <p:cNvPr id="17" name="Rectangle 16"/>
            <p:cNvSpPr/>
            <p:nvPr/>
          </p:nvSpPr>
          <p:spPr>
            <a:xfrm>
              <a:off x="6477000" y="3810000"/>
              <a:ext cx="780288" cy="2133600"/>
            </a:xfrm>
            <a:prstGeom prst="rect">
              <a:avLst/>
            </a:prstGeom>
            <a:solidFill>
              <a:srgbClr val="0374AD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81150" y="3810000"/>
              <a:ext cx="780288" cy="2133600"/>
            </a:xfrm>
            <a:prstGeom prst="rect">
              <a:avLst/>
            </a:prstGeom>
            <a:solidFill>
              <a:srgbClr val="0374AD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0" name="Right Triangle 9"/>
            <p:cNvSpPr/>
            <p:nvPr/>
          </p:nvSpPr>
          <p:spPr>
            <a:xfrm rot="16200000">
              <a:off x="1981201" y="3886201"/>
              <a:ext cx="457198" cy="304800"/>
            </a:xfrm>
            <a:prstGeom prst="rtTriangle">
              <a:avLst/>
            </a:prstGeom>
            <a:solidFill>
              <a:srgbClr val="035E8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6" name="Right Triangle 15"/>
            <p:cNvSpPr/>
            <p:nvPr/>
          </p:nvSpPr>
          <p:spPr>
            <a:xfrm rot="5400000" flipH="1">
              <a:off x="6400801" y="3886201"/>
              <a:ext cx="457198" cy="304800"/>
            </a:xfrm>
            <a:prstGeom prst="rtTriangle">
              <a:avLst/>
            </a:prstGeom>
            <a:solidFill>
              <a:srgbClr val="035E8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57400" y="4267200"/>
              <a:ext cx="4724400" cy="1981200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2209800" y="4800600"/>
              <a:ext cx="4419600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209800" y="4806950"/>
              <a:ext cx="4419600" cy="0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209800" y="4312447"/>
              <a:ext cx="7299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  <a:latin typeface="+mn-lt"/>
                </a:rPr>
                <a:t>Tools</a:t>
              </a:r>
              <a:endParaRPr lang="en-US" sz="20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09800" y="4876800"/>
              <a:ext cx="34380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Puppet, Chef, Ansible, Docker, AWS </a:t>
              </a:r>
              <a:br>
                <a:rPr lang="en-US" sz="16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[CloudFormation, Terraform]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Windows PowerShell/DSC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4876800" y="4512502"/>
              <a:ext cx="1676400" cy="1764084"/>
              <a:chOff x="2212181" y="4299066"/>
              <a:chExt cx="357366" cy="376058"/>
            </a:xfrm>
            <a:solidFill>
              <a:schemeClr val="tx1">
                <a:alpha val="3000"/>
              </a:schemeClr>
            </a:solidFill>
          </p:grpSpPr>
          <p:sp>
            <p:nvSpPr>
              <p:cNvPr id="28" name="Freeform 7"/>
              <p:cNvSpPr>
                <a:spLocks noEditPoints="1"/>
              </p:cNvSpPr>
              <p:nvPr/>
            </p:nvSpPr>
            <p:spPr bwMode="auto">
              <a:xfrm>
                <a:off x="2212181" y="4327736"/>
                <a:ext cx="347150" cy="347388"/>
              </a:xfrm>
              <a:custGeom>
                <a:avLst/>
                <a:gdLst>
                  <a:gd name="T0" fmla="*/ 2178 w 2906"/>
                  <a:gd name="T1" fmla="*/ 910 h 2908"/>
                  <a:gd name="T2" fmla="*/ 2542 w 2906"/>
                  <a:gd name="T3" fmla="*/ 910 h 2908"/>
                  <a:gd name="T4" fmla="*/ 2906 w 2906"/>
                  <a:gd name="T5" fmla="*/ 182 h 2908"/>
                  <a:gd name="T6" fmla="*/ 2726 w 2906"/>
                  <a:gd name="T7" fmla="*/ 0 h 2908"/>
                  <a:gd name="T8" fmla="*/ 1998 w 2906"/>
                  <a:gd name="T9" fmla="*/ 364 h 2908"/>
                  <a:gd name="T10" fmla="*/ 1998 w 2906"/>
                  <a:gd name="T11" fmla="*/ 728 h 2908"/>
                  <a:gd name="T12" fmla="*/ 1008 w 2906"/>
                  <a:gd name="T13" fmla="*/ 1714 h 2908"/>
                  <a:gd name="T14" fmla="*/ 830 w 2906"/>
                  <a:gd name="T15" fmla="*/ 1538 h 2908"/>
                  <a:gd name="T16" fmla="*/ 112 w 2906"/>
                  <a:gd name="T17" fmla="*/ 2254 h 2908"/>
                  <a:gd name="T18" fmla="*/ 112 w 2906"/>
                  <a:gd name="T19" fmla="*/ 2254 h 2908"/>
                  <a:gd name="T20" fmla="*/ 86 w 2906"/>
                  <a:gd name="T21" fmla="*/ 2284 h 2908"/>
                  <a:gd name="T22" fmla="*/ 64 w 2906"/>
                  <a:gd name="T23" fmla="*/ 2314 h 2908"/>
                  <a:gd name="T24" fmla="*/ 44 w 2906"/>
                  <a:gd name="T25" fmla="*/ 2348 h 2908"/>
                  <a:gd name="T26" fmla="*/ 28 w 2906"/>
                  <a:gd name="T27" fmla="*/ 2382 h 2908"/>
                  <a:gd name="T28" fmla="*/ 16 w 2906"/>
                  <a:gd name="T29" fmla="*/ 2416 h 2908"/>
                  <a:gd name="T30" fmla="*/ 8 w 2906"/>
                  <a:gd name="T31" fmla="*/ 2452 h 2908"/>
                  <a:gd name="T32" fmla="*/ 2 w 2906"/>
                  <a:gd name="T33" fmla="*/ 2488 h 2908"/>
                  <a:gd name="T34" fmla="*/ 0 w 2906"/>
                  <a:gd name="T35" fmla="*/ 2524 h 2908"/>
                  <a:gd name="T36" fmla="*/ 2 w 2906"/>
                  <a:gd name="T37" fmla="*/ 2562 h 2908"/>
                  <a:gd name="T38" fmla="*/ 8 w 2906"/>
                  <a:gd name="T39" fmla="*/ 2598 h 2908"/>
                  <a:gd name="T40" fmla="*/ 16 w 2906"/>
                  <a:gd name="T41" fmla="*/ 2634 h 2908"/>
                  <a:gd name="T42" fmla="*/ 28 w 2906"/>
                  <a:gd name="T43" fmla="*/ 2668 h 2908"/>
                  <a:gd name="T44" fmla="*/ 44 w 2906"/>
                  <a:gd name="T45" fmla="*/ 2702 h 2908"/>
                  <a:gd name="T46" fmla="*/ 64 w 2906"/>
                  <a:gd name="T47" fmla="*/ 2736 h 2908"/>
                  <a:gd name="T48" fmla="*/ 86 w 2906"/>
                  <a:gd name="T49" fmla="*/ 2766 h 2908"/>
                  <a:gd name="T50" fmla="*/ 112 w 2906"/>
                  <a:gd name="T51" fmla="*/ 2796 h 2908"/>
                  <a:gd name="T52" fmla="*/ 112 w 2906"/>
                  <a:gd name="T53" fmla="*/ 2796 h 2908"/>
                  <a:gd name="T54" fmla="*/ 142 w 2906"/>
                  <a:gd name="T55" fmla="*/ 2822 h 2908"/>
                  <a:gd name="T56" fmla="*/ 172 w 2906"/>
                  <a:gd name="T57" fmla="*/ 2844 h 2908"/>
                  <a:gd name="T58" fmla="*/ 206 w 2906"/>
                  <a:gd name="T59" fmla="*/ 2864 h 2908"/>
                  <a:gd name="T60" fmla="*/ 240 w 2906"/>
                  <a:gd name="T61" fmla="*/ 2880 h 2908"/>
                  <a:gd name="T62" fmla="*/ 274 w 2906"/>
                  <a:gd name="T63" fmla="*/ 2892 h 2908"/>
                  <a:gd name="T64" fmla="*/ 310 w 2906"/>
                  <a:gd name="T65" fmla="*/ 2900 h 2908"/>
                  <a:gd name="T66" fmla="*/ 346 w 2906"/>
                  <a:gd name="T67" fmla="*/ 2906 h 2908"/>
                  <a:gd name="T68" fmla="*/ 382 w 2906"/>
                  <a:gd name="T69" fmla="*/ 2908 h 2908"/>
                  <a:gd name="T70" fmla="*/ 420 w 2906"/>
                  <a:gd name="T71" fmla="*/ 2906 h 2908"/>
                  <a:gd name="T72" fmla="*/ 456 w 2906"/>
                  <a:gd name="T73" fmla="*/ 2900 h 2908"/>
                  <a:gd name="T74" fmla="*/ 492 w 2906"/>
                  <a:gd name="T75" fmla="*/ 2892 h 2908"/>
                  <a:gd name="T76" fmla="*/ 526 w 2906"/>
                  <a:gd name="T77" fmla="*/ 2880 h 2908"/>
                  <a:gd name="T78" fmla="*/ 560 w 2906"/>
                  <a:gd name="T79" fmla="*/ 2864 h 2908"/>
                  <a:gd name="T80" fmla="*/ 594 w 2906"/>
                  <a:gd name="T81" fmla="*/ 2844 h 2908"/>
                  <a:gd name="T82" fmla="*/ 624 w 2906"/>
                  <a:gd name="T83" fmla="*/ 2822 h 2908"/>
                  <a:gd name="T84" fmla="*/ 654 w 2906"/>
                  <a:gd name="T85" fmla="*/ 2796 h 2908"/>
                  <a:gd name="T86" fmla="*/ 1370 w 2906"/>
                  <a:gd name="T87" fmla="*/ 2078 h 2908"/>
                  <a:gd name="T88" fmla="*/ 1188 w 2906"/>
                  <a:gd name="T89" fmla="*/ 1896 h 2908"/>
                  <a:gd name="T90" fmla="*/ 2178 w 2906"/>
                  <a:gd name="T91" fmla="*/ 910 h 2908"/>
                  <a:gd name="T92" fmla="*/ 2178 w 2906"/>
                  <a:gd name="T93" fmla="*/ 910 h 2908"/>
                  <a:gd name="T94" fmla="*/ 2178 w 2906"/>
                  <a:gd name="T95" fmla="*/ 910 h 2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906" h="2908">
                    <a:moveTo>
                      <a:pt x="2178" y="910"/>
                    </a:moveTo>
                    <a:lnTo>
                      <a:pt x="2542" y="910"/>
                    </a:lnTo>
                    <a:lnTo>
                      <a:pt x="2906" y="182"/>
                    </a:lnTo>
                    <a:lnTo>
                      <a:pt x="2726" y="0"/>
                    </a:lnTo>
                    <a:lnTo>
                      <a:pt x="1998" y="364"/>
                    </a:lnTo>
                    <a:lnTo>
                      <a:pt x="1998" y="728"/>
                    </a:lnTo>
                    <a:lnTo>
                      <a:pt x="1008" y="1714"/>
                    </a:lnTo>
                    <a:lnTo>
                      <a:pt x="830" y="1538"/>
                    </a:lnTo>
                    <a:lnTo>
                      <a:pt x="112" y="2254"/>
                    </a:lnTo>
                    <a:lnTo>
                      <a:pt x="112" y="2254"/>
                    </a:lnTo>
                    <a:lnTo>
                      <a:pt x="86" y="2284"/>
                    </a:lnTo>
                    <a:lnTo>
                      <a:pt x="64" y="2314"/>
                    </a:lnTo>
                    <a:lnTo>
                      <a:pt x="44" y="2348"/>
                    </a:lnTo>
                    <a:lnTo>
                      <a:pt x="28" y="2382"/>
                    </a:lnTo>
                    <a:lnTo>
                      <a:pt x="16" y="2416"/>
                    </a:lnTo>
                    <a:lnTo>
                      <a:pt x="8" y="2452"/>
                    </a:lnTo>
                    <a:lnTo>
                      <a:pt x="2" y="2488"/>
                    </a:lnTo>
                    <a:lnTo>
                      <a:pt x="0" y="2524"/>
                    </a:lnTo>
                    <a:lnTo>
                      <a:pt x="2" y="2562"/>
                    </a:lnTo>
                    <a:lnTo>
                      <a:pt x="8" y="2598"/>
                    </a:lnTo>
                    <a:lnTo>
                      <a:pt x="16" y="2634"/>
                    </a:lnTo>
                    <a:lnTo>
                      <a:pt x="28" y="2668"/>
                    </a:lnTo>
                    <a:lnTo>
                      <a:pt x="44" y="2702"/>
                    </a:lnTo>
                    <a:lnTo>
                      <a:pt x="64" y="2736"/>
                    </a:lnTo>
                    <a:lnTo>
                      <a:pt x="86" y="2766"/>
                    </a:lnTo>
                    <a:lnTo>
                      <a:pt x="112" y="2796"/>
                    </a:lnTo>
                    <a:lnTo>
                      <a:pt x="112" y="2796"/>
                    </a:lnTo>
                    <a:lnTo>
                      <a:pt x="142" y="2822"/>
                    </a:lnTo>
                    <a:lnTo>
                      <a:pt x="172" y="2844"/>
                    </a:lnTo>
                    <a:lnTo>
                      <a:pt x="206" y="2864"/>
                    </a:lnTo>
                    <a:lnTo>
                      <a:pt x="240" y="2880"/>
                    </a:lnTo>
                    <a:lnTo>
                      <a:pt x="274" y="2892"/>
                    </a:lnTo>
                    <a:lnTo>
                      <a:pt x="310" y="2900"/>
                    </a:lnTo>
                    <a:lnTo>
                      <a:pt x="346" y="2906"/>
                    </a:lnTo>
                    <a:lnTo>
                      <a:pt x="382" y="2908"/>
                    </a:lnTo>
                    <a:lnTo>
                      <a:pt x="420" y="2906"/>
                    </a:lnTo>
                    <a:lnTo>
                      <a:pt x="456" y="2900"/>
                    </a:lnTo>
                    <a:lnTo>
                      <a:pt x="492" y="2892"/>
                    </a:lnTo>
                    <a:lnTo>
                      <a:pt x="526" y="2880"/>
                    </a:lnTo>
                    <a:lnTo>
                      <a:pt x="560" y="2864"/>
                    </a:lnTo>
                    <a:lnTo>
                      <a:pt x="594" y="2844"/>
                    </a:lnTo>
                    <a:lnTo>
                      <a:pt x="624" y="2822"/>
                    </a:lnTo>
                    <a:lnTo>
                      <a:pt x="654" y="2796"/>
                    </a:lnTo>
                    <a:lnTo>
                      <a:pt x="1370" y="2078"/>
                    </a:lnTo>
                    <a:lnTo>
                      <a:pt x="1188" y="1896"/>
                    </a:lnTo>
                    <a:lnTo>
                      <a:pt x="2178" y="910"/>
                    </a:lnTo>
                    <a:close/>
                    <a:moveTo>
                      <a:pt x="2178" y="910"/>
                    </a:moveTo>
                    <a:lnTo>
                      <a:pt x="2178" y="9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2235777" y="4299066"/>
                <a:ext cx="173933" cy="173933"/>
              </a:xfrm>
              <a:custGeom>
                <a:avLst/>
                <a:gdLst>
                  <a:gd name="T0" fmla="*/ 732 w 1456"/>
                  <a:gd name="T1" fmla="*/ 1234 h 1456"/>
                  <a:gd name="T2" fmla="*/ 822 w 1456"/>
                  <a:gd name="T3" fmla="*/ 1248 h 1456"/>
                  <a:gd name="T4" fmla="*/ 900 w 1456"/>
                  <a:gd name="T5" fmla="*/ 1290 h 1456"/>
                  <a:gd name="T6" fmla="*/ 1206 w 1456"/>
                  <a:gd name="T7" fmla="*/ 1318 h 1456"/>
                  <a:gd name="T8" fmla="*/ 998 w 1456"/>
                  <a:gd name="T9" fmla="*/ 1108 h 1456"/>
                  <a:gd name="T10" fmla="*/ 984 w 1456"/>
                  <a:gd name="T11" fmla="*/ 1064 h 1456"/>
                  <a:gd name="T12" fmla="*/ 998 w 1456"/>
                  <a:gd name="T13" fmla="*/ 1020 h 1456"/>
                  <a:gd name="T14" fmla="*/ 1020 w 1456"/>
                  <a:gd name="T15" fmla="*/ 998 h 1456"/>
                  <a:gd name="T16" fmla="*/ 1064 w 1456"/>
                  <a:gd name="T17" fmla="*/ 984 h 1456"/>
                  <a:gd name="T18" fmla="*/ 1108 w 1456"/>
                  <a:gd name="T19" fmla="*/ 998 h 1456"/>
                  <a:gd name="T20" fmla="*/ 1456 w 1456"/>
                  <a:gd name="T21" fmla="*/ 1070 h 1456"/>
                  <a:gd name="T22" fmla="*/ 1290 w 1456"/>
                  <a:gd name="T23" fmla="*/ 900 h 1456"/>
                  <a:gd name="T24" fmla="*/ 1248 w 1456"/>
                  <a:gd name="T25" fmla="*/ 822 h 1456"/>
                  <a:gd name="T26" fmla="*/ 1234 w 1456"/>
                  <a:gd name="T27" fmla="*/ 734 h 1456"/>
                  <a:gd name="T28" fmla="*/ 1240 w 1456"/>
                  <a:gd name="T29" fmla="*/ 668 h 1456"/>
                  <a:gd name="T30" fmla="*/ 1238 w 1456"/>
                  <a:gd name="T31" fmla="*/ 564 h 1456"/>
                  <a:gd name="T32" fmla="*/ 1220 w 1456"/>
                  <a:gd name="T33" fmla="*/ 460 h 1456"/>
                  <a:gd name="T34" fmla="*/ 1184 w 1456"/>
                  <a:gd name="T35" fmla="*/ 360 h 1456"/>
                  <a:gd name="T36" fmla="*/ 1130 w 1456"/>
                  <a:gd name="T37" fmla="*/ 268 h 1456"/>
                  <a:gd name="T38" fmla="*/ 1060 w 1456"/>
                  <a:gd name="T39" fmla="*/ 182 h 1456"/>
                  <a:gd name="T40" fmla="*/ 1002 w 1456"/>
                  <a:gd name="T41" fmla="*/ 132 h 1456"/>
                  <a:gd name="T42" fmla="*/ 910 w 1456"/>
                  <a:gd name="T43" fmla="*/ 72 h 1456"/>
                  <a:gd name="T44" fmla="*/ 810 w 1456"/>
                  <a:gd name="T45" fmla="*/ 30 h 1456"/>
                  <a:gd name="T46" fmla="*/ 706 w 1456"/>
                  <a:gd name="T47" fmla="*/ 6 h 1456"/>
                  <a:gd name="T48" fmla="*/ 600 w 1456"/>
                  <a:gd name="T49" fmla="*/ 0 h 1456"/>
                  <a:gd name="T50" fmla="*/ 528 w 1456"/>
                  <a:gd name="T51" fmla="*/ 8 h 1456"/>
                  <a:gd name="T52" fmla="*/ 504 w 1456"/>
                  <a:gd name="T53" fmla="*/ 24 h 1456"/>
                  <a:gd name="T54" fmla="*/ 498 w 1456"/>
                  <a:gd name="T55" fmla="*/ 52 h 1456"/>
                  <a:gd name="T56" fmla="*/ 696 w 1456"/>
                  <a:gd name="T57" fmla="*/ 258 h 1456"/>
                  <a:gd name="T58" fmla="*/ 726 w 1456"/>
                  <a:gd name="T59" fmla="*/ 294 h 1456"/>
                  <a:gd name="T60" fmla="*/ 754 w 1456"/>
                  <a:gd name="T61" fmla="*/ 354 h 1456"/>
                  <a:gd name="T62" fmla="*/ 764 w 1456"/>
                  <a:gd name="T63" fmla="*/ 420 h 1456"/>
                  <a:gd name="T64" fmla="*/ 754 w 1456"/>
                  <a:gd name="T65" fmla="*/ 484 h 1456"/>
                  <a:gd name="T66" fmla="*/ 726 w 1456"/>
                  <a:gd name="T67" fmla="*/ 544 h 1456"/>
                  <a:gd name="T68" fmla="*/ 580 w 1456"/>
                  <a:gd name="T69" fmla="*/ 696 h 1456"/>
                  <a:gd name="T70" fmla="*/ 544 w 1456"/>
                  <a:gd name="T71" fmla="*/ 726 h 1456"/>
                  <a:gd name="T72" fmla="*/ 484 w 1456"/>
                  <a:gd name="T73" fmla="*/ 754 h 1456"/>
                  <a:gd name="T74" fmla="*/ 418 w 1456"/>
                  <a:gd name="T75" fmla="*/ 764 h 1456"/>
                  <a:gd name="T76" fmla="*/ 354 w 1456"/>
                  <a:gd name="T77" fmla="*/ 754 h 1456"/>
                  <a:gd name="T78" fmla="*/ 294 w 1456"/>
                  <a:gd name="T79" fmla="*/ 726 h 1456"/>
                  <a:gd name="T80" fmla="*/ 70 w 1456"/>
                  <a:gd name="T81" fmla="*/ 508 h 1456"/>
                  <a:gd name="T82" fmla="*/ 52 w 1456"/>
                  <a:gd name="T83" fmla="*/ 498 h 1456"/>
                  <a:gd name="T84" fmla="*/ 24 w 1456"/>
                  <a:gd name="T85" fmla="*/ 504 h 1456"/>
                  <a:gd name="T86" fmla="*/ 6 w 1456"/>
                  <a:gd name="T87" fmla="*/ 528 h 1456"/>
                  <a:gd name="T88" fmla="*/ 0 w 1456"/>
                  <a:gd name="T89" fmla="*/ 600 h 1456"/>
                  <a:gd name="T90" fmla="*/ 6 w 1456"/>
                  <a:gd name="T91" fmla="*/ 706 h 1456"/>
                  <a:gd name="T92" fmla="*/ 30 w 1456"/>
                  <a:gd name="T93" fmla="*/ 810 h 1456"/>
                  <a:gd name="T94" fmla="*/ 72 w 1456"/>
                  <a:gd name="T95" fmla="*/ 910 h 1456"/>
                  <a:gd name="T96" fmla="*/ 132 w 1456"/>
                  <a:gd name="T97" fmla="*/ 1002 h 1456"/>
                  <a:gd name="T98" fmla="*/ 182 w 1456"/>
                  <a:gd name="T99" fmla="*/ 1060 h 1456"/>
                  <a:gd name="T100" fmla="*/ 266 w 1456"/>
                  <a:gd name="T101" fmla="*/ 1130 h 1456"/>
                  <a:gd name="T102" fmla="*/ 360 w 1456"/>
                  <a:gd name="T103" fmla="*/ 1184 h 1456"/>
                  <a:gd name="T104" fmla="*/ 460 w 1456"/>
                  <a:gd name="T105" fmla="*/ 1220 h 1456"/>
                  <a:gd name="T106" fmla="*/ 562 w 1456"/>
                  <a:gd name="T107" fmla="*/ 1238 h 1456"/>
                  <a:gd name="T108" fmla="*/ 668 w 1456"/>
                  <a:gd name="T109" fmla="*/ 1240 h 1456"/>
                  <a:gd name="T110" fmla="*/ 702 w 1456"/>
                  <a:gd name="T111" fmla="*/ 1236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56" h="1456">
                    <a:moveTo>
                      <a:pt x="702" y="1236"/>
                    </a:moveTo>
                    <a:lnTo>
                      <a:pt x="702" y="1236"/>
                    </a:lnTo>
                    <a:lnTo>
                      <a:pt x="732" y="1234"/>
                    </a:lnTo>
                    <a:lnTo>
                      <a:pt x="762" y="1234"/>
                    </a:lnTo>
                    <a:lnTo>
                      <a:pt x="792" y="1240"/>
                    </a:lnTo>
                    <a:lnTo>
                      <a:pt x="822" y="1248"/>
                    </a:lnTo>
                    <a:lnTo>
                      <a:pt x="850" y="1258"/>
                    </a:lnTo>
                    <a:lnTo>
                      <a:pt x="876" y="1272"/>
                    </a:lnTo>
                    <a:lnTo>
                      <a:pt x="900" y="1290"/>
                    </a:lnTo>
                    <a:lnTo>
                      <a:pt x="922" y="1310"/>
                    </a:lnTo>
                    <a:lnTo>
                      <a:pt x="1068" y="1456"/>
                    </a:lnTo>
                    <a:lnTo>
                      <a:pt x="1206" y="1318"/>
                    </a:lnTo>
                    <a:lnTo>
                      <a:pt x="1008" y="1120"/>
                    </a:lnTo>
                    <a:lnTo>
                      <a:pt x="1008" y="1120"/>
                    </a:lnTo>
                    <a:lnTo>
                      <a:pt x="998" y="1108"/>
                    </a:lnTo>
                    <a:lnTo>
                      <a:pt x="990" y="1094"/>
                    </a:lnTo>
                    <a:lnTo>
                      <a:pt x="986" y="1080"/>
                    </a:lnTo>
                    <a:lnTo>
                      <a:pt x="984" y="1064"/>
                    </a:lnTo>
                    <a:lnTo>
                      <a:pt x="986" y="1048"/>
                    </a:lnTo>
                    <a:lnTo>
                      <a:pt x="990" y="1034"/>
                    </a:lnTo>
                    <a:lnTo>
                      <a:pt x="998" y="1020"/>
                    </a:lnTo>
                    <a:lnTo>
                      <a:pt x="1008" y="1008"/>
                    </a:lnTo>
                    <a:lnTo>
                      <a:pt x="1008" y="1008"/>
                    </a:lnTo>
                    <a:lnTo>
                      <a:pt x="1020" y="998"/>
                    </a:lnTo>
                    <a:lnTo>
                      <a:pt x="1034" y="990"/>
                    </a:lnTo>
                    <a:lnTo>
                      <a:pt x="1048" y="986"/>
                    </a:lnTo>
                    <a:lnTo>
                      <a:pt x="1064" y="984"/>
                    </a:lnTo>
                    <a:lnTo>
                      <a:pt x="1078" y="986"/>
                    </a:lnTo>
                    <a:lnTo>
                      <a:pt x="1094" y="990"/>
                    </a:lnTo>
                    <a:lnTo>
                      <a:pt x="1108" y="998"/>
                    </a:lnTo>
                    <a:lnTo>
                      <a:pt x="1120" y="1008"/>
                    </a:lnTo>
                    <a:lnTo>
                      <a:pt x="1318" y="1208"/>
                    </a:lnTo>
                    <a:lnTo>
                      <a:pt x="1456" y="1070"/>
                    </a:lnTo>
                    <a:lnTo>
                      <a:pt x="1310" y="924"/>
                    </a:lnTo>
                    <a:lnTo>
                      <a:pt x="1310" y="924"/>
                    </a:lnTo>
                    <a:lnTo>
                      <a:pt x="1290" y="900"/>
                    </a:lnTo>
                    <a:lnTo>
                      <a:pt x="1272" y="876"/>
                    </a:lnTo>
                    <a:lnTo>
                      <a:pt x="1258" y="850"/>
                    </a:lnTo>
                    <a:lnTo>
                      <a:pt x="1248" y="822"/>
                    </a:lnTo>
                    <a:lnTo>
                      <a:pt x="1240" y="792"/>
                    </a:lnTo>
                    <a:lnTo>
                      <a:pt x="1234" y="764"/>
                    </a:lnTo>
                    <a:lnTo>
                      <a:pt x="1234" y="734"/>
                    </a:lnTo>
                    <a:lnTo>
                      <a:pt x="1236" y="702"/>
                    </a:lnTo>
                    <a:lnTo>
                      <a:pt x="1236" y="702"/>
                    </a:lnTo>
                    <a:lnTo>
                      <a:pt x="1240" y="668"/>
                    </a:lnTo>
                    <a:lnTo>
                      <a:pt x="1240" y="634"/>
                    </a:lnTo>
                    <a:lnTo>
                      <a:pt x="1240" y="598"/>
                    </a:lnTo>
                    <a:lnTo>
                      <a:pt x="1238" y="564"/>
                    </a:lnTo>
                    <a:lnTo>
                      <a:pt x="1234" y="528"/>
                    </a:lnTo>
                    <a:lnTo>
                      <a:pt x="1228" y="494"/>
                    </a:lnTo>
                    <a:lnTo>
                      <a:pt x="1220" y="460"/>
                    </a:lnTo>
                    <a:lnTo>
                      <a:pt x="1210" y="426"/>
                    </a:lnTo>
                    <a:lnTo>
                      <a:pt x="1198" y="394"/>
                    </a:lnTo>
                    <a:lnTo>
                      <a:pt x="1184" y="360"/>
                    </a:lnTo>
                    <a:lnTo>
                      <a:pt x="1168" y="328"/>
                    </a:lnTo>
                    <a:lnTo>
                      <a:pt x="1150" y="298"/>
                    </a:lnTo>
                    <a:lnTo>
                      <a:pt x="1130" y="268"/>
                    </a:lnTo>
                    <a:lnTo>
                      <a:pt x="1108" y="238"/>
                    </a:lnTo>
                    <a:lnTo>
                      <a:pt x="1086" y="210"/>
                    </a:lnTo>
                    <a:lnTo>
                      <a:pt x="1060" y="182"/>
                    </a:lnTo>
                    <a:lnTo>
                      <a:pt x="1060" y="182"/>
                    </a:lnTo>
                    <a:lnTo>
                      <a:pt x="1032" y="156"/>
                    </a:lnTo>
                    <a:lnTo>
                      <a:pt x="1002" y="132"/>
                    </a:lnTo>
                    <a:lnTo>
                      <a:pt x="972" y="110"/>
                    </a:lnTo>
                    <a:lnTo>
                      <a:pt x="942" y="90"/>
                    </a:lnTo>
                    <a:lnTo>
                      <a:pt x="910" y="72"/>
                    </a:lnTo>
                    <a:lnTo>
                      <a:pt x="878" y="56"/>
                    </a:lnTo>
                    <a:lnTo>
                      <a:pt x="844" y="42"/>
                    </a:lnTo>
                    <a:lnTo>
                      <a:pt x="810" y="30"/>
                    </a:lnTo>
                    <a:lnTo>
                      <a:pt x="776" y="20"/>
                    </a:lnTo>
                    <a:lnTo>
                      <a:pt x="742" y="12"/>
                    </a:lnTo>
                    <a:lnTo>
                      <a:pt x="706" y="6"/>
                    </a:lnTo>
                    <a:lnTo>
                      <a:pt x="670" y="2"/>
                    </a:lnTo>
                    <a:lnTo>
                      <a:pt x="636" y="0"/>
                    </a:lnTo>
                    <a:lnTo>
                      <a:pt x="600" y="0"/>
                    </a:lnTo>
                    <a:lnTo>
                      <a:pt x="564" y="4"/>
                    </a:lnTo>
                    <a:lnTo>
                      <a:pt x="528" y="8"/>
                    </a:lnTo>
                    <a:lnTo>
                      <a:pt x="528" y="8"/>
                    </a:lnTo>
                    <a:lnTo>
                      <a:pt x="518" y="10"/>
                    </a:lnTo>
                    <a:lnTo>
                      <a:pt x="510" y="16"/>
                    </a:lnTo>
                    <a:lnTo>
                      <a:pt x="504" y="24"/>
                    </a:lnTo>
                    <a:lnTo>
                      <a:pt x="500" y="32"/>
                    </a:lnTo>
                    <a:lnTo>
                      <a:pt x="498" y="42"/>
                    </a:lnTo>
                    <a:lnTo>
                      <a:pt x="498" y="52"/>
                    </a:lnTo>
                    <a:lnTo>
                      <a:pt x="502" y="62"/>
                    </a:lnTo>
                    <a:lnTo>
                      <a:pt x="508" y="70"/>
                    </a:lnTo>
                    <a:lnTo>
                      <a:pt x="696" y="258"/>
                    </a:lnTo>
                    <a:lnTo>
                      <a:pt x="696" y="258"/>
                    </a:lnTo>
                    <a:lnTo>
                      <a:pt x="712" y="276"/>
                    </a:lnTo>
                    <a:lnTo>
                      <a:pt x="726" y="294"/>
                    </a:lnTo>
                    <a:lnTo>
                      <a:pt x="736" y="314"/>
                    </a:lnTo>
                    <a:lnTo>
                      <a:pt x="746" y="334"/>
                    </a:lnTo>
                    <a:lnTo>
                      <a:pt x="754" y="354"/>
                    </a:lnTo>
                    <a:lnTo>
                      <a:pt x="758" y="376"/>
                    </a:lnTo>
                    <a:lnTo>
                      <a:pt x="762" y="398"/>
                    </a:lnTo>
                    <a:lnTo>
                      <a:pt x="764" y="420"/>
                    </a:lnTo>
                    <a:lnTo>
                      <a:pt x="762" y="442"/>
                    </a:lnTo>
                    <a:lnTo>
                      <a:pt x="758" y="462"/>
                    </a:lnTo>
                    <a:lnTo>
                      <a:pt x="754" y="484"/>
                    </a:lnTo>
                    <a:lnTo>
                      <a:pt x="746" y="506"/>
                    </a:lnTo>
                    <a:lnTo>
                      <a:pt x="736" y="526"/>
                    </a:lnTo>
                    <a:lnTo>
                      <a:pt x="726" y="544"/>
                    </a:lnTo>
                    <a:lnTo>
                      <a:pt x="712" y="564"/>
                    </a:lnTo>
                    <a:lnTo>
                      <a:pt x="696" y="580"/>
                    </a:lnTo>
                    <a:lnTo>
                      <a:pt x="580" y="696"/>
                    </a:lnTo>
                    <a:lnTo>
                      <a:pt x="580" y="696"/>
                    </a:lnTo>
                    <a:lnTo>
                      <a:pt x="564" y="712"/>
                    </a:lnTo>
                    <a:lnTo>
                      <a:pt x="544" y="726"/>
                    </a:lnTo>
                    <a:lnTo>
                      <a:pt x="526" y="736"/>
                    </a:lnTo>
                    <a:lnTo>
                      <a:pt x="504" y="746"/>
                    </a:lnTo>
                    <a:lnTo>
                      <a:pt x="484" y="754"/>
                    </a:lnTo>
                    <a:lnTo>
                      <a:pt x="462" y="758"/>
                    </a:lnTo>
                    <a:lnTo>
                      <a:pt x="440" y="762"/>
                    </a:lnTo>
                    <a:lnTo>
                      <a:pt x="418" y="764"/>
                    </a:lnTo>
                    <a:lnTo>
                      <a:pt x="398" y="762"/>
                    </a:lnTo>
                    <a:lnTo>
                      <a:pt x="376" y="758"/>
                    </a:lnTo>
                    <a:lnTo>
                      <a:pt x="354" y="754"/>
                    </a:lnTo>
                    <a:lnTo>
                      <a:pt x="334" y="746"/>
                    </a:lnTo>
                    <a:lnTo>
                      <a:pt x="312" y="736"/>
                    </a:lnTo>
                    <a:lnTo>
                      <a:pt x="294" y="726"/>
                    </a:lnTo>
                    <a:lnTo>
                      <a:pt x="276" y="712"/>
                    </a:lnTo>
                    <a:lnTo>
                      <a:pt x="258" y="696"/>
                    </a:lnTo>
                    <a:lnTo>
                      <a:pt x="70" y="508"/>
                    </a:lnTo>
                    <a:lnTo>
                      <a:pt x="70" y="508"/>
                    </a:lnTo>
                    <a:lnTo>
                      <a:pt x="60" y="502"/>
                    </a:lnTo>
                    <a:lnTo>
                      <a:pt x="52" y="498"/>
                    </a:lnTo>
                    <a:lnTo>
                      <a:pt x="42" y="498"/>
                    </a:lnTo>
                    <a:lnTo>
                      <a:pt x="32" y="500"/>
                    </a:lnTo>
                    <a:lnTo>
                      <a:pt x="24" y="504"/>
                    </a:lnTo>
                    <a:lnTo>
                      <a:pt x="16" y="510"/>
                    </a:lnTo>
                    <a:lnTo>
                      <a:pt x="10" y="518"/>
                    </a:lnTo>
                    <a:lnTo>
                      <a:pt x="6" y="528"/>
                    </a:lnTo>
                    <a:lnTo>
                      <a:pt x="6" y="528"/>
                    </a:lnTo>
                    <a:lnTo>
                      <a:pt x="2" y="564"/>
                    </a:lnTo>
                    <a:lnTo>
                      <a:pt x="0" y="600"/>
                    </a:lnTo>
                    <a:lnTo>
                      <a:pt x="0" y="636"/>
                    </a:lnTo>
                    <a:lnTo>
                      <a:pt x="2" y="670"/>
                    </a:lnTo>
                    <a:lnTo>
                      <a:pt x="6" y="706"/>
                    </a:lnTo>
                    <a:lnTo>
                      <a:pt x="12" y="742"/>
                    </a:lnTo>
                    <a:lnTo>
                      <a:pt x="20" y="776"/>
                    </a:lnTo>
                    <a:lnTo>
                      <a:pt x="30" y="810"/>
                    </a:lnTo>
                    <a:lnTo>
                      <a:pt x="42" y="844"/>
                    </a:lnTo>
                    <a:lnTo>
                      <a:pt x="56" y="878"/>
                    </a:lnTo>
                    <a:lnTo>
                      <a:pt x="72" y="910"/>
                    </a:lnTo>
                    <a:lnTo>
                      <a:pt x="90" y="942"/>
                    </a:lnTo>
                    <a:lnTo>
                      <a:pt x="110" y="972"/>
                    </a:lnTo>
                    <a:lnTo>
                      <a:pt x="132" y="1002"/>
                    </a:lnTo>
                    <a:lnTo>
                      <a:pt x="156" y="1032"/>
                    </a:lnTo>
                    <a:lnTo>
                      <a:pt x="182" y="1060"/>
                    </a:lnTo>
                    <a:lnTo>
                      <a:pt x="182" y="1060"/>
                    </a:lnTo>
                    <a:lnTo>
                      <a:pt x="210" y="1086"/>
                    </a:lnTo>
                    <a:lnTo>
                      <a:pt x="238" y="1108"/>
                    </a:lnTo>
                    <a:lnTo>
                      <a:pt x="266" y="1130"/>
                    </a:lnTo>
                    <a:lnTo>
                      <a:pt x="298" y="1150"/>
                    </a:lnTo>
                    <a:lnTo>
                      <a:pt x="328" y="1168"/>
                    </a:lnTo>
                    <a:lnTo>
                      <a:pt x="360" y="1184"/>
                    </a:lnTo>
                    <a:lnTo>
                      <a:pt x="392" y="1198"/>
                    </a:lnTo>
                    <a:lnTo>
                      <a:pt x="426" y="1210"/>
                    </a:lnTo>
                    <a:lnTo>
                      <a:pt x="460" y="1220"/>
                    </a:lnTo>
                    <a:lnTo>
                      <a:pt x="494" y="1228"/>
                    </a:lnTo>
                    <a:lnTo>
                      <a:pt x="528" y="1234"/>
                    </a:lnTo>
                    <a:lnTo>
                      <a:pt x="562" y="1238"/>
                    </a:lnTo>
                    <a:lnTo>
                      <a:pt x="598" y="1240"/>
                    </a:lnTo>
                    <a:lnTo>
                      <a:pt x="632" y="1240"/>
                    </a:lnTo>
                    <a:lnTo>
                      <a:pt x="668" y="1240"/>
                    </a:lnTo>
                    <a:lnTo>
                      <a:pt x="702" y="1236"/>
                    </a:lnTo>
                    <a:lnTo>
                      <a:pt x="702" y="1236"/>
                    </a:lnTo>
                    <a:close/>
                    <a:moveTo>
                      <a:pt x="702" y="1236"/>
                    </a:moveTo>
                    <a:lnTo>
                      <a:pt x="702" y="12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13"/>
              <p:cNvSpPr>
                <a:spLocks noEditPoints="1"/>
              </p:cNvSpPr>
              <p:nvPr/>
            </p:nvSpPr>
            <p:spPr bwMode="auto">
              <a:xfrm>
                <a:off x="2412816" y="4476344"/>
                <a:ext cx="156731" cy="156492"/>
              </a:xfrm>
              <a:custGeom>
                <a:avLst/>
                <a:gdLst>
                  <a:gd name="T0" fmla="*/ 388 w 1312"/>
                  <a:gd name="T1" fmla="*/ 0 h 1310"/>
                  <a:gd name="T2" fmla="*/ 250 w 1312"/>
                  <a:gd name="T3" fmla="*/ 136 h 1310"/>
                  <a:gd name="T4" fmla="*/ 1070 w 1312"/>
                  <a:gd name="T5" fmla="*/ 956 h 1310"/>
                  <a:gd name="T6" fmla="*/ 1070 w 1312"/>
                  <a:gd name="T7" fmla="*/ 956 h 1310"/>
                  <a:gd name="T8" fmla="*/ 1080 w 1312"/>
                  <a:gd name="T9" fmla="*/ 968 h 1310"/>
                  <a:gd name="T10" fmla="*/ 1086 w 1312"/>
                  <a:gd name="T11" fmla="*/ 982 h 1310"/>
                  <a:gd name="T12" fmla="*/ 1092 w 1312"/>
                  <a:gd name="T13" fmla="*/ 996 h 1310"/>
                  <a:gd name="T14" fmla="*/ 1092 w 1312"/>
                  <a:gd name="T15" fmla="*/ 1012 h 1310"/>
                  <a:gd name="T16" fmla="*/ 1092 w 1312"/>
                  <a:gd name="T17" fmla="*/ 1028 h 1310"/>
                  <a:gd name="T18" fmla="*/ 1086 w 1312"/>
                  <a:gd name="T19" fmla="*/ 1042 h 1310"/>
                  <a:gd name="T20" fmla="*/ 1080 w 1312"/>
                  <a:gd name="T21" fmla="*/ 1056 h 1310"/>
                  <a:gd name="T22" fmla="*/ 1070 w 1312"/>
                  <a:gd name="T23" fmla="*/ 1068 h 1310"/>
                  <a:gd name="T24" fmla="*/ 1070 w 1312"/>
                  <a:gd name="T25" fmla="*/ 1068 h 1310"/>
                  <a:gd name="T26" fmla="*/ 1058 w 1312"/>
                  <a:gd name="T27" fmla="*/ 1078 h 1310"/>
                  <a:gd name="T28" fmla="*/ 1044 w 1312"/>
                  <a:gd name="T29" fmla="*/ 1086 h 1310"/>
                  <a:gd name="T30" fmla="*/ 1028 w 1312"/>
                  <a:gd name="T31" fmla="*/ 1090 h 1310"/>
                  <a:gd name="T32" fmla="*/ 1014 w 1312"/>
                  <a:gd name="T33" fmla="*/ 1092 h 1310"/>
                  <a:gd name="T34" fmla="*/ 998 w 1312"/>
                  <a:gd name="T35" fmla="*/ 1090 h 1310"/>
                  <a:gd name="T36" fmla="*/ 984 w 1312"/>
                  <a:gd name="T37" fmla="*/ 1086 h 1310"/>
                  <a:gd name="T38" fmla="*/ 970 w 1312"/>
                  <a:gd name="T39" fmla="*/ 1078 h 1310"/>
                  <a:gd name="T40" fmla="*/ 958 w 1312"/>
                  <a:gd name="T41" fmla="*/ 1068 h 1310"/>
                  <a:gd name="T42" fmla="*/ 138 w 1312"/>
                  <a:gd name="T43" fmla="*/ 248 h 1310"/>
                  <a:gd name="T44" fmla="*/ 0 w 1312"/>
                  <a:gd name="T45" fmla="*/ 386 h 1310"/>
                  <a:gd name="T46" fmla="*/ 844 w 1312"/>
                  <a:gd name="T47" fmla="*/ 1230 h 1310"/>
                  <a:gd name="T48" fmla="*/ 844 w 1312"/>
                  <a:gd name="T49" fmla="*/ 1230 h 1310"/>
                  <a:gd name="T50" fmla="*/ 864 w 1312"/>
                  <a:gd name="T51" fmla="*/ 1250 h 1310"/>
                  <a:gd name="T52" fmla="*/ 888 w 1312"/>
                  <a:gd name="T53" fmla="*/ 1266 h 1310"/>
                  <a:gd name="T54" fmla="*/ 910 w 1312"/>
                  <a:gd name="T55" fmla="*/ 1280 h 1310"/>
                  <a:gd name="T56" fmla="*/ 934 w 1312"/>
                  <a:gd name="T57" fmla="*/ 1290 h 1310"/>
                  <a:gd name="T58" fmla="*/ 960 w 1312"/>
                  <a:gd name="T59" fmla="*/ 1300 h 1310"/>
                  <a:gd name="T60" fmla="*/ 986 w 1312"/>
                  <a:gd name="T61" fmla="*/ 1306 h 1310"/>
                  <a:gd name="T62" fmla="*/ 1012 w 1312"/>
                  <a:gd name="T63" fmla="*/ 1310 h 1310"/>
                  <a:gd name="T64" fmla="*/ 1038 w 1312"/>
                  <a:gd name="T65" fmla="*/ 1310 h 1310"/>
                  <a:gd name="T66" fmla="*/ 1064 w 1312"/>
                  <a:gd name="T67" fmla="*/ 1310 h 1310"/>
                  <a:gd name="T68" fmla="*/ 1090 w 1312"/>
                  <a:gd name="T69" fmla="*/ 1306 h 1310"/>
                  <a:gd name="T70" fmla="*/ 1116 w 1312"/>
                  <a:gd name="T71" fmla="*/ 1298 h 1310"/>
                  <a:gd name="T72" fmla="*/ 1140 w 1312"/>
                  <a:gd name="T73" fmla="*/ 1290 h 1310"/>
                  <a:gd name="T74" fmla="*/ 1164 w 1312"/>
                  <a:gd name="T75" fmla="*/ 1278 h 1310"/>
                  <a:gd name="T76" fmla="*/ 1188 w 1312"/>
                  <a:gd name="T77" fmla="*/ 1264 h 1310"/>
                  <a:gd name="T78" fmla="*/ 1210 w 1312"/>
                  <a:gd name="T79" fmla="*/ 1248 h 1310"/>
                  <a:gd name="T80" fmla="*/ 1232 w 1312"/>
                  <a:gd name="T81" fmla="*/ 1230 h 1310"/>
                  <a:gd name="T82" fmla="*/ 1232 w 1312"/>
                  <a:gd name="T83" fmla="*/ 1230 h 1310"/>
                  <a:gd name="T84" fmla="*/ 1250 w 1312"/>
                  <a:gd name="T85" fmla="*/ 1210 h 1310"/>
                  <a:gd name="T86" fmla="*/ 1266 w 1312"/>
                  <a:gd name="T87" fmla="*/ 1186 h 1310"/>
                  <a:gd name="T88" fmla="*/ 1280 w 1312"/>
                  <a:gd name="T89" fmla="*/ 1164 h 1310"/>
                  <a:gd name="T90" fmla="*/ 1292 w 1312"/>
                  <a:gd name="T91" fmla="*/ 1140 h 1310"/>
                  <a:gd name="T92" fmla="*/ 1300 w 1312"/>
                  <a:gd name="T93" fmla="*/ 1114 h 1310"/>
                  <a:gd name="T94" fmla="*/ 1306 w 1312"/>
                  <a:gd name="T95" fmla="*/ 1088 h 1310"/>
                  <a:gd name="T96" fmla="*/ 1310 w 1312"/>
                  <a:gd name="T97" fmla="*/ 1062 h 1310"/>
                  <a:gd name="T98" fmla="*/ 1312 w 1312"/>
                  <a:gd name="T99" fmla="*/ 1036 h 1310"/>
                  <a:gd name="T100" fmla="*/ 1310 w 1312"/>
                  <a:gd name="T101" fmla="*/ 1010 h 1310"/>
                  <a:gd name="T102" fmla="*/ 1306 w 1312"/>
                  <a:gd name="T103" fmla="*/ 984 h 1310"/>
                  <a:gd name="T104" fmla="*/ 1300 w 1312"/>
                  <a:gd name="T105" fmla="*/ 958 h 1310"/>
                  <a:gd name="T106" fmla="*/ 1292 w 1312"/>
                  <a:gd name="T107" fmla="*/ 934 h 1310"/>
                  <a:gd name="T108" fmla="*/ 1280 w 1312"/>
                  <a:gd name="T109" fmla="*/ 908 h 1310"/>
                  <a:gd name="T110" fmla="*/ 1266 w 1312"/>
                  <a:gd name="T111" fmla="*/ 886 h 1310"/>
                  <a:gd name="T112" fmla="*/ 1250 w 1312"/>
                  <a:gd name="T113" fmla="*/ 864 h 1310"/>
                  <a:gd name="T114" fmla="*/ 1232 w 1312"/>
                  <a:gd name="T115" fmla="*/ 842 h 1310"/>
                  <a:gd name="T116" fmla="*/ 388 w 1312"/>
                  <a:gd name="T117" fmla="*/ 0 h 1310"/>
                  <a:gd name="T118" fmla="*/ 388 w 1312"/>
                  <a:gd name="T119" fmla="*/ 0 h 1310"/>
                  <a:gd name="T120" fmla="*/ 388 w 1312"/>
                  <a:gd name="T121" fmla="*/ 0 h 1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12" h="1310">
                    <a:moveTo>
                      <a:pt x="388" y="0"/>
                    </a:moveTo>
                    <a:lnTo>
                      <a:pt x="250" y="136"/>
                    </a:lnTo>
                    <a:lnTo>
                      <a:pt x="1070" y="956"/>
                    </a:lnTo>
                    <a:lnTo>
                      <a:pt x="1070" y="956"/>
                    </a:lnTo>
                    <a:lnTo>
                      <a:pt x="1080" y="968"/>
                    </a:lnTo>
                    <a:lnTo>
                      <a:pt x="1086" y="982"/>
                    </a:lnTo>
                    <a:lnTo>
                      <a:pt x="1092" y="996"/>
                    </a:lnTo>
                    <a:lnTo>
                      <a:pt x="1092" y="1012"/>
                    </a:lnTo>
                    <a:lnTo>
                      <a:pt x="1092" y="1028"/>
                    </a:lnTo>
                    <a:lnTo>
                      <a:pt x="1086" y="1042"/>
                    </a:lnTo>
                    <a:lnTo>
                      <a:pt x="1080" y="1056"/>
                    </a:lnTo>
                    <a:lnTo>
                      <a:pt x="1070" y="1068"/>
                    </a:lnTo>
                    <a:lnTo>
                      <a:pt x="1070" y="1068"/>
                    </a:lnTo>
                    <a:lnTo>
                      <a:pt x="1058" y="1078"/>
                    </a:lnTo>
                    <a:lnTo>
                      <a:pt x="1044" y="1086"/>
                    </a:lnTo>
                    <a:lnTo>
                      <a:pt x="1028" y="1090"/>
                    </a:lnTo>
                    <a:lnTo>
                      <a:pt x="1014" y="1092"/>
                    </a:lnTo>
                    <a:lnTo>
                      <a:pt x="998" y="1090"/>
                    </a:lnTo>
                    <a:lnTo>
                      <a:pt x="984" y="1086"/>
                    </a:lnTo>
                    <a:lnTo>
                      <a:pt x="970" y="1078"/>
                    </a:lnTo>
                    <a:lnTo>
                      <a:pt x="958" y="1068"/>
                    </a:lnTo>
                    <a:lnTo>
                      <a:pt x="138" y="248"/>
                    </a:lnTo>
                    <a:lnTo>
                      <a:pt x="0" y="386"/>
                    </a:lnTo>
                    <a:lnTo>
                      <a:pt x="844" y="1230"/>
                    </a:lnTo>
                    <a:lnTo>
                      <a:pt x="844" y="1230"/>
                    </a:lnTo>
                    <a:lnTo>
                      <a:pt x="864" y="1250"/>
                    </a:lnTo>
                    <a:lnTo>
                      <a:pt x="888" y="1266"/>
                    </a:lnTo>
                    <a:lnTo>
                      <a:pt x="910" y="1280"/>
                    </a:lnTo>
                    <a:lnTo>
                      <a:pt x="934" y="1290"/>
                    </a:lnTo>
                    <a:lnTo>
                      <a:pt x="960" y="1300"/>
                    </a:lnTo>
                    <a:lnTo>
                      <a:pt x="986" y="1306"/>
                    </a:lnTo>
                    <a:lnTo>
                      <a:pt x="1012" y="1310"/>
                    </a:lnTo>
                    <a:lnTo>
                      <a:pt x="1038" y="1310"/>
                    </a:lnTo>
                    <a:lnTo>
                      <a:pt x="1064" y="1310"/>
                    </a:lnTo>
                    <a:lnTo>
                      <a:pt x="1090" y="1306"/>
                    </a:lnTo>
                    <a:lnTo>
                      <a:pt x="1116" y="1298"/>
                    </a:lnTo>
                    <a:lnTo>
                      <a:pt x="1140" y="1290"/>
                    </a:lnTo>
                    <a:lnTo>
                      <a:pt x="1164" y="1278"/>
                    </a:lnTo>
                    <a:lnTo>
                      <a:pt x="1188" y="1264"/>
                    </a:lnTo>
                    <a:lnTo>
                      <a:pt x="1210" y="1248"/>
                    </a:lnTo>
                    <a:lnTo>
                      <a:pt x="1232" y="1230"/>
                    </a:lnTo>
                    <a:lnTo>
                      <a:pt x="1232" y="1230"/>
                    </a:lnTo>
                    <a:lnTo>
                      <a:pt x="1250" y="1210"/>
                    </a:lnTo>
                    <a:lnTo>
                      <a:pt x="1266" y="1186"/>
                    </a:lnTo>
                    <a:lnTo>
                      <a:pt x="1280" y="1164"/>
                    </a:lnTo>
                    <a:lnTo>
                      <a:pt x="1292" y="1140"/>
                    </a:lnTo>
                    <a:lnTo>
                      <a:pt x="1300" y="1114"/>
                    </a:lnTo>
                    <a:lnTo>
                      <a:pt x="1306" y="1088"/>
                    </a:lnTo>
                    <a:lnTo>
                      <a:pt x="1310" y="1062"/>
                    </a:lnTo>
                    <a:lnTo>
                      <a:pt x="1312" y="1036"/>
                    </a:lnTo>
                    <a:lnTo>
                      <a:pt x="1310" y="1010"/>
                    </a:lnTo>
                    <a:lnTo>
                      <a:pt x="1306" y="984"/>
                    </a:lnTo>
                    <a:lnTo>
                      <a:pt x="1300" y="958"/>
                    </a:lnTo>
                    <a:lnTo>
                      <a:pt x="1292" y="934"/>
                    </a:lnTo>
                    <a:lnTo>
                      <a:pt x="1280" y="908"/>
                    </a:lnTo>
                    <a:lnTo>
                      <a:pt x="1266" y="886"/>
                    </a:lnTo>
                    <a:lnTo>
                      <a:pt x="1250" y="864"/>
                    </a:lnTo>
                    <a:lnTo>
                      <a:pt x="1232" y="842"/>
                    </a:lnTo>
                    <a:lnTo>
                      <a:pt x="388" y="0"/>
                    </a:lnTo>
                    <a:close/>
                    <a:moveTo>
                      <a:pt x="388" y="0"/>
                    </a:moveTo>
                    <a:lnTo>
                      <a:pt x="38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1" name="Text Placeholder 2"/>
          <p:cNvSpPr>
            <a:spLocks noGrp="1"/>
          </p:cNvSpPr>
          <p:nvPr>
            <p:ph type="body" sz="half" idx="2"/>
          </p:nvPr>
        </p:nvSpPr>
        <p:spPr>
          <a:xfrm>
            <a:off x="365759" y="1527048"/>
            <a:ext cx="8482965" cy="377952"/>
          </a:xfrm>
        </p:spPr>
        <p:txBody>
          <a:bodyPr/>
          <a:lstStyle/>
          <a:p>
            <a:pPr eaLnBrk="1" hangingPunct="1">
              <a:lnSpc>
                <a:spcPts val="1920"/>
              </a:lnSpc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 smtClean="0">
                <a:latin typeface="+mn-lt"/>
              </a:rPr>
              <a:t>Meaning infrastructure management using code or script encouraging automation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873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362200" y="1905000"/>
            <a:ext cx="4114800" cy="2362200"/>
            <a:chOff x="2362200" y="1905000"/>
            <a:chExt cx="4114800" cy="2362200"/>
          </a:xfrm>
        </p:grpSpPr>
        <p:sp>
          <p:nvSpPr>
            <p:cNvPr id="13" name="Rectangle 12"/>
            <p:cNvSpPr/>
            <p:nvPr/>
          </p:nvSpPr>
          <p:spPr>
            <a:xfrm>
              <a:off x="2362200" y="1905000"/>
              <a:ext cx="4114800" cy="2362200"/>
            </a:xfrm>
            <a:prstGeom prst="rect">
              <a:avLst/>
            </a:prstGeom>
            <a:gradFill>
              <a:gsLst>
                <a:gs pos="80000">
                  <a:srgbClr val="D9F2FF"/>
                </a:gs>
                <a:gs pos="100000">
                  <a:srgbClr val="A6CCE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14600" y="2028879"/>
              <a:ext cx="3379643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1600">
                  <a:solidFill>
                    <a:srgbClr val="404040"/>
                  </a:solidFill>
                  <a:latin typeface="+mn-lt"/>
                </a:defRPr>
              </a:lvl1pPr>
            </a:lstStyle>
            <a:p>
              <a:r>
                <a:rPr lang="en-US" dirty="0"/>
                <a:t>Extend C.I. to Staging &amp; Production</a:t>
              </a:r>
            </a:p>
            <a:p>
              <a:r>
                <a:rPr lang="en-US" dirty="0"/>
                <a:t>Delivery Pipeline</a:t>
              </a:r>
            </a:p>
            <a:p>
              <a:r>
                <a:rPr lang="en-US" dirty="0"/>
                <a:t>Continuous Testing</a:t>
              </a:r>
            </a:p>
            <a:p>
              <a:r>
                <a:rPr lang="en-US" dirty="0"/>
                <a:t>Continuous Deployment</a:t>
              </a:r>
            </a:p>
            <a:p>
              <a:r>
                <a:rPr lang="en-US" dirty="0"/>
                <a:t>Improved quality</a:t>
              </a:r>
            </a:p>
            <a:p>
              <a:r>
                <a:rPr lang="en-US" dirty="0"/>
                <a:t>Faster time to market</a:t>
              </a:r>
            </a:p>
            <a:p>
              <a:r>
                <a:rPr lang="en-US" dirty="0"/>
                <a:t>Frequent feedback from customer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Deployment Pipeline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81150" y="3810000"/>
            <a:ext cx="5676138" cy="2466586"/>
            <a:chOff x="1581150" y="3810000"/>
            <a:chExt cx="5676138" cy="2466586"/>
          </a:xfrm>
        </p:grpSpPr>
        <p:sp>
          <p:nvSpPr>
            <p:cNvPr id="11" name="Rectangle 10"/>
            <p:cNvSpPr/>
            <p:nvPr/>
          </p:nvSpPr>
          <p:spPr>
            <a:xfrm>
              <a:off x="6477000" y="3810000"/>
              <a:ext cx="780288" cy="2133600"/>
            </a:xfrm>
            <a:prstGeom prst="rect">
              <a:avLst/>
            </a:prstGeom>
            <a:solidFill>
              <a:srgbClr val="0374AD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81150" y="3810000"/>
              <a:ext cx="780288" cy="2133600"/>
            </a:xfrm>
            <a:prstGeom prst="rect">
              <a:avLst/>
            </a:prstGeom>
            <a:solidFill>
              <a:srgbClr val="0374AD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4" name="Right Triangle 13"/>
            <p:cNvSpPr/>
            <p:nvPr/>
          </p:nvSpPr>
          <p:spPr>
            <a:xfrm rot="16200000">
              <a:off x="1981201" y="3886201"/>
              <a:ext cx="457198" cy="304800"/>
            </a:xfrm>
            <a:prstGeom prst="rtTriangle">
              <a:avLst/>
            </a:prstGeom>
            <a:solidFill>
              <a:srgbClr val="035E8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5" name="Right Triangle 14"/>
            <p:cNvSpPr/>
            <p:nvPr/>
          </p:nvSpPr>
          <p:spPr>
            <a:xfrm rot="5400000" flipH="1">
              <a:off x="6400801" y="3886201"/>
              <a:ext cx="457198" cy="304800"/>
            </a:xfrm>
            <a:prstGeom prst="rtTriangle">
              <a:avLst/>
            </a:prstGeom>
            <a:solidFill>
              <a:srgbClr val="035E8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57400" y="4267200"/>
              <a:ext cx="4724400" cy="1981200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09800" y="4312447"/>
              <a:ext cx="7299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  <a:latin typeface="+mn-lt"/>
                </a:rPr>
                <a:t>Tools</a:t>
              </a:r>
              <a:endParaRPr lang="en-US" sz="2000" b="1" dirty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209800" y="4800600"/>
              <a:ext cx="4419600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209800" y="4806950"/>
              <a:ext cx="4419600" cy="0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209800" y="4876800"/>
              <a:ext cx="45022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Git, Maven, Jenkins, Bamboo, Selenium, Chef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AWS – CodeCommit, CodeDeploy, CodePipeline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TFS Build, Microsoft Release, Octopus, </a:t>
              </a:r>
              <a:r>
                <a:rPr lang="en-US" sz="1600" dirty="0" smtClean="0">
                  <a:solidFill>
                    <a:schemeClr val="bg1"/>
                  </a:solidFill>
                  <a:latin typeface="+mn-lt"/>
                </a:rPr>
                <a:t>Appveyor</a:t>
              </a:r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876800" y="4512502"/>
              <a:ext cx="1676400" cy="1764084"/>
              <a:chOff x="2212181" y="4299066"/>
              <a:chExt cx="357366" cy="376058"/>
            </a:xfrm>
            <a:solidFill>
              <a:schemeClr val="tx1">
                <a:alpha val="3000"/>
              </a:schemeClr>
            </a:solidFill>
          </p:grpSpPr>
          <p:sp>
            <p:nvSpPr>
              <p:cNvPr id="27" name="Freeform 7"/>
              <p:cNvSpPr>
                <a:spLocks noEditPoints="1"/>
              </p:cNvSpPr>
              <p:nvPr/>
            </p:nvSpPr>
            <p:spPr bwMode="auto">
              <a:xfrm>
                <a:off x="2212181" y="4327736"/>
                <a:ext cx="347150" cy="347388"/>
              </a:xfrm>
              <a:custGeom>
                <a:avLst/>
                <a:gdLst>
                  <a:gd name="T0" fmla="*/ 2178 w 2906"/>
                  <a:gd name="T1" fmla="*/ 910 h 2908"/>
                  <a:gd name="T2" fmla="*/ 2542 w 2906"/>
                  <a:gd name="T3" fmla="*/ 910 h 2908"/>
                  <a:gd name="T4" fmla="*/ 2906 w 2906"/>
                  <a:gd name="T5" fmla="*/ 182 h 2908"/>
                  <a:gd name="T6" fmla="*/ 2726 w 2906"/>
                  <a:gd name="T7" fmla="*/ 0 h 2908"/>
                  <a:gd name="T8" fmla="*/ 1998 w 2906"/>
                  <a:gd name="T9" fmla="*/ 364 h 2908"/>
                  <a:gd name="T10" fmla="*/ 1998 w 2906"/>
                  <a:gd name="T11" fmla="*/ 728 h 2908"/>
                  <a:gd name="T12" fmla="*/ 1008 w 2906"/>
                  <a:gd name="T13" fmla="*/ 1714 h 2908"/>
                  <a:gd name="T14" fmla="*/ 830 w 2906"/>
                  <a:gd name="T15" fmla="*/ 1538 h 2908"/>
                  <a:gd name="T16" fmla="*/ 112 w 2906"/>
                  <a:gd name="T17" fmla="*/ 2254 h 2908"/>
                  <a:gd name="T18" fmla="*/ 112 w 2906"/>
                  <a:gd name="T19" fmla="*/ 2254 h 2908"/>
                  <a:gd name="T20" fmla="*/ 86 w 2906"/>
                  <a:gd name="T21" fmla="*/ 2284 h 2908"/>
                  <a:gd name="T22" fmla="*/ 64 w 2906"/>
                  <a:gd name="T23" fmla="*/ 2314 h 2908"/>
                  <a:gd name="T24" fmla="*/ 44 w 2906"/>
                  <a:gd name="T25" fmla="*/ 2348 h 2908"/>
                  <a:gd name="T26" fmla="*/ 28 w 2906"/>
                  <a:gd name="T27" fmla="*/ 2382 h 2908"/>
                  <a:gd name="T28" fmla="*/ 16 w 2906"/>
                  <a:gd name="T29" fmla="*/ 2416 h 2908"/>
                  <a:gd name="T30" fmla="*/ 8 w 2906"/>
                  <a:gd name="T31" fmla="*/ 2452 h 2908"/>
                  <a:gd name="T32" fmla="*/ 2 w 2906"/>
                  <a:gd name="T33" fmla="*/ 2488 h 2908"/>
                  <a:gd name="T34" fmla="*/ 0 w 2906"/>
                  <a:gd name="T35" fmla="*/ 2524 h 2908"/>
                  <a:gd name="T36" fmla="*/ 2 w 2906"/>
                  <a:gd name="T37" fmla="*/ 2562 h 2908"/>
                  <a:gd name="T38" fmla="*/ 8 w 2906"/>
                  <a:gd name="T39" fmla="*/ 2598 h 2908"/>
                  <a:gd name="T40" fmla="*/ 16 w 2906"/>
                  <a:gd name="T41" fmla="*/ 2634 h 2908"/>
                  <a:gd name="T42" fmla="*/ 28 w 2906"/>
                  <a:gd name="T43" fmla="*/ 2668 h 2908"/>
                  <a:gd name="T44" fmla="*/ 44 w 2906"/>
                  <a:gd name="T45" fmla="*/ 2702 h 2908"/>
                  <a:gd name="T46" fmla="*/ 64 w 2906"/>
                  <a:gd name="T47" fmla="*/ 2736 h 2908"/>
                  <a:gd name="T48" fmla="*/ 86 w 2906"/>
                  <a:gd name="T49" fmla="*/ 2766 h 2908"/>
                  <a:gd name="T50" fmla="*/ 112 w 2906"/>
                  <a:gd name="T51" fmla="*/ 2796 h 2908"/>
                  <a:gd name="T52" fmla="*/ 112 w 2906"/>
                  <a:gd name="T53" fmla="*/ 2796 h 2908"/>
                  <a:gd name="T54" fmla="*/ 142 w 2906"/>
                  <a:gd name="T55" fmla="*/ 2822 h 2908"/>
                  <a:gd name="T56" fmla="*/ 172 w 2906"/>
                  <a:gd name="T57" fmla="*/ 2844 h 2908"/>
                  <a:gd name="T58" fmla="*/ 206 w 2906"/>
                  <a:gd name="T59" fmla="*/ 2864 h 2908"/>
                  <a:gd name="T60" fmla="*/ 240 w 2906"/>
                  <a:gd name="T61" fmla="*/ 2880 h 2908"/>
                  <a:gd name="T62" fmla="*/ 274 w 2906"/>
                  <a:gd name="T63" fmla="*/ 2892 h 2908"/>
                  <a:gd name="T64" fmla="*/ 310 w 2906"/>
                  <a:gd name="T65" fmla="*/ 2900 h 2908"/>
                  <a:gd name="T66" fmla="*/ 346 w 2906"/>
                  <a:gd name="T67" fmla="*/ 2906 h 2908"/>
                  <a:gd name="T68" fmla="*/ 382 w 2906"/>
                  <a:gd name="T69" fmla="*/ 2908 h 2908"/>
                  <a:gd name="T70" fmla="*/ 420 w 2906"/>
                  <a:gd name="T71" fmla="*/ 2906 h 2908"/>
                  <a:gd name="T72" fmla="*/ 456 w 2906"/>
                  <a:gd name="T73" fmla="*/ 2900 h 2908"/>
                  <a:gd name="T74" fmla="*/ 492 w 2906"/>
                  <a:gd name="T75" fmla="*/ 2892 h 2908"/>
                  <a:gd name="T76" fmla="*/ 526 w 2906"/>
                  <a:gd name="T77" fmla="*/ 2880 h 2908"/>
                  <a:gd name="T78" fmla="*/ 560 w 2906"/>
                  <a:gd name="T79" fmla="*/ 2864 h 2908"/>
                  <a:gd name="T80" fmla="*/ 594 w 2906"/>
                  <a:gd name="T81" fmla="*/ 2844 h 2908"/>
                  <a:gd name="T82" fmla="*/ 624 w 2906"/>
                  <a:gd name="T83" fmla="*/ 2822 h 2908"/>
                  <a:gd name="T84" fmla="*/ 654 w 2906"/>
                  <a:gd name="T85" fmla="*/ 2796 h 2908"/>
                  <a:gd name="T86" fmla="*/ 1370 w 2906"/>
                  <a:gd name="T87" fmla="*/ 2078 h 2908"/>
                  <a:gd name="T88" fmla="*/ 1188 w 2906"/>
                  <a:gd name="T89" fmla="*/ 1896 h 2908"/>
                  <a:gd name="T90" fmla="*/ 2178 w 2906"/>
                  <a:gd name="T91" fmla="*/ 910 h 2908"/>
                  <a:gd name="T92" fmla="*/ 2178 w 2906"/>
                  <a:gd name="T93" fmla="*/ 910 h 2908"/>
                  <a:gd name="T94" fmla="*/ 2178 w 2906"/>
                  <a:gd name="T95" fmla="*/ 910 h 2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906" h="2908">
                    <a:moveTo>
                      <a:pt x="2178" y="910"/>
                    </a:moveTo>
                    <a:lnTo>
                      <a:pt x="2542" y="910"/>
                    </a:lnTo>
                    <a:lnTo>
                      <a:pt x="2906" y="182"/>
                    </a:lnTo>
                    <a:lnTo>
                      <a:pt x="2726" y="0"/>
                    </a:lnTo>
                    <a:lnTo>
                      <a:pt x="1998" y="364"/>
                    </a:lnTo>
                    <a:lnTo>
                      <a:pt x="1998" y="728"/>
                    </a:lnTo>
                    <a:lnTo>
                      <a:pt x="1008" y="1714"/>
                    </a:lnTo>
                    <a:lnTo>
                      <a:pt x="830" y="1538"/>
                    </a:lnTo>
                    <a:lnTo>
                      <a:pt x="112" y="2254"/>
                    </a:lnTo>
                    <a:lnTo>
                      <a:pt x="112" y="2254"/>
                    </a:lnTo>
                    <a:lnTo>
                      <a:pt x="86" y="2284"/>
                    </a:lnTo>
                    <a:lnTo>
                      <a:pt x="64" y="2314"/>
                    </a:lnTo>
                    <a:lnTo>
                      <a:pt x="44" y="2348"/>
                    </a:lnTo>
                    <a:lnTo>
                      <a:pt x="28" y="2382"/>
                    </a:lnTo>
                    <a:lnTo>
                      <a:pt x="16" y="2416"/>
                    </a:lnTo>
                    <a:lnTo>
                      <a:pt x="8" y="2452"/>
                    </a:lnTo>
                    <a:lnTo>
                      <a:pt x="2" y="2488"/>
                    </a:lnTo>
                    <a:lnTo>
                      <a:pt x="0" y="2524"/>
                    </a:lnTo>
                    <a:lnTo>
                      <a:pt x="2" y="2562"/>
                    </a:lnTo>
                    <a:lnTo>
                      <a:pt x="8" y="2598"/>
                    </a:lnTo>
                    <a:lnTo>
                      <a:pt x="16" y="2634"/>
                    </a:lnTo>
                    <a:lnTo>
                      <a:pt x="28" y="2668"/>
                    </a:lnTo>
                    <a:lnTo>
                      <a:pt x="44" y="2702"/>
                    </a:lnTo>
                    <a:lnTo>
                      <a:pt x="64" y="2736"/>
                    </a:lnTo>
                    <a:lnTo>
                      <a:pt x="86" y="2766"/>
                    </a:lnTo>
                    <a:lnTo>
                      <a:pt x="112" y="2796"/>
                    </a:lnTo>
                    <a:lnTo>
                      <a:pt x="112" y="2796"/>
                    </a:lnTo>
                    <a:lnTo>
                      <a:pt x="142" y="2822"/>
                    </a:lnTo>
                    <a:lnTo>
                      <a:pt x="172" y="2844"/>
                    </a:lnTo>
                    <a:lnTo>
                      <a:pt x="206" y="2864"/>
                    </a:lnTo>
                    <a:lnTo>
                      <a:pt x="240" y="2880"/>
                    </a:lnTo>
                    <a:lnTo>
                      <a:pt x="274" y="2892"/>
                    </a:lnTo>
                    <a:lnTo>
                      <a:pt x="310" y="2900"/>
                    </a:lnTo>
                    <a:lnTo>
                      <a:pt x="346" y="2906"/>
                    </a:lnTo>
                    <a:lnTo>
                      <a:pt x="382" y="2908"/>
                    </a:lnTo>
                    <a:lnTo>
                      <a:pt x="420" y="2906"/>
                    </a:lnTo>
                    <a:lnTo>
                      <a:pt x="456" y="2900"/>
                    </a:lnTo>
                    <a:lnTo>
                      <a:pt x="492" y="2892"/>
                    </a:lnTo>
                    <a:lnTo>
                      <a:pt x="526" y="2880"/>
                    </a:lnTo>
                    <a:lnTo>
                      <a:pt x="560" y="2864"/>
                    </a:lnTo>
                    <a:lnTo>
                      <a:pt x="594" y="2844"/>
                    </a:lnTo>
                    <a:lnTo>
                      <a:pt x="624" y="2822"/>
                    </a:lnTo>
                    <a:lnTo>
                      <a:pt x="654" y="2796"/>
                    </a:lnTo>
                    <a:lnTo>
                      <a:pt x="1370" y="2078"/>
                    </a:lnTo>
                    <a:lnTo>
                      <a:pt x="1188" y="1896"/>
                    </a:lnTo>
                    <a:lnTo>
                      <a:pt x="2178" y="910"/>
                    </a:lnTo>
                    <a:close/>
                    <a:moveTo>
                      <a:pt x="2178" y="910"/>
                    </a:moveTo>
                    <a:lnTo>
                      <a:pt x="2178" y="9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10"/>
              <p:cNvSpPr>
                <a:spLocks noEditPoints="1"/>
              </p:cNvSpPr>
              <p:nvPr/>
            </p:nvSpPr>
            <p:spPr bwMode="auto">
              <a:xfrm>
                <a:off x="2235777" y="4299066"/>
                <a:ext cx="173933" cy="173933"/>
              </a:xfrm>
              <a:custGeom>
                <a:avLst/>
                <a:gdLst>
                  <a:gd name="T0" fmla="*/ 732 w 1456"/>
                  <a:gd name="T1" fmla="*/ 1234 h 1456"/>
                  <a:gd name="T2" fmla="*/ 822 w 1456"/>
                  <a:gd name="T3" fmla="*/ 1248 h 1456"/>
                  <a:gd name="T4" fmla="*/ 900 w 1456"/>
                  <a:gd name="T5" fmla="*/ 1290 h 1456"/>
                  <a:gd name="T6" fmla="*/ 1206 w 1456"/>
                  <a:gd name="T7" fmla="*/ 1318 h 1456"/>
                  <a:gd name="T8" fmla="*/ 998 w 1456"/>
                  <a:gd name="T9" fmla="*/ 1108 h 1456"/>
                  <a:gd name="T10" fmla="*/ 984 w 1456"/>
                  <a:gd name="T11" fmla="*/ 1064 h 1456"/>
                  <a:gd name="T12" fmla="*/ 998 w 1456"/>
                  <a:gd name="T13" fmla="*/ 1020 h 1456"/>
                  <a:gd name="T14" fmla="*/ 1020 w 1456"/>
                  <a:gd name="T15" fmla="*/ 998 h 1456"/>
                  <a:gd name="T16" fmla="*/ 1064 w 1456"/>
                  <a:gd name="T17" fmla="*/ 984 h 1456"/>
                  <a:gd name="T18" fmla="*/ 1108 w 1456"/>
                  <a:gd name="T19" fmla="*/ 998 h 1456"/>
                  <a:gd name="T20" fmla="*/ 1456 w 1456"/>
                  <a:gd name="T21" fmla="*/ 1070 h 1456"/>
                  <a:gd name="T22" fmla="*/ 1290 w 1456"/>
                  <a:gd name="T23" fmla="*/ 900 h 1456"/>
                  <a:gd name="T24" fmla="*/ 1248 w 1456"/>
                  <a:gd name="T25" fmla="*/ 822 h 1456"/>
                  <a:gd name="T26" fmla="*/ 1234 w 1456"/>
                  <a:gd name="T27" fmla="*/ 734 h 1456"/>
                  <a:gd name="T28" fmla="*/ 1240 w 1456"/>
                  <a:gd name="T29" fmla="*/ 668 h 1456"/>
                  <a:gd name="T30" fmla="*/ 1238 w 1456"/>
                  <a:gd name="T31" fmla="*/ 564 h 1456"/>
                  <a:gd name="T32" fmla="*/ 1220 w 1456"/>
                  <a:gd name="T33" fmla="*/ 460 h 1456"/>
                  <a:gd name="T34" fmla="*/ 1184 w 1456"/>
                  <a:gd name="T35" fmla="*/ 360 h 1456"/>
                  <a:gd name="T36" fmla="*/ 1130 w 1456"/>
                  <a:gd name="T37" fmla="*/ 268 h 1456"/>
                  <a:gd name="T38" fmla="*/ 1060 w 1456"/>
                  <a:gd name="T39" fmla="*/ 182 h 1456"/>
                  <a:gd name="T40" fmla="*/ 1002 w 1456"/>
                  <a:gd name="T41" fmla="*/ 132 h 1456"/>
                  <a:gd name="T42" fmla="*/ 910 w 1456"/>
                  <a:gd name="T43" fmla="*/ 72 h 1456"/>
                  <a:gd name="T44" fmla="*/ 810 w 1456"/>
                  <a:gd name="T45" fmla="*/ 30 h 1456"/>
                  <a:gd name="T46" fmla="*/ 706 w 1456"/>
                  <a:gd name="T47" fmla="*/ 6 h 1456"/>
                  <a:gd name="T48" fmla="*/ 600 w 1456"/>
                  <a:gd name="T49" fmla="*/ 0 h 1456"/>
                  <a:gd name="T50" fmla="*/ 528 w 1456"/>
                  <a:gd name="T51" fmla="*/ 8 h 1456"/>
                  <a:gd name="T52" fmla="*/ 504 w 1456"/>
                  <a:gd name="T53" fmla="*/ 24 h 1456"/>
                  <a:gd name="T54" fmla="*/ 498 w 1456"/>
                  <a:gd name="T55" fmla="*/ 52 h 1456"/>
                  <a:gd name="T56" fmla="*/ 696 w 1456"/>
                  <a:gd name="T57" fmla="*/ 258 h 1456"/>
                  <a:gd name="T58" fmla="*/ 726 w 1456"/>
                  <a:gd name="T59" fmla="*/ 294 h 1456"/>
                  <a:gd name="T60" fmla="*/ 754 w 1456"/>
                  <a:gd name="T61" fmla="*/ 354 h 1456"/>
                  <a:gd name="T62" fmla="*/ 764 w 1456"/>
                  <a:gd name="T63" fmla="*/ 420 h 1456"/>
                  <a:gd name="T64" fmla="*/ 754 w 1456"/>
                  <a:gd name="T65" fmla="*/ 484 h 1456"/>
                  <a:gd name="T66" fmla="*/ 726 w 1456"/>
                  <a:gd name="T67" fmla="*/ 544 h 1456"/>
                  <a:gd name="T68" fmla="*/ 580 w 1456"/>
                  <a:gd name="T69" fmla="*/ 696 h 1456"/>
                  <a:gd name="T70" fmla="*/ 544 w 1456"/>
                  <a:gd name="T71" fmla="*/ 726 h 1456"/>
                  <a:gd name="T72" fmla="*/ 484 w 1456"/>
                  <a:gd name="T73" fmla="*/ 754 h 1456"/>
                  <a:gd name="T74" fmla="*/ 418 w 1456"/>
                  <a:gd name="T75" fmla="*/ 764 h 1456"/>
                  <a:gd name="T76" fmla="*/ 354 w 1456"/>
                  <a:gd name="T77" fmla="*/ 754 h 1456"/>
                  <a:gd name="T78" fmla="*/ 294 w 1456"/>
                  <a:gd name="T79" fmla="*/ 726 h 1456"/>
                  <a:gd name="T80" fmla="*/ 70 w 1456"/>
                  <a:gd name="T81" fmla="*/ 508 h 1456"/>
                  <a:gd name="T82" fmla="*/ 52 w 1456"/>
                  <a:gd name="T83" fmla="*/ 498 h 1456"/>
                  <a:gd name="T84" fmla="*/ 24 w 1456"/>
                  <a:gd name="T85" fmla="*/ 504 h 1456"/>
                  <a:gd name="T86" fmla="*/ 6 w 1456"/>
                  <a:gd name="T87" fmla="*/ 528 h 1456"/>
                  <a:gd name="T88" fmla="*/ 0 w 1456"/>
                  <a:gd name="T89" fmla="*/ 600 h 1456"/>
                  <a:gd name="T90" fmla="*/ 6 w 1456"/>
                  <a:gd name="T91" fmla="*/ 706 h 1456"/>
                  <a:gd name="T92" fmla="*/ 30 w 1456"/>
                  <a:gd name="T93" fmla="*/ 810 h 1456"/>
                  <a:gd name="T94" fmla="*/ 72 w 1456"/>
                  <a:gd name="T95" fmla="*/ 910 h 1456"/>
                  <a:gd name="T96" fmla="*/ 132 w 1456"/>
                  <a:gd name="T97" fmla="*/ 1002 h 1456"/>
                  <a:gd name="T98" fmla="*/ 182 w 1456"/>
                  <a:gd name="T99" fmla="*/ 1060 h 1456"/>
                  <a:gd name="T100" fmla="*/ 266 w 1456"/>
                  <a:gd name="T101" fmla="*/ 1130 h 1456"/>
                  <a:gd name="T102" fmla="*/ 360 w 1456"/>
                  <a:gd name="T103" fmla="*/ 1184 h 1456"/>
                  <a:gd name="T104" fmla="*/ 460 w 1456"/>
                  <a:gd name="T105" fmla="*/ 1220 h 1456"/>
                  <a:gd name="T106" fmla="*/ 562 w 1456"/>
                  <a:gd name="T107" fmla="*/ 1238 h 1456"/>
                  <a:gd name="T108" fmla="*/ 668 w 1456"/>
                  <a:gd name="T109" fmla="*/ 1240 h 1456"/>
                  <a:gd name="T110" fmla="*/ 702 w 1456"/>
                  <a:gd name="T111" fmla="*/ 1236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56" h="1456">
                    <a:moveTo>
                      <a:pt x="702" y="1236"/>
                    </a:moveTo>
                    <a:lnTo>
                      <a:pt x="702" y="1236"/>
                    </a:lnTo>
                    <a:lnTo>
                      <a:pt x="732" y="1234"/>
                    </a:lnTo>
                    <a:lnTo>
                      <a:pt x="762" y="1234"/>
                    </a:lnTo>
                    <a:lnTo>
                      <a:pt x="792" y="1240"/>
                    </a:lnTo>
                    <a:lnTo>
                      <a:pt x="822" y="1248"/>
                    </a:lnTo>
                    <a:lnTo>
                      <a:pt x="850" y="1258"/>
                    </a:lnTo>
                    <a:lnTo>
                      <a:pt x="876" y="1272"/>
                    </a:lnTo>
                    <a:lnTo>
                      <a:pt x="900" y="1290"/>
                    </a:lnTo>
                    <a:lnTo>
                      <a:pt x="922" y="1310"/>
                    </a:lnTo>
                    <a:lnTo>
                      <a:pt x="1068" y="1456"/>
                    </a:lnTo>
                    <a:lnTo>
                      <a:pt x="1206" y="1318"/>
                    </a:lnTo>
                    <a:lnTo>
                      <a:pt x="1008" y="1120"/>
                    </a:lnTo>
                    <a:lnTo>
                      <a:pt x="1008" y="1120"/>
                    </a:lnTo>
                    <a:lnTo>
                      <a:pt x="998" y="1108"/>
                    </a:lnTo>
                    <a:lnTo>
                      <a:pt x="990" y="1094"/>
                    </a:lnTo>
                    <a:lnTo>
                      <a:pt x="986" y="1080"/>
                    </a:lnTo>
                    <a:lnTo>
                      <a:pt x="984" y="1064"/>
                    </a:lnTo>
                    <a:lnTo>
                      <a:pt x="986" y="1048"/>
                    </a:lnTo>
                    <a:lnTo>
                      <a:pt x="990" y="1034"/>
                    </a:lnTo>
                    <a:lnTo>
                      <a:pt x="998" y="1020"/>
                    </a:lnTo>
                    <a:lnTo>
                      <a:pt x="1008" y="1008"/>
                    </a:lnTo>
                    <a:lnTo>
                      <a:pt x="1008" y="1008"/>
                    </a:lnTo>
                    <a:lnTo>
                      <a:pt x="1020" y="998"/>
                    </a:lnTo>
                    <a:lnTo>
                      <a:pt x="1034" y="990"/>
                    </a:lnTo>
                    <a:lnTo>
                      <a:pt x="1048" y="986"/>
                    </a:lnTo>
                    <a:lnTo>
                      <a:pt x="1064" y="984"/>
                    </a:lnTo>
                    <a:lnTo>
                      <a:pt x="1078" y="986"/>
                    </a:lnTo>
                    <a:lnTo>
                      <a:pt x="1094" y="990"/>
                    </a:lnTo>
                    <a:lnTo>
                      <a:pt x="1108" y="998"/>
                    </a:lnTo>
                    <a:lnTo>
                      <a:pt x="1120" y="1008"/>
                    </a:lnTo>
                    <a:lnTo>
                      <a:pt x="1318" y="1208"/>
                    </a:lnTo>
                    <a:lnTo>
                      <a:pt x="1456" y="1070"/>
                    </a:lnTo>
                    <a:lnTo>
                      <a:pt x="1310" y="924"/>
                    </a:lnTo>
                    <a:lnTo>
                      <a:pt x="1310" y="924"/>
                    </a:lnTo>
                    <a:lnTo>
                      <a:pt x="1290" y="900"/>
                    </a:lnTo>
                    <a:lnTo>
                      <a:pt x="1272" y="876"/>
                    </a:lnTo>
                    <a:lnTo>
                      <a:pt x="1258" y="850"/>
                    </a:lnTo>
                    <a:lnTo>
                      <a:pt x="1248" y="822"/>
                    </a:lnTo>
                    <a:lnTo>
                      <a:pt x="1240" y="792"/>
                    </a:lnTo>
                    <a:lnTo>
                      <a:pt x="1234" y="764"/>
                    </a:lnTo>
                    <a:lnTo>
                      <a:pt x="1234" y="734"/>
                    </a:lnTo>
                    <a:lnTo>
                      <a:pt x="1236" y="702"/>
                    </a:lnTo>
                    <a:lnTo>
                      <a:pt x="1236" y="702"/>
                    </a:lnTo>
                    <a:lnTo>
                      <a:pt x="1240" y="668"/>
                    </a:lnTo>
                    <a:lnTo>
                      <a:pt x="1240" y="634"/>
                    </a:lnTo>
                    <a:lnTo>
                      <a:pt x="1240" y="598"/>
                    </a:lnTo>
                    <a:lnTo>
                      <a:pt x="1238" y="564"/>
                    </a:lnTo>
                    <a:lnTo>
                      <a:pt x="1234" y="528"/>
                    </a:lnTo>
                    <a:lnTo>
                      <a:pt x="1228" y="494"/>
                    </a:lnTo>
                    <a:lnTo>
                      <a:pt x="1220" y="460"/>
                    </a:lnTo>
                    <a:lnTo>
                      <a:pt x="1210" y="426"/>
                    </a:lnTo>
                    <a:lnTo>
                      <a:pt x="1198" y="394"/>
                    </a:lnTo>
                    <a:lnTo>
                      <a:pt x="1184" y="360"/>
                    </a:lnTo>
                    <a:lnTo>
                      <a:pt x="1168" y="328"/>
                    </a:lnTo>
                    <a:lnTo>
                      <a:pt x="1150" y="298"/>
                    </a:lnTo>
                    <a:lnTo>
                      <a:pt x="1130" y="268"/>
                    </a:lnTo>
                    <a:lnTo>
                      <a:pt x="1108" y="238"/>
                    </a:lnTo>
                    <a:lnTo>
                      <a:pt x="1086" y="210"/>
                    </a:lnTo>
                    <a:lnTo>
                      <a:pt x="1060" y="182"/>
                    </a:lnTo>
                    <a:lnTo>
                      <a:pt x="1060" y="182"/>
                    </a:lnTo>
                    <a:lnTo>
                      <a:pt x="1032" y="156"/>
                    </a:lnTo>
                    <a:lnTo>
                      <a:pt x="1002" y="132"/>
                    </a:lnTo>
                    <a:lnTo>
                      <a:pt x="972" y="110"/>
                    </a:lnTo>
                    <a:lnTo>
                      <a:pt x="942" y="90"/>
                    </a:lnTo>
                    <a:lnTo>
                      <a:pt x="910" y="72"/>
                    </a:lnTo>
                    <a:lnTo>
                      <a:pt x="878" y="56"/>
                    </a:lnTo>
                    <a:lnTo>
                      <a:pt x="844" y="42"/>
                    </a:lnTo>
                    <a:lnTo>
                      <a:pt x="810" y="30"/>
                    </a:lnTo>
                    <a:lnTo>
                      <a:pt x="776" y="20"/>
                    </a:lnTo>
                    <a:lnTo>
                      <a:pt x="742" y="12"/>
                    </a:lnTo>
                    <a:lnTo>
                      <a:pt x="706" y="6"/>
                    </a:lnTo>
                    <a:lnTo>
                      <a:pt x="670" y="2"/>
                    </a:lnTo>
                    <a:lnTo>
                      <a:pt x="636" y="0"/>
                    </a:lnTo>
                    <a:lnTo>
                      <a:pt x="600" y="0"/>
                    </a:lnTo>
                    <a:lnTo>
                      <a:pt x="564" y="4"/>
                    </a:lnTo>
                    <a:lnTo>
                      <a:pt x="528" y="8"/>
                    </a:lnTo>
                    <a:lnTo>
                      <a:pt x="528" y="8"/>
                    </a:lnTo>
                    <a:lnTo>
                      <a:pt x="518" y="10"/>
                    </a:lnTo>
                    <a:lnTo>
                      <a:pt x="510" y="16"/>
                    </a:lnTo>
                    <a:lnTo>
                      <a:pt x="504" y="24"/>
                    </a:lnTo>
                    <a:lnTo>
                      <a:pt x="500" y="32"/>
                    </a:lnTo>
                    <a:lnTo>
                      <a:pt x="498" y="42"/>
                    </a:lnTo>
                    <a:lnTo>
                      <a:pt x="498" y="52"/>
                    </a:lnTo>
                    <a:lnTo>
                      <a:pt x="502" y="62"/>
                    </a:lnTo>
                    <a:lnTo>
                      <a:pt x="508" y="70"/>
                    </a:lnTo>
                    <a:lnTo>
                      <a:pt x="696" y="258"/>
                    </a:lnTo>
                    <a:lnTo>
                      <a:pt x="696" y="258"/>
                    </a:lnTo>
                    <a:lnTo>
                      <a:pt x="712" y="276"/>
                    </a:lnTo>
                    <a:lnTo>
                      <a:pt x="726" y="294"/>
                    </a:lnTo>
                    <a:lnTo>
                      <a:pt x="736" y="314"/>
                    </a:lnTo>
                    <a:lnTo>
                      <a:pt x="746" y="334"/>
                    </a:lnTo>
                    <a:lnTo>
                      <a:pt x="754" y="354"/>
                    </a:lnTo>
                    <a:lnTo>
                      <a:pt x="758" y="376"/>
                    </a:lnTo>
                    <a:lnTo>
                      <a:pt x="762" y="398"/>
                    </a:lnTo>
                    <a:lnTo>
                      <a:pt x="764" y="420"/>
                    </a:lnTo>
                    <a:lnTo>
                      <a:pt x="762" y="442"/>
                    </a:lnTo>
                    <a:lnTo>
                      <a:pt x="758" y="462"/>
                    </a:lnTo>
                    <a:lnTo>
                      <a:pt x="754" y="484"/>
                    </a:lnTo>
                    <a:lnTo>
                      <a:pt x="746" y="506"/>
                    </a:lnTo>
                    <a:lnTo>
                      <a:pt x="736" y="526"/>
                    </a:lnTo>
                    <a:lnTo>
                      <a:pt x="726" y="544"/>
                    </a:lnTo>
                    <a:lnTo>
                      <a:pt x="712" y="564"/>
                    </a:lnTo>
                    <a:lnTo>
                      <a:pt x="696" y="580"/>
                    </a:lnTo>
                    <a:lnTo>
                      <a:pt x="580" y="696"/>
                    </a:lnTo>
                    <a:lnTo>
                      <a:pt x="580" y="696"/>
                    </a:lnTo>
                    <a:lnTo>
                      <a:pt x="564" y="712"/>
                    </a:lnTo>
                    <a:lnTo>
                      <a:pt x="544" y="726"/>
                    </a:lnTo>
                    <a:lnTo>
                      <a:pt x="526" y="736"/>
                    </a:lnTo>
                    <a:lnTo>
                      <a:pt x="504" y="746"/>
                    </a:lnTo>
                    <a:lnTo>
                      <a:pt x="484" y="754"/>
                    </a:lnTo>
                    <a:lnTo>
                      <a:pt x="462" y="758"/>
                    </a:lnTo>
                    <a:lnTo>
                      <a:pt x="440" y="762"/>
                    </a:lnTo>
                    <a:lnTo>
                      <a:pt x="418" y="764"/>
                    </a:lnTo>
                    <a:lnTo>
                      <a:pt x="398" y="762"/>
                    </a:lnTo>
                    <a:lnTo>
                      <a:pt x="376" y="758"/>
                    </a:lnTo>
                    <a:lnTo>
                      <a:pt x="354" y="754"/>
                    </a:lnTo>
                    <a:lnTo>
                      <a:pt x="334" y="746"/>
                    </a:lnTo>
                    <a:lnTo>
                      <a:pt x="312" y="736"/>
                    </a:lnTo>
                    <a:lnTo>
                      <a:pt x="294" y="726"/>
                    </a:lnTo>
                    <a:lnTo>
                      <a:pt x="276" y="712"/>
                    </a:lnTo>
                    <a:lnTo>
                      <a:pt x="258" y="696"/>
                    </a:lnTo>
                    <a:lnTo>
                      <a:pt x="70" y="508"/>
                    </a:lnTo>
                    <a:lnTo>
                      <a:pt x="70" y="508"/>
                    </a:lnTo>
                    <a:lnTo>
                      <a:pt x="60" y="502"/>
                    </a:lnTo>
                    <a:lnTo>
                      <a:pt x="52" y="498"/>
                    </a:lnTo>
                    <a:lnTo>
                      <a:pt x="42" y="498"/>
                    </a:lnTo>
                    <a:lnTo>
                      <a:pt x="32" y="500"/>
                    </a:lnTo>
                    <a:lnTo>
                      <a:pt x="24" y="504"/>
                    </a:lnTo>
                    <a:lnTo>
                      <a:pt x="16" y="510"/>
                    </a:lnTo>
                    <a:lnTo>
                      <a:pt x="10" y="518"/>
                    </a:lnTo>
                    <a:lnTo>
                      <a:pt x="6" y="528"/>
                    </a:lnTo>
                    <a:lnTo>
                      <a:pt x="6" y="528"/>
                    </a:lnTo>
                    <a:lnTo>
                      <a:pt x="2" y="564"/>
                    </a:lnTo>
                    <a:lnTo>
                      <a:pt x="0" y="600"/>
                    </a:lnTo>
                    <a:lnTo>
                      <a:pt x="0" y="636"/>
                    </a:lnTo>
                    <a:lnTo>
                      <a:pt x="2" y="670"/>
                    </a:lnTo>
                    <a:lnTo>
                      <a:pt x="6" y="706"/>
                    </a:lnTo>
                    <a:lnTo>
                      <a:pt x="12" y="742"/>
                    </a:lnTo>
                    <a:lnTo>
                      <a:pt x="20" y="776"/>
                    </a:lnTo>
                    <a:lnTo>
                      <a:pt x="30" y="810"/>
                    </a:lnTo>
                    <a:lnTo>
                      <a:pt x="42" y="844"/>
                    </a:lnTo>
                    <a:lnTo>
                      <a:pt x="56" y="878"/>
                    </a:lnTo>
                    <a:lnTo>
                      <a:pt x="72" y="910"/>
                    </a:lnTo>
                    <a:lnTo>
                      <a:pt x="90" y="942"/>
                    </a:lnTo>
                    <a:lnTo>
                      <a:pt x="110" y="972"/>
                    </a:lnTo>
                    <a:lnTo>
                      <a:pt x="132" y="1002"/>
                    </a:lnTo>
                    <a:lnTo>
                      <a:pt x="156" y="1032"/>
                    </a:lnTo>
                    <a:lnTo>
                      <a:pt x="182" y="1060"/>
                    </a:lnTo>
                    <a:lnTo>
                      <a:pt x="182" y="1060"/>
                    </a:lnTo>
                    <a:lnTo>
                      <a:pt x="210" y="1086"/>
                    </a:lnTo>
                    <a:lnTo>
                      <a:pt x="238" y="1108"/>
                    </a:lnTo>
                    <a:lnTo>
                      <a:pt x="266" y="1130"/>
                    </a:lnTo>
                    <a:lnTo>
                      <a:pt x="298" y="1150"/>
                    </a:lnTo>
                    <a:lnTo>
                      <a:pt x="328" y="1168"/>
                    </a:lnTo>
                    <a:lnTo>
                      <a:pt x="360" y="1184"/>
                    </a:lnTo>
                    <a:lnTo>
                      <a:pt x="392" y="1198"/>
                    </a:lnTo>
                    <a:lnTo>
                      <a:pt x="426" y="1210"/>
                    </a:lnTo>
                    <a:lnTo>
                      <a:pt x="460" y="1220"/>
                    </a:lnTo>
                    <a:lnTo>
                      <a:pt x="494" y="1228"/>
                    </a:lnTo>
                    <a:lnTo>
                      <a:pt x="528" y="1234"/>
                    </a:lnTo>
                    <a:lnTo>
                      <a:pt x="562" y="1238"/>
                    </a:lnTo>
                    <a:lnTo>
                      <a:pt x="598" y="1240"/>
                    </a:lnTo>
                    <a:lnTo>
                      <a:pt x="632" y="1240"/>
                    </a:lnTo>
                    <a:lnTo>
                      <a:pt x="668" y="1240"/>
                    </a:lnTo>
                    <a:lnTo>
                      <a:pt x="702" y="1236"/>
                    </a:lnTo>
                    <a:lnTo>
                      <a:pt x="702" y="1236"/>
                    </a:lnTo>
                    <a:close/>
                    <a:moveTo>
                      <a:pt x="702" y="1236"/>
                    </a:moveTo>
                    <a:lnTo>
                      <a:pt x="702" y="12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2412816" y="4476344"/>
                <a:ext cx="156731" cy="156492"/>
              </a:xfrm>
              <a:custGeom>
                <a:avLst/>
                <a:gdLst>
                  <a:gd name="T0" fmla="*/ 388 w 1312"/>
                  <a:gd name="T1" fmla="*/ 0 h 1310"/>
                  <a:gd name="T2" fmla="*/ 250 w 1312"/>
                  <a:gd name="T3" fmla="*/ 136 h 1310"/>
                  <a:gd name="T4" fmla="*/ 1070 w 1312"/>
                  <a:gd name="T5" fmla="*/ 956 h 1310"/>
                  <a:gd name="T6" fmla="*/ 1070 w 1312"/>
                  <a:gd name="T7" fmla="*/ 956 h 1310"/>
                  <a:gd name="T8" fmla="*/ 1080 w 1312"/>
                  <a:gd name="T9" fmla="*/ 968 h 1310"/>
                  <a:gd name="T10" fmla="*/ 1086 w 1312"/>
                  <a:gd name="T11" fmla="*/ 982 h 1310"/>
                  <a:gd name="T12" fmla="*/ 1092 w 1312"/>
                  <a:gd name="T13" fmla="*/ 996 h 1310"/>
                  <a:gd name="T14" fmla="*/ 1092 w 1312"/>
                  <a:gd name="T15" fmla="*/ 1012 h 1310"/>
                  <a:gd name="T16" fmla="*/ 1092 w 1312"/>
                  <a:gd name="T17" fmla="*/ 1028 h 1310"/>
                  <a:gd name="T18" fmla="*/ 1086 w 1312"/>
                  <a:gd name="T19" fmla="*/ 1042 h 1310"/>
                  <a:gd name="T20" fmla="*/ 1080 w 1312"/>
                  <a:gd name="T21" fmla="*/ 1056 h 1310"/>
                  <a:gd name="T22" fmla="*/ 1070 w 1312"/>
                  <a:gd name="T23" fmla="*/ 1068 h 1310"/>
                  <a:gd name="T24" fmla="*/ 1070 w 1312"/>
                  <a:gd name="T25" fmla="*/ 1068 h 1310"/>
                  <a:gd name="T26" fmla="*/ 1058 w 1312"/>
                  <a:gd name="T27" fmla="*/ 1078 h 1310"/>
                  <a:gd name="T28" fmla="*/ 1044 w 1312"/>
                  <a:gd name="T29" fmla="*/ 1086 h 1310"/>
                  <a:gd name="T30" fmla="*/ 1028 w 1312"/>
                  <a:gd name="T31" fmla="*/ 1090 h 1310"/>
                  <a:gd name="T32" fmla="*/ 1014 w 1312"/>
                  <a:gd name="T33" fmla="*/ 1092 h 1310"/>
                  <a:gd name="T34" fmla="*/ 998 w 1312"/>
                  <a:gd name="T35" fmla="*/ 1090 h 1310"/>
                  <a:gd name="T36" fmla="*/ 984 w 1312"/>
                  <a:gd name="T37" fmla="*/ 1086 h 1310"/>
                  <a:gd name="T38" fmla="*/ 970 w 1312"/>
                  <a:gd name="T39" fmla="*/ 1078 h 1310"/>
                  <a:gd name="T40" fmla="*/ 958 w 1312"/>
                  <a:gd name="T41" fmla="*/ 1068 h 1310"/>
                  <a:gd name="T42" fmla="*/ 138 w 1312"/>
                  <a:gd name="T43" fmla="*/ 248 h 1310"/>
                  <a:gd name="T44" fmla="*/ 0 w 1312"/>
                  <a:gd name="T45" fmla="*/ 386 h 1310"/>
                  <a:gd name="T46" fmla="*/ 844 w 1312"/>
                  <a:gd name="T47" fmla="*/ 1230 h 1310"/>
                  <a:gd name="T48" fmla="*/ 844 w 1312"/>
                  <a:gd name="T49" fmla="*/ 1230 h 1310"/>
                  <a:gd name="T50" fmla="*/ 864 w 1312"/>
                  <a:gd name="T51" fmla="*/ 1250 h 1310"/>
                  <a:gd name="T52" fmla="*/ 888 w 1312"/>
                  <a:gd name="T53" fmla="*/ 1266 h 1310"/>
                  <a:gd name="T54" fmla="*/ 910 w 1312"/>
                  <a:gd name="T55" fmla="*/ 1280 h 1310"/>
                  <a:gd name="T56" fmla="*/ 934 w 1312"/>
                  <a:gd name="T57" fmla="*/ 1290 h 1310"/>
                  <a:gd name="T58" fmla="*/ 960 w 1312"/>
                  <a:gd name="T59" fmla="*/ 1300 h 1310"/>
                  <a:gd name="T60" fmla="*/ 986 w 1312"/>
                  <a:gd name="T61" fmla="*/ 1306 h 1310"/>
                  <a:gd name="T62" fmla="*/ 1012 w 1312"/>
                  <a:gd name="T63" fmla="*/ 1310 h 1310"/>
                  <a:gd name="T64" fmla="*/ 1038 w 1312"/>
                  <a:gd name="T65" fmla="*/ 1310 h 1310"/>
                  <a:gd name="T66" fmla="*/ 1064 w 1312"/>
                  <a:gd name="T67" fmla="*/ 1310 h 1310"/>
                  <a:gd name="T68" fmla="*/ 1090 w 1312"/>
                  <a:gd name="T69" fmla="*/ 1306 h 1310"/>
                  <a:gd name="T70" fmla="*/ 1116 w 1312"/>
                  <a:gd name="T71" fmla="*/ 1298 h 1310"/>
                  <a:gd name="T72" fmla="*/ 1140 w 1312"/>
                  <a:gd name="T73" fmla="*/ 1290 h 1310"/>
                  <a:gd name="T74" fmla="*/ 1164 w 1312"/>
                  <a:gd name="T75" fmla="*/ 1278 h 1310"/>
                  <a:gd name="T76" fmla="*/ 1188 w 1312"/>
                  <a:gd name="T77" fmla="*/ 1264 h 1310"/>
                  <a:gd name="T78" fmla="*/ 1210 w 1312"/>
                  <a:gd name="T79" fmla="*/ 1248 h 1310"/>
                  <a:gd name="T80" fmla="*/ 1232 w 1312"/>
                  <a:gd name="T81" fmla="*/ 1230 h 1310"/>
                  <a:gd name="T82" fmla="*/ 1232 w 1312"/>
                  <a:gd name="T83" fmla="*/ 1230 h 1310"/>
                  <a:gd name="T84" fmla="*/ 1250 w 1312"/>
                  <a:gd name="T85" fmla="*/ 1210 h 1310"/>
                  <a:gd name="T86" fmla="*/ 1266 w 1312"/>
                  <a:gd name="T87" fmla="*/ 1186 h 1310"/>
                  <a:gd name="T88" fmla="*/ 1280 w 1312"/>
                  <a:gd name="T89" fmla="*/ 1164 h 1310"/>
                  <a:gd name="T90" fmla="*/ 1292 w 1312"/>
                  <a:gd name="T91" fmla="*/ 1140 h 1310"/>
                  <a:gd name="T92" fmla="*/ 1300 w 1312"/>
                  <a:gd name="T93" fmla="*/ 1114 h 1310"/>
                  <a:gd name="T94" fmla="*/ 1306 w 1312"/>
                  <a:gd name="T95" fmla="*/ 1088 h 1310"/>
                  <a:gd name="T96" fmla="*/ 1310 w 1312"/>
                  <a:gd name="T97" fmla="*/ 1062 h 1310"/>
                  <a:gd name="T98" fmla="*/ 1312 w 1312"/>
                  <a:gd name="T99" fmla="*/ 1036 h 1310"/>
                  <a:gd name="T100" fmla="*/ 1310 w 1312"/>
                  <a:gd name="T101" fmla="*/ 1010 h 1310"/>
                  <a:gd name="T102" fmla="*/ 1306 w 1312"/>
                  <a:gd name="T103" fmla="*/ 984 h 1310"/>
                  <a:gd name="T104" fmla="*/ 1300 w 1312"/>
                  <a:gd name="T105" fmla="*/ 958 h 1310"/>
                  <a:gd name="T106" fmla="*/ 1292 w 1312"/>
                  <a:gd name="T107" fmla="*/ 934 h 1310"/>
                  <a:gd name="T108" fmla="*/ 1280 w 1312"/>
                  <a:gd name="T109" fmla="*/ 908 h 1310"/>
                  <a:gd name="T110" fmla="*/ 1266 w 1312"/>
                  <a:gd name="T111" fmla="*/ 886 h 1310"/>
                  <a:gd name="T112" fmla="*/ 1250 w 1312"/>
                  <a:gd name="T113" fmla="*/ 864 h 1310"/>
                  <a:gd name="T114" fmla="*/ 1232 w 1312"/>
                  <a:gd name="T115" fmla="*/ 842 h 1310"/>
                  <a:gd name="T116" fmla="*/ 388 w 1312"/>
                  <a:gd name="T117" fmla="*/ 0 h 1310"/>
                  <a:gd name="T118" fmla="*/ 388 w 1312"/>
                  <a:gd name="T119" fmla="*/ 0 h 1310"/>
                  <a:gd name="T120" fmla="*/ 388 w 1312"/>
                  <a:gd name="T121" fmla="*/ 0 h 1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12" h="1310">
                    <a:moveTo>
                      <a:pt x="388" y="0"/>
                    </a:moveTo>
                    <a:lnTo>
                      <a:pt x="250" y="136"/>
                    </a:lnTo>
                    <a:lnTo>
                      <a:pt x="1070" y="956"/>
                    </a:lnTo>
                    <a:lnTo>
                      <a:pt x="1070" y="956"/>
                    </a:lnTo>
                    <a:lnTo>
                      <a:pt x="1080" y="968"/>
                    </a:lnTo>
                    <a:lnTo>
                      <a:pt x="1086" y="982"/>
                    </a:lnTo>
                    <a:lnTo>
                      <a:pt x="1092" y="996"/>
                    </a:lnTo>
                    <a:lnTo>
                      <a:pt x="1092" y="1012"/>
                    </a:lnTo>
                    <a:lnTo>
                      <a:pt x="1092" y="1028"/>
                    </a:lnTo>
                    <a:lnTo>
                      <a:pt x="1086" y="1042"/>
                    </a:lnTo>
                    <a:lnTo>
                      <a:pt x="1080" y="1056"/>
                    </a:lnTo>
                    <a:lnTo>
                      <a:pt x="1070" y="1068"/>
                    </a:lnTo>
                    <a:lnTo>
                      <a:pt x="1070" y="1068"/>
                    </a:lnTo>
                    <a:lnTo>
                      <a:pt x="1058" y="1078"/>
                    </a:lnTo>
                    <a:lnTo>
                      <a:pt x="1044" y="1086"/>
                    </a:lnTo>
                    <a:lnTo>
                      <a:pt x="1028" y="1090"/>
                    </a:lnTo>
                    <a:lnTo>
                      <a:pt x="1014" y="1092"/>
                    </a:lnTo>
                    <a:lnTo>
                      <a:pt x="998" y="1090"/>
                    </a:lnTo>
                    <a:lnTo>
                      <a:pt x="984" y="1086"/>
                    </a:lnTo>
                    <a:lnTo>
                      <a:pt x="970" y="1078"/>
                    </a:lnTo>
                    <a:lnTo>
                      <a:pt x="958" y="1068"/>
                    </a:lnTo>
                    <a:lnTo>
                      <a:pt x="138" y="248"/>
                    </a:lnTo>
                    <a:lnTo>
                      <a:pt x="0" y="386"/>
                    </a:lnTo>
                    <a:lnTo>
                      <a:pt x="844" y="1230"/>
                    </a:lnTo>
                    <a:lnTo>
                      <a:pt x="844" y="1230"/>
                    </a:lnTo>
                    <a:lnTo>
                      <a:pt x="864" y="1250"/>
                    </a:lnTo>
                    <a:lnTo>
                      <a:pt x="888" y="1266"/>
                    </a:lnTo>
                    <a:lnTo>
                      <a:pt x="910" y="1280"/>
                    </a:lnTo>
                    <a:lnTo>
                      <a:pt x="934" y="1290"/>
                    </a:lnTo>
                    <a:lnTo>
                      <a:pt x="960" y="1300"/>
                    </a:lnTo>
                    <a:lnTo>
                      <a:pt x="986" y="1306"/>
                    </a:lnTo>
                    <a:lnTo>
                      <a:pt x="1012" y="1310"/>
                    </a:lnTo>
                    <a:lnTo>
                      <a:pt x="1038" y="1310"/>
                    </a:lnTo>
                    <a:lnTo>
                      <a:pt x="1064" y="1310"/>
                    </a:lnTo>
                    <a:lnTo>
                      <a:pt x="1090" y="1306"/>
                    </a:lnTo>
                    <a:lnTo>
                      <a:pt x="1116" y="1298"/>
                    </a:lnTo>
                    <a:lnTo>
                      <a:pt x="1140" y="1290"/>
                    </a:lnTo>
                    <a:lnTo>
                      <a:pt x="1164" y="1278"/>
                    </a:lnTo>
                    <a:lnTo>
                      <a:pt x="1188" y="1264"/>
                    </a:lnTo>
                    <a:lnTo>
                      <a:pt x="1210" y="1248"/>
                    </a:lnTo>
                    <a:lnTo>
                      <a:pt x="1232" y="1230"/>
                    </a:lnTo>
                    <a:lnTo>
                      <a:pt x="1232" y="1230"/>
                    </a:lnTo>
                    <a:lnTo>
                      <a:pt x="1250" y="1210"/>
                    </a:lnTo>
                    <a:lnTo>
                      <a:pt x="1266" y="1186"/>
                    </a:lnTo>
                    <a:lnTo>
                      <a:pt x="1280" y="1164"/>
                    </a:lnTo>
                    <a:lnTo>
                      <a:pt x="1292" y="1140"/>
                    </a:lnTo>
                    <a:lnTo>
                      <a:pt x="1300" y="1114"/>
                    </a:lnTo>
                    <a:lnTo>
                      <a:pt x="1306" y="1088"/>
                    </a:lnTo>
                    <a:lnTo>
                      <a:pt x="1310" y="1062"/>
                    </a:lnTo>
                    <a:lnTo>
                      <a:pt x="1312" y="1036"/>
                    </a:lnTo>
                    <a:lnTo>
                      <a:pt x="1310" y="1010"/>
                    </a:lnTo>
                    <a:lnTo>
                      <a:pt x="1306" y="984"/>
                    </a:lnTo>
                    <a:lnTo>
                      <a:pt x="1300" y="958"/>
                    </a:lnTo>
                    <a:lnTo>
                      <a:pt x="1292" y="934"/>
                    </a:lnTo>
                    <a:lnTo>
                      <a:pt x="1280" y="908"/>
                    </a:lnTo>
                    <a:lnTo>
                      <a:pt x="1266" y="886"/>
                    </a:lnTo>
                    <a:lnTo>
                      <a:pt x="1250" y="864"/>
                    </a:lnTo>
                    <a:lnTo>
                      <a:pt x="1232" y="842"/>
                    </a:lnTo>
                    <a:lnTo>
                      <a:pt x="388" y="0"/>
                    </a:lnTo>
                    <a:close/>
                    <a:moveTo>
                      <a:pt x="388" y="0"/>
                    </a:moveTo>
                    <a:lnTo>
                      <a:pt x="38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62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713613" y="1876814"/>
            <a:ext cx="4114800" cy="2362200"/>
            <a:chOff x="713613" y="1876814"/>
            <a:chExt cx="4114800" cy="2362200"/>
          </a:xfrm>
        </p:grpSpPr>
        <p:sp>
          <p:nvSpPr>
            <p:cNvPr id="13" name="Rectangle 12"/>
            <p:cNvSpPr/>
            <p:nvPr/>
          </p:nvSpPr>
          <p:spPr>
            <a:xfrm>
              <a:off x="713613" y="1876814"/>
              <a:ext cx="4114800" cy="2362200"/>
            </a:xfrm>
            <a:prstGeom prst="rect">
              <a:avLst/>
            </a:prstGeom>
            <a:gradFill>
              <a:gsLst>
                <a:gs pos="80000">
                  <a:srgbClr val="D9F2FF"/>
                </a:gs>
                <a:gs pos="100000">
                  <a:srgbClr val="A6CCE4"/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6013" y="2000693"/>
              <a:ext cx="393716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285750" indent="-285750">
                <a:buFont typeface="Arial" panose="020B0604020202020204" pitchFamily="34" charset="0"/>
                <a:buChar char="•"/>
                <a:defRPr sz="1600">
                  <a:solidFill>
                    <a:srgbClr val="404040"/>
                  </a:solidFill>
                  <a:latin typeface="+mn-lt"/>
                </a:defRPr>
              </a:lvl1pPr>
            </a:lstStyle>
            <a:p>
              <a:r>
                <a:rPr lang="en-US" dirty="0"/>
                <a:t>To monitor following on continuous basis 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and </a:t>
              </a:r>
              <a:r>
                <a:rPr lang="en-US" dirty="0"/>
                <a:t>raise </a:t>
              </a:r>
              <a:r>
                <a:rPr lang="en-US" dirty="0" smtClean="0"/>
                <a:t>alerts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04040"/>
                  </a:solidFill>
                  <a:latin typeface="+mn-lt"/>
                </a:rPr>
                <a:t>System (hardware)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04040"/>
                  </a:solidFill>
                  <a:latin typeface="+mn-lt"/>
                </a:rPr>
                <a:t>Application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404040"/>
                  </a:solidFill>
                  <a:latin typeface="+mn-lt"/>
                </a:rPr>
                <a:t>Log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srgbClr val="404040"/>
                  </a:solidFill>
                  <a:latin typeface="+mn-lt"/>
                </a:rPr>
                <a:t>Container</a:t>
              </a:r>
            </a:p>
            <a:p>
              <a:r>
                <a:rPr lang="en-US" dirty="0" smtClean="0"/>
                <a:t>To </a:t>
              </a:r>
              <a:r>
                <a:rPr lang="en-US" dirty="0"/>
                <a:t>check health of servers</a:t>
              </a:r>
            </a:p>
            <a:p>
              <a:r>
                <a:rPr lang="en-US" dirty="0"/>
                <a:t>To raise the alerts on failure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180975" y="3781814"/>
            <a:ext cx="5153025" cy="2466586"/>
            <a:chOff x="180975" y="3781814"/>
            <a:chExt cx="5153025" cy="2466586"/>
          </a:xfrm>
        </p:grpSpPr>
        <p:sp>
          <p:nvSpPr>
            <p:cNvPr id="11" name="Rectangle 10"/>
            <p:cNvSpPr/>
            <p:nvPr/>
          </p:nvSpPr>
          <p:spPr>
            <a:xfrm>
              <a:off x="4828413" y="3781814"/>
              <a:ext cx="505587" cy="2133600"/>
            </a:xfrm>
            <a:prstGeom prst="rect">
              <a:avLst/>
            </a:prstGeom>
            <a:solidFill>
              <a:srgbClr val="0374AD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0975" y="3781814"/>
              <a:ext cx="532638" cy="2133600"/>
            </a:xfrm>
            <a:prstGeom prst="rect">
              <a:avLst/>
            </a:prstGeom>
            <a:solidFill>
              <a:srgbClr val="0374AD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4" name="Right Triangle 13"/>
            <p:cNvSpPr/>
            <p:nvPr/>
          </p:nvSpPr>
          <p:spPr>
            <a:xfrm rot="16200000">
              <a:off x="332614" y="3858015"/>
              <a:ext cx="457198" cy="304800"/>
            </a:xfrm>
            <a:prstGeom prst="rtTriangle">
              <a:avLst/>
            </a:prstGeom>
            <a:solidFill>
              <a:srgbClr val="035E8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5" name="Right Triangle 14"/>
            <p:cNvSpPr/>
            <p:nvPr/>
          </p:nvSpPr>
          <p:spPr>
            <a:xfrm rot="5400000" flipH="1">
              <a:off x="4752214" y="3858015"/>
              <a:ext cx="457198" cy="304800"/>
            </a:xfrm>
            <a:prstGeom prst="rtTriangle">
              <a:avLst/>
            </a:prstGeom>
            <a:solidFill>
              <a:srgbClr val="035E8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08813" y="4239014"/>
              <a:ext cx="4724400" cy="1981200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561213" y="4772414"/>
              <a:ext cx="4419600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61213" y="4778764"/>
              <a:ext cx="4419600" cy="0"/>
            </a:xfrm>
            <a:prstGeom prst="line">
              <a:avLst/>
            </a:prstGeom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61213" y="4284261"/>
              <a:ext cx="7299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  <a:latin typeface="+mn-lt"/>
                </a:rPr>
                <a:t>Tools</a:t>
              </a:r>
              <a:endParaRPr lang="en-US" sz="20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1213" y="4848614"/>
              <a:ext cx="148829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ELK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Nagios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Prometheus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cAdvisor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3228213" y="4484316"/>
              <a:ext cx="1676400" cy="1764084"/>
              <a:chOff x="2212181" y="4299066"/>
              <a:chExt cx="357366" cy="376058"/>
            </a:xfrm>
            <a:solidFill>
              <a:schemeClr val="tx1">
                <a:alpha val="3000"/>
              </a:schemeClr>
            </a:solidFill>
          </p:grpSpPr>
          <p:sp>
            <p:nvSpPr>
              <p:cNvPr id="30" name="Freeform 7"/>
              <p:cNvSpPr>
                <a:spLocks noEditPoints="1"/>
              </p:cNvSpPr>
              <p:nvPr/>
            </p:nvSpPr>
            <p:spPr bwMode="auto">
              <a:xfrm>
                <a:off x="2212181" y="4327736"/>
                <a:ext cx="347150" cy="347388"/>
              </a:xfrm>
              <a:custGeom>
                <a:avLst/>
                <a:gdLst>
                  <a:gd name="T0" fmla="*/ 2178 w 2906"/>
                  <a:gd name="T1" fmla="*/ 910 h 2908"/>
                  <a:gd name="T2" fmla="*/ 2542 w 2906"/>
                  <a:gd name="T3" fmla="*/ 910 h 2908"/>
                  <a:gd name="T4" fmla="*/ 2906 w 2906"/>
                  <a:gd name="T5" fmla="*/ 182 h 2908"/>
                  <a:gd name="T6" fmla="*/ 2726 w 2906"/>
                  <a:gd name="T7" fmla="*/ 0 h 2908"/>
                  <a:gd name="T8" fmla="*/ 1998 w 2906"/>
                  <a:gd name="T9" fmla="*/ 364 h 2908"/>
                  <a:gd name="T10" fmla="*/ 1998 w 2906"/>
                  <a:gd name="T11" fmla="*/ 728 h 2908"/>
                  <a:gd name="T12" fmla="*/ 1008 w 2906"/>
                  <a:gd name="T13" fmla="*/ 1714 h 2908"/>
                  <a:gd name="T14" fmla="*/ 830 w 2906"/>
                  <a:gd name="T15" fmla="*/ 1538 h 2908"/>
                  <a:gd name="T16" fmla="*/ 112 w 2906"/>
                  <a:gd name="T17" fmla="*/ 2254 h 2908"/>
                  <a:gd name="T18" fmla="*/ 112 w 2906"/>
                  <a:gd name="T19" fmla="*/ 2254 h 2908"/>
                  <a:gd name="T20" fmla="*/ 86 w 2906"/>
                  <a:gd name="T21" fmla="*/ 2284 h 2908"/>
                  <a:gd name="T22" fmla="*/ 64 w 2906"/>
                  <a:gd name="T23" fmla="*/ 2314 h 2908"/>
                  <a:gd name="T24" fmla="*/ 44 w 2906"/>
                  <a:gd name="T25" fmla="*/ 2348 h 2908"/>
                  <a:gd name="T26" fmla="*/ 28 w 2906"/>
                  <a:gd name="T27" fmla="*/ 2382 h 2908"/>
                  <a:gd name="T28" fmla="*/ 16 w 2906"/>
                  <a:gd name="T29" fmla="*/ 2416 h 2908"/>
                  <a:gd name="T30" fmla="*/ 8 w 2906"/>
                  <a:gd name="T31" fmla="*/ 2452 h 2908"/>
                  <a:gd name="T32" fmla="*/ 2 w 2906"/>
                  <a:gd name="T33" fmla="*/ 2488 h 2908"/>
                  <a:gd name="T34" fmla="*/ 0 w 2906"/>
                  <a:gd name="T35" fmla="*/ 2524 h 2908"/>
                  <a:gd name="T36" fmla="*/ 2 w 2906"/>
                  <a:gd name="T37" fmla="*/ 2562 h 2908"/>
                  <a:gd name="T38" fmla="*/ 8 w 2906"/>
                  <a:gd name="T39" fmla="*/ 2598 h 2908"/>
                  <a:gd name="T40" fmla="*/ 16 w 2906"/>
                  <a:gd name="T41" fmla="*/ 2634 h 2908"/>
                  <a:gd name="T42" fmla="*/ 28 w 2906"/>
                  <a:gd name="T43" fmla="*/ 2668 h 2908"/>
                  <a:gd name="T44" fmla="*/ 44 w 2906"/>
                  <a:gd name="T45" fmla="*/ 2702 h 2908"/>
                  <a:gd name="T46" fmla="*/ 64 w 2906"/>
                  <a:gd name="T47" fmla="*/ 2736 h 2908"/>
                  <a:gd name="T48" fmla="*/ 86 w 2906"/>
                  <a:gd name="T49" fmla="*/ 2766 h 2908"/>
                  <a:gd name="T50" fmla="*/ 112 w 2906"/>
                  <a:gd name="T51" fmla="*/ 2796 h 2908"/>
                  <a:gd name="T52" fmla="*/ 112 w 2906"/>
                  <a:gd name="T53" fmla="*/ 2796 h 2908"/>
                  <a:gd name="T54" fmla="*/ 142 w 2906"/>
                  <a:gd name="T55" fmla="*/ 2822 h 2908"/>
                  <a:gd name="T56" fmla="*/ 172 w 2906"/>
                  <a:gd name="T57" fmla="*/ 2844 h 2908"/>
                  <a:gd name="T58" fmla="*/ 206 w 2906"/>
                  <a:gd name="T59" fmla="*/ 2864 h 2908"/>
                  <a:gd name="T60" fmla="*/ 240 w 2906"/>
                  <a:gd name="T61" fmla="*/ 2880 h 2908"/>
                  <a:gd name="T62" fmla="*/ 274 w 2906"/>
                  <a:gd name="T63" fmla="*/ 2892 h 2908"/>
                  <a:gd name="T64" fmla="*/ 310 w 2906"/>
                  <a:gd name="T65" fmla="*/ 2900 h 2908"/>
                  <a:gd name="T66" fmla="*/ 346 w 2906"/>
                  <a:gd name="T67" fmla="*/ 2906 h 2908"/>
                  <a:gd name="T68" fmla="*/ 382 w 2906"/>
                  <a:gd name="T69" fmla="*/ 2908 h 2908"/>
                  <a:gd name="T70" fmla="*/ 420 w 2906"/>
                  <a:gd name="T71" fmla="*/ 2906 h 2908"/>
                  <a:gd name="T72" fmla="*/ 456 w 2906"/>
                  <a:gd name="T73" fmla="*/ 2900 h 2908"/>
                  <a:gd name="T74" fmla="*/ 492 w 2906"/>
                  <a:gd name="T75" fmla="*/ 2892 h 2908"/>
                  <a:gd name="T76" fmla="*/ 526 w 2906"/>
                  <a:gd name="T77" fmla="*/ 2880 h 2908"/>
                  <a:gd name="T78" fmla="*/ 560 w 2906"/>
                  <a:gd name="T79" fmla="*/ 2864 h 2908"/>
                  <a:gd name="T80" fmla="*/ 594 w 2906"/>
                  <a:gd name="T81" fmla="*/ 2844 h 2908"/>
                  <a:gd name="T82" fmla="*/ 624 w 2906"/>
                  <a:gd name="T83" fmla="*/ 2822 h 2908"/>
                  <a:gd name="T84" fmla="*/ 654 w 2906"/>
                  <a:gd name="T85" fmla="*/ 2796 h 2908"/>
                  <a:gd name="T86" fmla="*/ 1370 w 2906"/>
                  <a:gd name="T87" fmla="*/ 2078 h 2908"/>
                  <a:gd name="T88" fmla="*/ 1188 w 2906"/>
                  <a:gd name="T89" fmla="*/ 1896 h 2908"/>
                  <a:gd name="T90" fmla="*/ 2178 w 2906"/>
                  <a:gd name="T91" fmla="*/ 910 h 2908"/>
                  <a:gd name="T92" fmla="*/ 2178 w 2906"/>
                  <a:gd name="T93" fmla="*/ 910 h 2908"/>
                  <a:gd name="T94" fmla="*/ 2178 w 2906"/>
                  <a:gd name="T95" fmla="*/ 910 h 2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906" h="2908">
                    <a:moveTo>
                      <a:pt x="2178" y="910"/>
                    </a:moveTo>
                    <a:lnTo>
                      <a:pt x="2542" y="910"/>
                    </a:lnTo>
                    <a:lnTo>
                      <a:pt x="2906" y="182"/>
                    </a:lnTo>
                    <a:lnTo>
                      <a:pt x="2726" y="0"/>
                    </a:lnTo>
                    <a:lnTo>
                      <a:pt x="1998" y="364"/>
                    </a:lnTo>
                    <a:lnTo>
                      <a:pt x="1998" y="728"/>
                    </a:lnTo>
                    <a:lnTo>
                      <a:pt x="1008" y="1714"/>
                    </a:lnTo>
                    <a:lnTo>
                      <a:pt x="830" y="1538"/>
                    </a:lnTo>
                    <a:lnTo>
                      <a:pt x="112" y="2254"/>
                    </a:lnTo>
                    <a:lnTo>
                      <a:pt x="112" y="2254"/>
                    </a:lnTo>
                    <a:lnTo>
                      <a:pt x="86" y="2284"/>
                    </a:lnTo>
                    <a:lnTo>
                      <a:pt x="64" y="2314"/>
                    </a:lnTo>
                    <a:lnTo>
                      <a:pt x="44" y="2348"/>
                    </a:lnTo>
                    <a:lnTo>
                      <a:pt x="28" y="2382"/>
                    </a:lnTo>
                    <a:lnTo>
                      <a:pt x="16" y="2416"/>
                    </a:lnTo>
                    <a:lnTo>
                      <a:pt x="8" y="2452"/>
                    </a:lnTo>
                    <a:lnTo>
                      <a:pt x="2" y="2488"/>
                    </a:lnTo>
                    <a:lnTo>
                      <a:pt x="0" y="2524"/>
                    </a:lnTo>
                    <a:lnTo>
                      <a:pt x="2" y="2562"/>
                    </a:lnTo>
                    <a:lnTo>
                      <a:pt x="8" y="2598"/>
                    </a:lnTo>
                    <a:lnTo>
                      <a:pt x="16" y="2634"/>
                    </a:lnTo>
                    <a:lnTo>
                      <a:pt x="28" y="2668"/>
                    </a:lnTo>
                    <a:lnTo>
                      <a:pt x="44" y="2702"/>
                    </a:lnTo>
                    <a:lnTo>
                      <a:pt x="64" y="2736"/>
                    </a:lnTo>
                    <a:lnTo>
                      <a:pt x="86" y="2766"/>
                    </a:lnTo>
                    <a:lnTo>
                      <a:pt x="112" y="2796"/>
                    </a:lnTo>
                    <a:lnTo>
                      <a:pt x="112" y="2796"/>
                    </a:lnTo>
                    <a:lnTo>
                      <a:pt x="142" y="2822"/>
                    </a:lnTo>
                    <a:lnTo>
                      <a:pt x="172" y="2844"/>
                    </a:lnTo>
                    <a:lnTo>
                      <a:pt x="206" y="2864"/>
                    </a:lnTo>
                    <a:lnTo>
                      <a:pt x="240" y="2880"/>
                    </a:lnTo>
                    <a:lnTo>
                      <a:pt x="274" y="2892"/>
                    </a:lnTo>
                    <a:lnTo>
                      <a:pt x="310" y="2900"/>
                    </a:lnTo>
                    <a:lnTo>
                      <a:pt x="346" y="2906"/>
                    </a:lnTo>
                    <a:lnTo>
                      <a:pt x="382" y="2908"/>
                    </a:lnTo>
                    <a:lnTo>
                      <a:pt x="420" y="2906"/>
                    </a:lnTo>
                    <a:lnTo>
                      <a:pt x="456" y="2900"/>
                    </a:lnTo>
                    <a:lnTo>
                      <a:pt x="492" y="2892"/>
                    </a:lnTo>
                    <a:lnTo>
                      <a:pt x="526" y="2880"/>
                    </a:lnTo>
                    <a:lnTo>
                      <a:pt x="560" y="2864"/>
                    </a:lnTo>
                    <a:lnTo>
                      <a:pt x="594" y="2844"/>
                    </a:lnTo>
                    <a:lnTo>
                      <a:pt x="624" y="2822"/>
                    </a:lnTo>
                    <a:lnTo>
                      <a:pt x="654" y="2796"/>
                    </a:lnTo>
                    <a:lnTo>
                      <a:pt x="1370" y="2078"/>
                    </a:lnTo>
                    <a:lnTo>
                      <a:pt x="1188" y="1896"/>
                    </a:lnTo>
                    <a:lnTo>
                      <a:pt x="2178" y="910"/>
                    </a:lnTo>
                    <a:close/>
                    <a:moveTo>
                      <a:pt x="2178" y="910"/>
                    </a:moveTo>
                    <a:lnTo>
                      <a:pt x="2178" y="9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10"/>
              <p:cNvSpPr>
                <a:spLocks noEditPoints="1"/>
              </p:cNvSpPr>
              <p:nvPr/>
            </p:nvSpPr>
            <p:spPr bwMode="auto">
              <a:xfrm>
                <a:off x="2235777" y="4299066"/>
                <a:ext cx="173933" cy="173933"/>
              </a:xfrm>
              <a:custGeom>
                <a:avLst/>
                <a:gdLst>
                  <a:gd name="T0" fmla="*/ 732 w 1456"/>
                  <a:gd name="T1" fmla="*/ 1234 h 1456"/>
                  <a:gd name="T2" fmla="*/ 822 w 1456"/>
                  <a:gd name="T3" fmla="*/ 1248 h 1456"/>
                  <a:gd name="T4" fmla="*/ 900 w 1456"/>
                  <a:gd name="T5" fmla="*/ 1290 h 1456"/>
                  <a:gd name="T6" fmla="*/ 1206 w 1456"/>
                  <a:gd name="T7" fmla="*/ 1318 h 1456"/>
                  <a:gd name="T8" fmla="*/ 998 w 1456"/>
                  <a:gd name="T9" fmla="*/ 1108 h 1456"/>
                  <a:gd name="T10" fmla="*/ 984 w 1456"/>
                  <a:gd name="T11" fmla="*/ 1064 h 1456"/>
                  <a:gd name="T12" fmla="*/ 998 w 1456"/>
                  <a:gd name="T13" fmla="*/ 1020 h 1456"/>
                  <a:gd name="T14" fmla="*/ 1020 w 1456"/>
                  <a:gd name="T15" fmla="*/ 998 h 1456"/>
                  <a:gd name="T16" fmla="*/ 1064 w 1456"/>
                  <a:gd name="T17" fmla="*/ 984 h 1456"/>
                  <a:gd name="T18" fmla="*/ 1108 w 1456"/>
                  <a:gd name="T19" fmla="*/ 998 h 1456"/>
                  <a:gd name="T20" fmla="*/ 1456 w 1456"/>
                  <a:gd name="T21" fmla="*/ 1070 h 1456"/>
                  <a:gd name="T22" fmla="*/ 1290 w 1456"/>
                  <a:gd name="T23" fmla="*/ 900 h 1456"/>
                  <a:gd name="T24" fmla="*/ 1248 w 1456"/>
                  <a:gd name="T25" fmla="*/ 822 h 1456"/>
                  <a:gd name="T26" fmla="*/ 1234 w 1456"/>
                  <a:gd name="T27" fmla="*/ 734 h 1456"/>
                  <a:gd name="T28" fmla="*/ 1240 w 1456"/>
                  <a:gd name="T29" fmla="*/ 668 h 1456"/>
                  <a:gd name="T30" fmla="*/ 1238 w 1456"/>
                  <a:gd name="T31" fmla="*/ 564 h 1456"/>
                  <a:gd name="T32" fmla="*/ 1220 w 1456"/>
                  <a:gd name="T33" fmla="*/ 460 h 1456"/>
                  <a:gd name="T34" fmla="*/ 1184 w 1456"/>
                  <a:gd name="T35" fmla="*/ 360 h 1456"/>
                  <a:gd name="T36" fmla="*/ 1130 w 1456"/>
                  <a:gd name="T37" fmla="*/ 268 h 1456"/>
                  <a:gd name="T38" fmla="*/ 1060 w 1456"/>
                  <a:gd name="T39" fmla="*/ 182 h 1456"/>
                  <a:gd name="T40" fmla="*/ 1002 w 1456"/>
                  <a:gd name="T41" fmla="*/ 132 h 1456"/>
                  <a:gd name="T42" fmla="*/ 910 w 1456"/>
                  <a:gd name="T43" fmla="*/ 72 h 1456"/>
                  <a:gd name="T44" fmla="*/ 810 w 1456"/>
                  <a:gd name="T45" fmla="*/ 30 h 1456"/>
                  <a:gd name="T46" fmla="*/ 706 w 1456"/>
                  <a:gd name="T47" fmla="*/ 6 h 1456"/>
                  <a:gd name="T48" fmla="*/ 600 w 1456"/>
                  <a:gd name="T49" fmla="*/ 0 h 1456"/>
                  <a:gd name="T50" fmla="*/ 528 w 1456"/>
                  <a:gd name="T51" fmla="*/ 8 h 1456"/>
                  <a:gd name="T52" fmla="*/ 504 w 1456"/>
                  <a:gd name="T53" fmla="*/ 24 h 1456"/>
                  <a:gd name="T54" fmla="*/ 498 w 1456"/>
                  <a:gd name="T55" fmla="*/ 52 h 1456"/>
                  <a:gd name="T56" fmla="*/ 696 w 1456"/>
                  <a:gd name="T57" fmla="*/ 258 h 1456"/>
                  <a:gd name="T58" fmla="*/ 726 w 1456"/>
                  <a:gd name="T59" fmla="*/ 294 h 1456"/>
                  <a:gd name="T60" fmla="*/ 754 w 1456"/>
                  <a:gd name="T61" fmla="*/ 354 h 1456"/>
                  <a:gd name="T62" fmla="*/ 764 w 1456"/>
                  <a:gd name="T63" fmla="*/ 420 h 1456"/>
                  <a:gd name="T64" fmla="*/ 754 w 1456"/>
                  <a:gd name="T65" fmla="*/ 484 h 1456"/>
                  <a:gd name="T66" fmla="*/ 726 w 1456"/>
                  <a:gd name="T67" fmla="*/ 544 h 1456"/>
                  <a:gd name="T68" fmla="*/ 580 w 1456"/>
                  <a:gd name="T69" fmla="*/ 696 h 1456"/>
                  <a:gd name="T70" fmla="*/ 544 w 1456"/>
                  <a:gd name="T71" fmla="*/ 726 h 1456"/>
                  <a:gd name="T72" fmla="*/ 484 w 1456"/>
                  <a:gd name="T73" fmla="*/ 754 h 1456"/>
                  <a:gd name="T74" fmla="*/ 418 w 1456"/>
                  <a:gd name="T75" fmla="*/ 764 h 1456"/>
                  <a:gd name="T76" fmla="*/ 354 w 1456"/>
                  <a:gd name="T77" fmla="*/ 754 h 1456"/>
                  <a:gd name="T78" fmla="*/ 294 w 1456"/>
                  <a:gd name="T79" fmla="*/ 726 h 1456"/>
                  <a:gd name="T80" fmla="*/ 70 w 1456"/>
                  <a:gd name="T81" fmla="*/ 508 h 1456"/>
                  <a:gd name="T82" fmla="*/ 52 w 1456"/>
                  <a:gd name="T83" fmla="*/ 498 h 1456"/>
                  <a:gd name="T84" fmla="*/ 24 w 1456"/>
                  <a:gd name="T85" fmla="*/ 504 h 1456"/>
                  <a:gd name="T86" fmla="*/ 6 w 1456"/>
                  <a:gd name="T87" fmla="*/ 528 h 1456"/>
                  <a:gd name="T88" fmla="*/ 0 w 1456"/>
                  <a:gd name="T89" fmla="*/ 600 h 1456"/>
                  <a:gd name="T90" fmla="*/ 6 w 1456"/>
                  <a:gd name="T91" fmla="*/ 706 h 1456"/>
                  <a:gd name="T92" fmla="*/ 30 w 1456"/>
                  <a:gd name="T93" fmla="*/ 810 h 1456"/>
                  <a:gd name="T94" fmla="*/ 72 w 1456"/>
                  <a:gd name="T95" fmla="*/ 910 h 1456"/>
                  <a:gd name="T96" fmla="*/ 132 w 1456"/>
                  <a:gd name="T97" fmla="*/ 1002 h 1456"/>
                  <a:gd name="T98" fmla="*/ 182 w 1456"/>
                  <a:gd name="T99" fmla="*/ 1060 h 1456"/>
                  <a:gd name="T100" fmla="*/ 266 w 1456"/>
                  <a:gd name="T101" fmla="*/ 1130 h 1456"/>
                  <a:gd name="T102" fmla="*/ 360 w 1456"/>
                  <a:gd name="T103" fmla="*/ 1184 h 1456"/>
                  <a:gd name="T104" fmla="*/ 460 w 1456"/>
                  <a:gd name="T105" fmla="*/ 1220 h 1456"/>
                  <a:gd name="T106" fmla="*/ 562 w 1456"/>
                  <a:gd name="T107" fmla="*/ 1238 h 1456"/>
                  <a:gd name="T108" fmla="*/ 668 w 1456"/>
                  <a:gd name="T109" fmla="*/ 1240 h 1456"/>
                  <a:gd name="T110" fmla="*/ 702 w 1456"/>
                  <a:gd name="T111" fmla="*/ 1236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56" h="1456">
                    <a:moveTo>
                      <a:pt x="702" y="1236"/>
                    </a:moveTo>
                    <a:lnTo>
                      <a:pt x="702" y="1236"/>
                    </a:lnTo>
                    <a:lnTo>
                      <a:pt x="732" y="1234"/>
                    </a:lnTo>
                    <a:lnTo>
                      <a:pt x="762" y="1234"/>
                    </a:lnTo>
                    <a:lnTo>
                      <a:pt x="792" y="1240"/>
                    </a:lnTo>
                    <a:lnTo>
                      <a:pt x="822" y="1248"/>
                    </a:lnTo>
                    <a:lnTo>
                      <a:pt x="850" y="1258"/>
                    </a:lnTo>
                    <a:lnTo>
                      <a:pt x="876" y="1272"/>
                    </a:lnTo>
                    <a:lnTo>
                      <a:pt x="900" y="1290"/>
                    </a:lnTo>
                    <a:lnTo>
                      <a:pt x="922" y="1310"/>
                    </a:lnTo>
                    <a:lnTo>
                      <a:pt x="1068" y="1456"/>
                    </a:lnTo>
                    <a:lnTo>
                      <a:pt x="1206" y="1318"/>
                    </a:lnTo>
                    <a:lnTo>
                      <a:pt x="1008" y="1120"/>
                    </a:lnTo>
                    <a:lnTo>
                      <a:pt x="1008" y="1120"/>
                    </a:lnTo>
                    <a:lnTo>
                      <a:pt x="998" y="1108"/>
                    </a:lnTo>
                    <a:lnTo>
                      <a:pt x="990" y="1094"/>
                    </a:lnTo>
                    <a:lnTo>
                      <a:pt x="986" y="1080"/>
                    </a:lnTo>
                    <a:lnTo>
                      <a:pt x="984" y="1064"/>
                    </a:lnTo>
                    <a:lnTo>
                      <a:pt x="986" y="1048"/>
                    </a:lnTo>
                    <a:lnTo>
                      <a:pt x="990" y="1034"/>
                    </a:lnTo>
                    <a:lnTo>
                      <a:pt x="998" y="1020"/>
                    </a:lnTo>
                    <a:lnTo>
                      <a:pt x="1008" y="1008"/>
                    </a:lnTo>
                    <a:lnTo>
                      <a:pt x="1008" y="1008"/>
                    </a:lnTo>
                    <a:lnTo>
                      <a:pt x="1020" y="998"/>
                    </a:lnTo>
                    <a:lnTo>
                      <a:pt x="1034" y="990"/>
                    </a:lnTo>
                    <a:lnTo>
                      <a:pt x="1048" y="986"/>
                    </a:lnTo>
                    <a:lnTo>
                      <a:pt x="1064" y="984"/>
                    </a:lnTo>
                    <a:lnTo>
                      <a:pt x="1078" y="986"/>
                    </a:lnTo>
                    <a:lnTo>
                      <a:pt x="1094" y="990"/>
                    </a:lnTo>
                    <a:lnTo>
                      <a:pt x="1108" y="998"/>
                    </a:lnTo>
                    <a:lnTo>
                      <a:pt x="1120" y="1008"/>
                    </a:lnTo>
                    <a:lnTo>
                      <a:pt x="1318" y="1208"/>
                    </a:lnTo>
                    <a:lnTo>
                      <a:pt x="1456" y="1070"/>
                    </a:lnTo>
                    <a:lnTo>
                      <a:pt x="1310" y="924"/>
                    </a:lnTo>
                    <a:lnTo>
                      <a:pt x="1310" y="924"/>
                    </a:lnTo>
                    <a:lnTo>
                      <a:pt x="1290" y="900"/>
                    </a:lnTo>
                    <a:lnTo>
                      <a:pt x="1272" y="876"/>
                    </a:lnTo>
                    <a:lnTo>
                      <a:pt x="1258" y="850"/>
                    </a:lnTo>
                    <a:lnTo>
                      <a:pt x="1248" y="822"/>
                    </a:lnTo>
                    <a:lnTo>
                      <a:pt x="1240" y="792"/>
                    </a:lnTo>
                    <a:lnTo>
                      <a:pt x="1234" y="764"/>
                    </a:lnTo>
                    <a:lnTo>
                      <a:pt x="1234" y="734"/>
                    </a:lnTo>
                    <a:lnTo>
                      <a:pt x="1236" y="702"/>
                    </a:lnTo>
                    <a:lnTo>
                      <a:pt x="1236" y="702"/>
                    </a:lnTo>
                    <a:lnTo>
                      <a:pt x="1240" y="668"/>
                    </a:lnTo>
                    <a:lnTo>
                      <a:pt x="1240" y="634"/>
                    </a:lnTo>
                    <a:lnTo>
                      <a:pt x="1240" y="598"/>
                    </a:lnTo>
                    <a:lnTo>
                      <a:pt x="1238" y="564"/>
                    </a:lnTo>
                    <a:lnTo>
                      <a:pt x="1234" y="528"/>
                    </a:lnTo>
                    <a:lnTo>
                      <a:pt x="1228" y="494"/>
                    </a:lnTo>
                    <a:lnTo>
                      <a:pt x="1220" y="460"/>
                    </a:lnTo>
                    <a:lnTo>
                      <a:pt x="1210" y="426"/>
                    </a:lnTo>
                    <a:lnTo>
                      <a:pt x="1198" y="394"/>
                    </a:lnTo>
                    <a:lnTo>
                      <a:pt x="1184" y="360"/>
                    </a:lnTo>
                    <a:lnTo>
                      <a:pt x="1168" y="328"/>
                    </a:lnTo>
                    <a:lnTo>
                      <a:pt x="1150" y="298"/>
                    </a:lnTo>
                    <a:lnTo>
                      <a:pt x="1130" y="268"/>
                    </a:lnTo>
                    <a:lnTo>
                      <a:pt x="1108" y="238"/>
                    </a:lnTo>
                    <a:lnTo>
                      <a:pt x="1086" y="210"/>
                    </a:lnTo>
                    <a:lnTo>
                      <a:pt x="1060" y="182"/>
                    </a:lnTo>
                    <a:lnTo>
                      <a:pt x="1060" y="182"/>
                    </a:lnTo>
                    <a:lnTo>
                      <a:pt x="1032" y="156"/>
                    </a:lnTo>
                    <a:lnTo>
                      <a:pt x="1002" y="132"/>
                    </a:lnTo>
                    <a:lnTo>
                      <a:pt x="972" y="110"/>
                    </a:lnTo>
                    <a:lnTo>
                      <a:pt x="942" y="90"/>
                    </a:lnTo>
                    <a:lnTo>
                      <a:pt x="910" y="72"/>
                    </a:lnTo>
                    <a:lnTo>
                      <a:pt x="878" y="56"/>
                    </a:lnTo>
                    <a:lnTo>
                      <a:pt x="844" y="42"/>
                    </a:lnTo>
                    <a:lnTo>
                      <a:pt x="810" y="30"/>
                    </a:lnTo>
                    <a:lnTo>
                      <a:pt x="776" y="20"/>
                    </a:lnTo>
                    <a:lnTo>
                      <a:pt x="742" y="12"/>
                    </a:lnTo>
                    <a:lnTo>
                      <a:pt x="706" y="6"/>
                    </a:lnTo>
                    <a:lnTo>
                      <a:pt x="670" y="2"/>
                    </a:lnTo>
                    <a:lnTo>
                      <a:pt x="636" y="0"/>
                    </a:lnTo>
                    <a:lnTo>
                      <a:pt x="600" y="0"/>
                    </a:lnTo>
                    <a:lnTo>
                      <a:pt x="564" y="4"/>
                    </a:lnTo>
                    <a:lnTo>
                      <a:pt x="528" y="8"/>
                    </a:lnTo>
                    <a:lnTo>
                      <a:pt x="528" y="8"/>
                    </a:lnTo>
                    <a:lnTo>
                      <a:pt x="518" y="10"/>
                    </a:lnTo>
                    <a:lnTo>
                      <a:pt x="510" y="16"/>
                    </a:lnTo>
                    <a:lnTo>
                      <a:pt x="504" y="24"/>
                    </a:lnTo>
                    <a:lnTo>
                      <a:pt x="500" y="32"/>
                    </a:lnTo>
                    <a:lnTo>
                      <a:pt x="498" y="42"/>
                    </a:lnTo>
                    <a:lnTo>
                      <a:pt x="498" y="52"/>
                    </a:lnTo>
                    <a:lnTo>
                      <a:pt x="502" y="62"/>
                    </a:lnTo>
                    <a:lnTo>
                      <a:pt x="508" y="70"/>
                    </a:lnTo>
                    <a:lnTo>
                      <a:pt x="696" y="258"/>
                    </a:lnTo>
                    <a:lnTo>
                      <a:pt x="696" y="258"/>
                    </a:lnTo>
                    <a:lnTo>
                      <a:pt x="712" y="276"/>
                    </a:lnTo>
                    <a:lnTo>
                      <a:pt x="726" y="294"/>
                    </a:lnTo>
                    <a:lnTo>
                      <a:pt x="736" y="314"/>
                    </a:lnTo>
                    <a:lnTo>
                      <a:pt x="746" y="334"/>
                    </a:lnTo>
                    <a:lnTo>
                      <a:pt x="754" y="354"/>
                    </a:lnTo>
                    <a:lnTo>
                      <a:pt x="758" y="376"/>
                    </a:lnTo>
                    <a:lnTo>
                      <a:pt x="762" y="398"/>
                    </a:lnTo>
                    <a:lnTo>
                      <a:pt x="764" y="420"/>
                    </a:lnTo>
                    <a:lnTo>
                      <a:pt x="762" y="442"/>
                    </a:lnTo>
                    <a:lnTo>
                      <a:pt x="758" y="462"/>
                    </a:lnTo>
                    <a:lnTo>
                      <a:pt x="754" y="484"/>
                    </a:lnTo>
                    <a:lnTo>
                      <a:pt x="746" y="506"/>
                    </a:lnTo>
                    <a:lnTo>
                      <a:pt x="736" y="526"/>
                    </a:lnTo>
                    <a:lnTo>
                      <a:pt x="726" y="544"/>
                    </a:lnTo>
                    <a:lnTo>
                      <a:pt x="712" y="564"/>
                    </a:lnTo>
                    <a:lnTo>
                      <a:pt x="696" y="580"/>
                    </a:lnTo>
                    <a:lnTo>
                      <a:pt x="580" y="696"/>
                    </a:lnTo>
                    <a:lnTo>
                      <a:pt x="580" y="696"/>
                    </a:lnTo>
                    <a:lnTo>
                      <a:pt x="564" y="712"/>
                    </a:lnTo>
                    <a:lnTo>
                      <a:pt x="544" y="726"/>
                    </a:lnTo>
                    <a:lnTo>
                      <a:pt x="526" y="736"/>
                    </a:lnTo>
                    <a:lnTo>
                      <a:pt x="504" y="746"/>
                    </a:lnTo>
                    <a:lnTo>
                      <a:pt x="484" y="754"/>
                    </a:lnTo>
                    <a:lnTo>
                      <a:pt x="462" y="758"/>
                    </a:lnTo>
                    <a:lnTo>
                      <a:pt x="440" y="762"/>
                    </a:lnTo>
                    <a:lnTo>
                      <a:pt x="418" y="764"/>
                    </a:lnTo>
                    <a:lnTo>
                      <a:pt x="398" y="762"/>
                    </a:lnTo>
                    <a:lnTo>
                      <a:pt x="376" y="758"/>
                    </a:lnTo>
                    <a:lnTo>
                      <a:pt x="354" y="754"/>
                    </a:lnTo>
                    <a:lnTo>
                      <a:pt x="334" y="746"/>
                    </a:lnTo>
                    <a:lnTo>
                      <a:pt x="312" y="736"/>
                    </a:lnTo>
                    <a:lnTo>
                      <a:pt x="294" y="726"/>
                    </a:lnTo>
                    <a:lnTo>
                      <a:pt x="276" y="712"/>
                    </a:lnTo>
                    <a:lnTo>
                      <a:pt x="258" y="696"/>
                    </a:lnTo>
                    <a:lnTo>
                      <a:pt x="70" y="508"/>
                    </a:lnTo>
                    <a:lnTo>
                      <a:pt x="70" y="508"/>
                    </a:lnTo>
                    <a:lnTo>
                      <a:pt x="60" y="502"/>
                    </a:lnTo>
                    <a:lnTo>
                      <a:pt x="52" y="498"/>
                    </a:lnTo>
                    <a:lnTo>
                      <a:pt x="42" y="498"/>
                    </a:lnTo>
                    <a:lnTo>
                      <a:pt x="32" y="500"/>
                    </a:lnTo>
                    <a:lnTo>
                      <a:pt x="24" y="504"/>
                    </a:lnTo>
                    <a:lnTo>
                      <a:pt x="16" y="510"/>
                    </a:lnTo>
                    <a:lnTo>
                      <a:pt x="10" y="518"/>
                    </a:lnTo>
                    <a:lnTo>
                      <a:pt x="6" y="528"/>
                    </a:lnTo>
                    <a:lnTo>
                      <a:pt x="6" y="528"/>
                    </a:lnTo>
                    <a:lnTo>
                      <a:pt x="2" y="564"/>
                    </a:lnTo>
                    <a:lnTo>
                      <a:pt x="0" y="600"/>
                    </a:lnTo>
                    <a:lnTo>
                      <a:pt x="0" y="636"/>
                    </a:lnTo>
                    <a:lnTo>
                      <a:pt x="2" y="670"/>
                    </a:lnTo>
                    <a:lnTo>
                      <a:pt x="6" y="706"/>
                    </a:lnTo>
                    <a:lnTo>
                      <a:pt x="12" y="742"/>
                    </a:lnTo>
                    <a:lnTo>
                      <a:pt x="20" y="776"/>
                    </a:lnTo>
                    <a:lnTo>
                      <a:pt x="30" y="810"/>
                    </a:lnTo>
                    <a:lnTo>
                      <a:pt x="42" y="844"/>
                    </a:lnTo>
                    <a:lnTo>
                      <a:pt x="56" y="878"/>
                    </a:lnTo>
                    <a:lnTo>
                      <a:pt x="72" y="910"/>
                    </a:lnTo>
                    <a:lnTo>
                      <a:pt x="90" y="942"/>
                    </a:lnTo>
                    <a:lnTo>
                      <a:pt x="110" y="972"/>
                    </a:lnTo>
                    <a:lnTo>
                      <a:pt x="132" y="1002"/>
                    </a:lnTo>
                    <a:lnTo>
                      <a:pt x="156" y="1032"/>
                    </a:lnTo>
                    <a:lnTo>
                      <a:pt x="182" y="1060"/>
                    </a:lnTo>
                    <a:lnTo>
                      <a:pt x="182" y="1060"/>
                    </a:lnTo>
                    <a:lnTo>
                      <a:pt x="210" y="1086"/>
                    </a:lnTo>
                    <a:lnTo>
                      <a:pt x="238" y="1108"/>
                    </a:lnTo>
                    <a:lnTo>
                      <a:pt x="266" y="1130"/>
                    </a:lnTo>
                    <a:lnTo>
                      <a:pt x="298" y="1150"/>
                    </a:lnTo>
                    <a:lnTo>
                      <a:pt x="328" y="1168"/>
                    </a:lnTo>
                    <a:lnTo>
                      <a:pt x="360" y="1184"/>
                    </a:lnTo>
                    <a:lnTo>
                      <a:pt x="392" y="1198"/>
                    </a:lnTo>
                    <a:lnTo>
                      <a:pt x="426" y="1210"/>
                    </a:lnTo>
                    <a:lnTo>
                      <a:pt x="460" y="1220"/>
                    </a:lnTo>
                    <a:lnTo>
                      <a:pt x="494" y="1228"/>
                    </a:lnTo>
                    <a:lnTo>
                      <a:pt x="528" y="1234"/>
                    </a:lnTo>
                    <a:lnTo>
                      <a:pt x="562" y="1238"/>
                    </a:lnTo>
                    <a:lnTo>
                      <a:pt x="598" y="1240"/>
                    </a:lnTo>
                    <a:lnTo>
                      <a:pt x="632" y="1240"/>
                    </a:lnTo>
                    <a:lnTo>
                      <a:pt x="668" y="1240"/>
                    </a:lnTo>
                    <a:lnTo>
                      <a:pt x="702" y="1236"/>
                    </a:lnTo>
                    <a:lnTo>
                      <a:pt x="702" y="1236"/>
                    </a:lnTo>
                    <a:close/>
                    <a:moveTo>
                      <a:pt x="702" y="1236"/>
                    </a:moveTo>
                    <a:lnTo>
                      <a:pt x="702" y="123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13"/>
              <p:cNvSpPr>
                <a:spLocks noEditPoints="1"/>
              </p:cNvSpPr>
              <p:nvPr/>
            </p:nvSpPr>
            <p:spPr bwMode="auto">
              <a:xfrm>
                <a:off x="2412816" y="4476344"/>
                <a:ext cx="156731" cy="156492"/>
              </a:xfrm>
              <a:custGeom>
                <a:avLst/>
                <a:gdLst>
                  <a:gd name="T0" fmla="*/ 388 w 1312"/>
                  <a:gd name="T1" fmla="*/ 0 h 1310"/>
                  <a:gd name="T2" fmla="*/ 250 w 1312"/>
                  <a:gd name="T3" fmla="*/ 136 h 1310"/>
                  <a:gd name="T4" fmla="*/ 1070 w 1312"/>
                  <a:gd name="T5" fmla="*/ 956 h 1310"/>
                  <a:gd name="T6" fmla="*/ 1070 w 1312"/>
                  <a:gd name="T7" fmla="*/ 956 h 1310"/>
                  <a:gd name="T8" fmla="*/ 1080 w 1312"/>
                  <a:gd name="T9" fmla="*/ 968 h 1310"/>
                  <a:gd name="T10" fmla="*/ 1086 w 1312"/>
                  <a:gd name="T11" fmla="*/ 982 h 1310"/>
                  <a:gd name="T12" fmla="*/ 1092 w 1312"/>
                  <a:gd name="T13" fmla="*/ 996 h 1310"/>
                  <a:gd name="T14" fmla="*/ 1092 w 1312"/>
                  <a:gd name="T15" fmla="*/ 1012 h 1310"/>
                  <a:gd name="T16" fmla="*/ 1092 w 1312"/>
                  <a:gd name="T17" fmla="*/ 1028 h 1310"/>
                  <a:gd name="T18" fmla="*/ 1086 w 1312"/>
                  <a:gd name="T19" fmla="*/ 1042 h 1310"/>
                  <a:gd name="T20" fmla="*/ 1080 w 1312"/>
                  <a:gd name="T21" fmla="*/ 1056 h 1310"/>
                  <a:gd name="T22" fmla="*/ 1070 w 1312"/>
                  <a:gd name="T23" fmla="*/ 1068 h 1310"/>
                  <a:gd name="T24" fmla="*/ 1070 w 1312"/>
                  <a:gd name="T25" fmla="*/ 1068 h 1310"/>
                  <a:gd name="T26" fmla="*/ 1058 w 1312"/>
                  <a:gd name="T27" fmla="*/ 1078 h 1310"/>
                  <a:gd name="T28" fmla="*/ 1044 w 1312"/>
                  <a:gd name="T29" fmla="*/ 1086 h 1310"/>
                  <a:gd name="T30" fmla="*/ 1028 w 1312"/>
                  <a:gd name="T31" fmla="*/ 1090 h 1310"/>
                  <a:gd name="T32" fmla="*/ 1014 w 1312"/>
                  <a:gd name="T33" fmla="*/ 1092 h 1310"/>
                  <a:gd name="T34" fmla="*/ 998 w 1312"/>
                  <a:gd name="T35" fmla="*/ 1090 h 1310"/>
                  <a:gd name="T36" fmla="*/ 984 w 1312"/>
                  <a:gd name="T37" fmla="*/ 1086 h 1310"/>
                  <a:gd name="T38" fmla="*/ 970 w 1312"/>
                  <a:gd name="T39" fmla="*/ 1078 h 1310"/>
                  <a:gd name="T40" fmla="*/ 958 w 1312"/>
                  <a:gd name="T41" fmla="*/ 1068 h 1310"/>
                  <a:gd name="T42" fmla="*/ 138 w 1312"/>
                  <a:gd name="T43" fmla="*/ 248 h 1310"/>
                  <a:gd name="T44" fmla="*/ 0 w 1312"/>
                  <a:gd name="T45" fmla="*/ 386 h 1310"/>
                  <a:gd name="T46" fmla="*/ 844 w 1312"/>
                  <a:gd name="T47" fmla="*/ 1230 h 1310"/>
                  <a:gd name="T48" fmla="*/ 844 w 1312"/>
                  <a:gd name="T49" fmla="*/ 1230 h 1310"/>
                  <a:gd name="T50" fmla="*/ 864 w 1312"/>
                  <a:gd name="T51" fmla="*/ 1250 h 1310"/>
                  <a:gd name="T52" fmla="*/ 888 w 1312"/>
                  <a:gd name="T53" fmla="*/ 1266 h 1310"/>
                  <a:gd name="T54" fmla="*/ 910 w 1312"/>
                  <a:gd name="T55" fmla="*/ 1280 h 1310"/>
                  <a:gd name="T56" fmla="*/ 934 w 1312"/>
                  <a:gd name="T57" fmla="*/ 1290 h 1310"/>
                  <a:gd name="T58" fmla="*/ 960 w 1312"/>
                  <a:gd name="T59" fmla="*/ 1300 h 1310"/>
                  <a:gd name="T60" fmla="*/ 986 w 1312"/>
                  <a:gd name="T61" fmla="*/ 1306 h 1310"/>
                  <a:gd name="T62" fmla="*/ 1012 w 1312"/>
                  <a:gd name="T63" fmla="*/ 1310 h 1310"/>
                  <a:gd name="T64" fmla="*/ 1038 w 1312"/>
                  <a:gd name="T65" fmla="*/ 1310 h 1310"/>
                  <a:gd name="T66" fmla="*/ 1064 w 1312"/>
                  <a:gd name="T67" fmla="*/ 1310 h 1310"/>
                  <a:gd name="T68" fmla="*/ 1090 w 1312"/>
                  <a:gd name="T69" fmla="*/ 1306 h 1310"/>
                  <a:gd name="T70" fmla="*/ 1116 w 1312"/>
                  <a:gd name="T71" fmla="*/ 1298 h 1310"/>
                  <a:gd name="T72" fmla="*/ 1140 w 1312"/>
                  <a:gd name="T73" fmla="*/ 1290 h 1310"/>
                  <a:gd name="T74" fmla="*/ 1164 w 1312"/>
                  <a:gd name="T75" fmla="*/ 1278 h 1310"/>
                  <a:gd name="T76" fmla="*/ 1188 w 1312"/>
                  <a:gd name="T77" fmla="*/ 1264 h 1310"/>
                  <a:gd name="T78" fmla="*/ 1210 w 1312"/>
                  <a:gd name="T79" fmla="*/ 1248 h 1310"/>
                  <a:gd name="T80" fmla="*/ 1232 w 1312"/>
                  <a:gd name="T81" fmla="*/ 1230 h 1310"/>
                  <a:gd name="T82" fmla="*/ 1232 w 1312"/>
                  <a:gd name="T83" fmla="*/ 1230 h 1310"/>
                  <a:gd name="T84" fmla="*/ 1250 w 1312"/>
                  <a:gd name="T85" fmla="*/ 1210 h 1310"/>
                  <a:gd name="T86" fmla="*/ 1266 w 1312"/>
                  <a:gd name="T87" fmla="*/ 1186 h 1310"/>
                  <a:gd name="T88" fmla="*/ 1280 w 1312"/>
                  <a:gd name="T89" fmla="*/ 1164 h 1310"/>
                  <a:gd name="T90" fmla="*/ 1292 w 1312"/>
                  <a:gd name="T91" fmla="*/ 1140 h 1310"/>
                  <a:gd name="T92" fmla="*/ 1300 w 1312"/>
                  <a:gd name="T93" fmla="*/ 1114 h 1310"/>
                  <a:gd name="T94" fmla="*/ 1306 w 1312"/>
                  <a:gd name="T95" fmla="*/ 1088 h 1310"/>
                  <a:gd name="T96" fmla="*/ 1310 w 1312"/>
                  <a:gd name="T97" fmla="*/ 1062 h 1310"/>
                  <a:gd name="T98" fmla="*/ 1312 w 1312"/>
                  <a:gd name="T99" fmla="*/ 1036 h 1310"/>
                  <a:gd name="T100" fmla="*/ 1310 w 1312"/>
                  <a:gd name="T101" fmla="*/ 1010 h 1310"/>
                  <a:gd name="T102" fmla="*/ 1306 w 1312"/>
                  <a:gd name="T103" fmla="*/ 984 h 1310"/>
                  <a:gd name="T104" fmla="*/ 1300 w 1312"/>
                  <a:gd name="T105" fmla="*/ 958 h 1310"/>
                  <a:gd name="T106" fmla="*/ 1292 w 1312"/>
                  <a:gd name="T107" fmla="*/ 934 h 1310"/>
                  <a:gd name="T108" fmla="*/ 1280 w 1312"/>
                  <a:gd name="T109" fmla="*/ 908 h 1310"/>
                  <a:gd name="T110" fmla="*/ 1266 w 1312"/>
                  <a:gd name="T111" fmla="*/ 886 h 1310"/>
                  <a:gd name="T112" fmla="*/ 1250 w 1312"/>
                  <a:gd name="T113" fmla="*/ 864 h 1310"/>
                  <a:gd name="T114" fmla="*/ 1232 w 1312"/>
                  <a:gd name="T115" fmla="*/ 842 h 1310"/>
                  <a:gd name="T116" fmla="*/ 388 w 1312"/>
                  <a:gd name="T117" fmla="*/ 0 h 1310"/>
                  <a:gd name="T118" fmla="*/ 388 w 1312"/>
                  <a:gd name="T119" fmla="*/ 0 h 1310"/>
                  <a:gd name="T120" fmla="*/ 388 w 1312"/>
                  <a:gd name="T121" fmla="*/ 0 h 1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12" h="1310">
                    <a:moveTo>
                      <a:pt x="388" y="0"/>
                    </a:moveTo>
                    <a:lnTo>
                      <a:pt x="250" y="136"/>
                    </a:lnTo>
                    <a:lnTo>
                      <a:pt x="1070" y="956"/>
                    </a:lnTo>
                    <a:lnTo>
                      <a:pt x="1070" y="956"/>
                    </a:lnTo>
                    <a:lnTo>
                      <a:pt x="1080" y="968"/>
                    </a:lnTo>
                    <a:lnTo>
                      <a:pt x="1086" y="982"/>
                    </a:lnTo>
                    <a:lnTo>
                      <a:pt x="1092" y="996"/>
                    </a:lnTo>
                    <a:lnTo>
                      <a:pt x="1092" y="1012"/>
                    </a:lnTo>
                    <a:lnTo>
                      <a:pt x="1092" y="1028"/>
                    </a:lnTo>
                    <a:lnTo>
                      <a:pt x="1086" y="1042"/>
                    </a:lnTo>
                    <a:lnTo>
                      <a:pt x="1080" y="1056"/>
                    </a:lnTo>
                    <a:lnTo>
                      <a:pt x="1070" y="1068"/>
                    </a:lnTo>
                    <a:lnTo>
                      <a:pt x="1070" y="1068"/>
                    </a:lnTo>
                    <a:lnTo>
                      <a:pt x="1058" y="1078"/>
                    </a:lnTo>
                    <a:lnTo>
                      <a:pt x="1044" y="1086"/>
                    </a:lnTo>
                    <a:lnTo>
                      <a:pt x="1028" y="1090"/>
                    </a:lnTo>
                    <a:lnTo>
                      <a:pt x="1014" y="1092"/>
                    </a:lnTo>
                    <a:lnTo>
                      <a:pt x="998" y="1090"/>
                    </a:lnTo>
                    <a:lnTo>
                      <a:pt x="984" y="1086"/>
                    </a:lnTo>
                    <a:lnTo>
                      <a:pt x="970" y="1078"/>
                    </a:lnTo>
                    <a:lnTo>
                      <a:pt x="958" y="1068"/>
                    </a:lnTo>
                    <a:lnTo>
                      <a:pt x="138" y="248"/>
                    </a:lnTo>
                    <a:lnTo>
                      <a:pt x="0" y="386"/>
                    </a:lnTo>
                    <a:lnTo>
                      <a:pt x="844" y="1230"/>
                    </a:lnTo>
                    <a:lnTo>
                      <a:pt x="844" y="1230"/>
                    </a:lnTo>
                    <a:lnTo>
                      <a:pt x="864" y="1250"/>
                    </a:lnTo>
                    <a:lnTo>
                      <a:pt x="888" y="1266"/>
                    </a:lnTo>
                    <a:lnTo>
                      <a:pt x="910" y="1280"/>
                    </a:lnTo>
                    <a:lnTo>
                      <a:pt x="934" y="1290"/>
                    </a:lnTo>
                    <a:lnTo>
                      <a:pt x="960" y="1300"/>
                    </a:lnTo>
                    <a:lnTo>
                      <a:pt x="986" y="1306"/>
                    </a:lnTo>
                    <a:lnTo>
                      <a:pt x="1012" y="1310"/>
                    </a:lnTo>
                    <a:lnTo>
                      <a:pt x="1038" y="1310"/>
                    </a:lnTo>
                    <a:lnTo>
                      <a:pt x="1064" y="1310"/>
                    </a:lnTo>
                    <a:lnTo>
                      <a:pt x="1090" y="1306"/>
                    </a:lnTo>
                    <a:lnTo>
                      <a:pt x="1116" y="1298"/>
                    </a:lnTo>
                    <a:lnTo>
                      <a:pt x="1140" y="1290"/>
                    </a:lnTo>
                    <a:lnTo>
                      <a:pt x="1164" y="1278"/>
                    </a:lnTo>
                    <a:lnTo>
                      <a:pt x="1188" y="1264"/>
                    </a:lnTo>
                    <a:lnTo>
                      <a:pt x="1210" y="1248"/>
                    </a:lnTo>
                    <a:lnTo>
                      <a:pt x="1232" y="1230"/>
                    </a:lnTo>
                    <a:lnTo>
                      <a:pt x="1232" y="1230"/>
                    </a:lnTo>
                    <a:lnTo>
                      <a:pt x="1250" y="1210"/>
                    </a:lnTo>
                    <a:lnTo>
                      <a:pt x="1266" y="1186"/>
                    </a:lnTo>
                    <a:lnTo>
                      <a:pt x="1280" y="1164"/>
                    </a:lnTo>
                    <a:lnTo>
                      <a:pt x="1292" y="1140"/>
                    </a:lnTo>
                    <a:lnTo>
                      <a:pt x="1300" y="1114"/>
                    </a:lnTo>
                    <a:lnTo>
                      <a:pt x="1306" y="1088"/>
                    </a:lnTo>
                    <a:lnTo>
                      <a:pt x="1310" y="1062"/>
                    </a:lnTo>
                    <a:lnTo>
                      <a:pt x="1312" y="1036"/>
                    </a:lnTo>
                    <a:lnTo>
                      <a:pt x="1310" y="1010"/>
                    </a:lnTo>
                    <a:lnTo>
                      <a:pt x="1306" y="984"/>
                    </a:lnTo>
                    <a:lnTo>
                      <a:pt x="1300" y="958"/>
                    </a:lnTo>
                    <a:lnTo>
                      <a:pt x="1292" y="934"/>
                    </a:lnTo>
                    <a:lnTo>
                      <a:pt x="1280" y="908"/>
                    </a:lnTo>
                    <a:lnTo>
                      <a:pt x="1266" y="886"/>
                    </a:lnTo>
                    <a:lnTo>
                      <a:pt x="1250" y="864"/>
                    </a:lnTo>
                    <a:lnTo>
                      <a:pt x="1232" y="842"/>
                    </a:lnTo>
                    <a:lnTo>
                      <a:pt x="388" y="0"/>
                    </a:lnTo>
                    <a:close/>
                    <a:moveTo>
                      <a:pt x="388" y="0"/>
                    </a:moveTo>
                    <a:lnTo>
                      <a:pt x="38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2484066" y="4848614"/>
              <a:ext cx="131542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Ruxit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Pagerduty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Datadog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Sysdig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333605" y="4298630"/>
            <a:ext cx="3619409" cy="1756511"/>
            <a:chOff x="5333605" y="4298630"/>
            <a:chExt cx="3619409" cy="1756511"/>
          </a:xfrm>
        </p:grpSpPr>
        <p:grpSp>
          <p:nvGrpSpPr>
            <p:cNvPr id="7" name="Group 6"/>
            <p:cNvGrpSpPr/>
            <p:nvPr/>
          </p:nvGrpSpPr>
          <p:grpSpPr>
            <a:xfrm>
              <a:off x="5399322" y="4711241"/>
              <a:ext cx="3553692" cy="1343900"/>
              <a:chOff x="5399322" y="5059427"/>
              <a:chExt cx="3553692" cy="1343900"/>
            </a:xfrm>
          </p:grpSpPr>
          <p:sp>
            <p:nvSpPr>
              <p:cNvPr id="37" name="Round Same Side Corner Rectangle 36"/>
              <p:cNvSpPr/>
              <p:nvPr/>
            </p:nvSpPr>
            <p:spPr>
              <a:xfrm rot="5400000">
                <a:off x="6850239" y="4300553"/>
                <a:ext cx="1340429" cy="2865120"/>
              </a:xfrm>
              <a:prstGeom prst="round2SameRect">
                <a:avLst>
                  <a:gd name="adj1" fmla="val 8221"/>
                  <a:gd name="adj2" fmla="val 0"/>
                </a:avLst>
              </a:prstGeom>
              <a:solidFill>
                <a:srgbClr val="DBE3F1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</a:pPr>
                <a:endParaRPr lang="en-US" sz="2000" dirty="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399322" y="5059427"/>
                <a:ext cx="1343892" cy="1343892"/>
              </a:xfrm>
              <a:prstGeom prst="ellipse">
                <a:avLst/>
              </a:prstGeom>
              <a:solidFill>
                <a:srgbClr val="537ABA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</a:pPr>
                <a:endParaRPr lang="en-US" sz="2000" dirty="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545928" y="5206033"/>
                <a:ext cx="1050680" cy="1050680"/>
              </a:xfrm>
              <a:prstGeom prst="ellipse">
                <a:avLst/>
              </a:prstGeom>
              <a:gradFill flip="none" rotWithShape="1">
                <a:gsLst>
                  <a:gs pos="0">
                    <a:srgbClr val="CBD6DB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1270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b="1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764515" y="5348392"/>
                <a:ext cx="192228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404040"/>
                    </a:solidFill>
                    <a:latin typeface="+mn-lt"/>
                  </a:rPr>
                  <a:t>Application Monitoring</a:t>
                </a:r>
              </a:p>
              <a:p>
                <a:r>
                  <a:rPr lang="en-US" sz="1400" dirty="0">
                    <a:solidFill>
                      <a:srgbClr val="404040"/>
                    </a:solidFill>
                    <a:latin typeface="+mn-lt"/>
                  </a:rPr>
                  <a:t>User load, Response time, Performance, Failures, Logs </a:t>
                </a: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082" t="24046" r="26969" b="23513"/>
              <a:stretch/>
            </p:blipFill>
            <p:spPr>
              <a:xfrm>
                <a:off x="5844784" y="5492004"/>
                <a:ext cx="452968" cy="478738"/>
              </a:xfrm>
              <a:prstGeom prst="rect">
                <a:avLst/>
              </a:prstGeom>
            </p:spPr>
          </p:pic>
        </p:grpSp>
        <p:sp>
          <p:nvSpPr>
            <p:cNvPr id="50" name="Freeform 49"/>
            <p:cNvSpPr/>
            <p:nvPr/>
          </p:nvSpPr>
          <p:spPr>
            <a:xfrm flipV="1">
              <a:off x="5370098" y="4343398"/>
              <a:ext cx="2115457" cy="363581"/>
            </a:xfrm>
            <a:custGeom>
              <a:avLst/>
              <a:gdLst>
                <a:gd name="connsiteX0" fmla="*/ 2090057 w 2090057"/>
                <a:gd name="connsiteY0" fmla="*/ 0 h 478971"/>
                <a:gd name="connsiteX1" fmla="*/ 2090057 w 2090057"/>
                <a:gd name="connsiteY1" fmla="*/ 478971 h 478971"/>
                <a:gd name="connsiteX2" fmla="*/ 0 w 2090057"/>
                <a:gd name="connsiteY2" fmla="*/ 478971 h 478971"/>
                <a:gd name="connsiteX3" fmla="*/ 26126 w 2090057"/>
                <a:gd name="connsiteY3" fmla="*/ 478971 h 47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0057" h="478971">
                  <a:moveTo>
                    <a:pt x="2090057" y="0"/>
                  </a:moveTo>
                  <a:lnTo>
                    <a:pt x="2090057" y="478971"/>
                  </a:lnTo>
                  <a:lnTo>
                    <a:pt x="0" y="478971"/>
                  </a:lnTo>
                  <a:lnTo>
                    <a:pt x="26126" y="478971"/>
                  </a:lnTo>
                </a:path>
              </a:pathLst>
            </a:custGeom>
            <a:noFill/>
            <a:ln>
              <a:solidFill>
                <a:srgbClr val="537A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5333605" y="4298630"/>
              <a:ext cx="80634" cy="80634"/>
            </a:xfrm>
            <a:prstGeom prst="ellipse">
              <a:avLst/>
            </a:prstGeom>
            <a:solidFill>
              <a:srgbClr val="537ABA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334000" y="2070073"/>
            <a:ext cx="3619014" cy="2076335"/>
            <a:chOff x="5334000" y="2070073"/>
            <a:chExt cx="3619014" cy="2076335"/>
          </a:xfrm>
        </p:grpSpPr>
        <p:grpSp>
          <p:nvGrpSpPr>
            <p:cNvPr id="8" name="Group 7"/>
            <p:cNvGrpSpPr/>
            <p:nvPr/>
          </p:nvGrpSpPr>
          <p:grpSpPr>
            <a:xfrm>
              <a:off x="5399322" y="2070073"/>
              <a:ext cx="3553692" cy="1343900"/>
              <a:chOff x="5399322" y="1676400"/>
              <a:chExt cx="3553692" cy="1343900"/>
            </a:xfrm>
          </p:grpSpPr>
          <p:sp>
            <p:nvSpPr>
              <p:cNvPr id="22" name="Round Same Side Corner Rectangle 21"/>
              <p:cNvSpPr/>
              <p:nvPr/>
            </p:nvSpPr>
            <p:spPr>
              <a:xfrm rot="5400000">
                <a:off x="6850239" y="917526"/>
                <a:ext cx="1340429" cy="2865120"/>
              </a:xfrm>
              <a:prstGeom prst="round2SameRect">
                <a:avLst>
                  <a:gd name="adj1" fmla="val 8871"/>
                  <a:gd name="adj2" fmla="val 0"/>
                </a:avLst>
              </a:prstGeom>
              <a:solidFill>
                <a:srgbClr val="D8D0E2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Aft>
                    <a:spcPts val="0"/>
                  </a:spcAft>
                </a:pPr>
                <a:endParaRPr lang="en-US" sz="2000" dirty="0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5399322" y="1676400"/>
                <a:ext cx="1343892" cy="1343892"/>
                <a:chOff x="4752108" y="1932708"/>
                <a:chExt cx="1343892" cy="1343892"/>
              </a:xfrm>
            </p:grpSpPr>
            <p:sp>
              <p:nvSpPr>
                <p:cNvPr id="24" name="Oval 23"/>
                <p:cNvSpPr/>
                <p:nvPr/>
              </p:nvSpPr>
              <p:spPr>
                <a:xfrm>
                  <a:off x="4752108" y="1932708"/>
                  <a:ext cx="1343892" cy="1343892"/>
                </a:xfrm>
                <a:prstGeom prst="ellipse">
                  <a:avLst/>
                </a:prstGeom>
                <a:ln>
                  <a:noFill/>
                </a:ln>
                <a:effectLst/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algn="ctr" defTabSz="889000">
                    <a:lnSpc>
                      <a:spcPct val="90000"/>
                    </a:lnSpc>
                  </a:pPr>
                  <a:endParaRPr lang="en-US" sz="2000" dirty="0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4898714" y="2079314"/>
                  <a:ext cx="1050680" cy="10506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CBD6DB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ln w="12700">
                  <a:solidFill>
                    <a:schemeClr val="bg1"/>
                  </a:solidFill>
                </a:ln>
                <a:effectLst>
                  <a:outerShdw blurRad="1270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b="1" dirty="0"/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 rotWithShape="1">
                <a:blip r:embed="rId4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737" t="25151" r="25928" b="24466"/>
                <a:stretch/>
              </p:blipFill>
              <p:spPr>
                <a:xfrm>
                  <a:off x="5197571" y="2385579"/>
                  <a:ext cx="452966" cy="4381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41" name="TextBox 40"/>
              <p:cNvSpPr txBox="1"/>
              <p:nvPr/>
            </p:nvSpPr>
            <p:spPr>
              <a:xfrm>
                <a:off x="6764515" y="1749917"/>
                <a:ext cx="2092817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404040"/>
                    </a:solidFill>
                    <a:latin typeface="+mn-lt"/>
                  </a:rPr>
                  <a:t>Infrastructure Monitoring</a:t>
                </a:r>
              </a:p>
              <a:p>
                <a:pPr marL="0" lvl="1"/>
                <a:r>
                  <a:rPr lang="en-US" sz="1400" dirty="0">
                    <a:solidFill>
                      <a:srgbClr val="404040"/>
                    </a:solidFill>
                    <a:latin typeface="+mn-lt"/>
                  </a:rPr>
                  <a:t>Physical </a:t>
                </a:r>
                <a:r>
                  <a:rPr lang="en-US" sz="1400" dirty="0" smtClean="0">
                    <a:solidFill>
                      <a:srgbClr val="404040"/>
                    </a:solidFill>
                    <a:latin typeface="+mn-lt"/>
                  </a:rPr>
                  <a:t>/</a:t>
                </a:r>
                <a:r>
                  <a:rPr lang="en-US" sz="1400" dirty="0">
                    <a:solidFill>
                      <a:srgbClr val="404040"/>
                    </a:solidFill>
                    <a:latin typeface="+mn-lt"/>
                  </a:rPr>
                  <a:t>Virtual </a:t>
                </a:r>
                <a:r>
                  <a:rPr lang="en-US" sz="1400" dirty="0" smtClean="0">
                    <a:solidFill>
                      <a:srgbClr val="404040"/>
                    </a:solidFill>
                    <a:latin typeface="+mn-lt"/>
                  </a:rPr>
                  <a:t>Machine</a:t>
                </a:r>
                <a:br>
                  <a:rPr lang="en-US" sz="1400" dirty="0" smtClean="0">
                    <a:solidFill>
                      <a:srgbClr val="404040"/>
                    </a:solidFill>
                    <a:latin typeface="+mn-lt"/>
                  </a:rPr>
                </a:br>
                <a:r>
                  <a:rPr lang="en-US" sz="1400" dirty="0" smtClean="0">
                    <a:solidFill>
                      <a:srgbClr val="404040"/>
                    </a:solidFill>
                    <a:latin typeface="+mn-lt"/>
                  </a:rPr>
                  <a:t>CPU</a:t>
                </a:r>
                <a:r>
                  <a:rPr lang="en-US" sz="1400" dirty="0">
                    <a:solidFill>
                      <a:srgbClr val="404040"/>
                    </a:solidFill>
                    <a:latin typeface="+mn-lt"/>
                  </a:rPr>
                  <a:t>, RAM, Disks etc… </a:t>
                </a:r>
              </a:p>
              <a:p>
                <a:pPr marL="0" lvl="1"/>
                <a:r>
                  <a:rPr lang="en-US" sz="1400" dirty="0">
                    <a:solidFill>
                      <a:srgbClr val="404040"/>
                    </a:solidFill>
                    <a:latin typeface="+mn-lt"/>
                  </a:rPr>
                  <a:t>Services</a:t>
                </a:r>
              </a:p>
              <a:p>
                <a:pPr marL="0" lvl="1"/>
                <a:r>
                  <a:rPr lang="en-US" sz="1400" dirty="0" smtClean="0">
                    <a:solidFill>
                      <a:srgbClr val="404040"/>
                    </a:solidFill>
                    <a:latin typeface="+mn-lt"/>
                  </a:rPr>
                  <a:t>Network</a:t>
                </a:r>
                <a:endParaRPr lang="en-US" sz="1400" dirty="0">
                  <a:solidFill>
                    <a:srgbClr val="404040"/>
                  </a:solidFill>
                  <a:latin typeface="+mn-lt"/>
                </a:endParaRPr>
              </a:p>
            </p:txBody>
          </p:sp>
        </p:grpSp>
        <p:sp>
          <p:nvSpPr>
            <p:cNvPr id="49" name="Freeform 48"/>
            <p:cNvSpPr/>
            <p:nvPr/>
          </p:nvSpPr>
          <p:spPr>
            <a:xfrm>
              <a:off x="5395498" y="3411582"/>
              <a:ext cx="2090057" cy="694509"/>
            </a:xfrm>
            <a:custGeom>
              <a:avLst/>
              <a:gdLst>
                <a:gd name="connsiteX0" fmla="*/ 2090057 w 2090057"/>
                <a:gd name="connsiteY0" fmla="*/ 0 h 478971"/>
                <a:gd name="connsiteX1" fmla="*/ 2090057 w 2090057"/>
                <a:gd name="connsiteY1" fmla="*/ 478971 h 478971"/>
                <a:gd name="connsiteX2" fmla="*/ 0 w 2090057"/>
                <a:gd name="connsiteY2" fmla="*/ 478971 h 478971"/>
                <a:gd name="connsiteX3" fmla="*/ 26126 w 2090057"/>
                <a:gd name="connsiteY3" fmla="*/ 478971 h 47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0057" h="478971">
                  <a:moveTo>
                    <a:pt x="2090057" y="0"/>
                  </a:moveTo>
                  <a:lnTo>
                    <a:pt x="2090057" y="478971"/>
                  </a:lnTo>
                  <a:lnTo>
                    <a:pt x="0" y="478971"/>
                  </a:lnTo>
                  <a:lnTo>
                    <a:pt x="26126" y="478971"/>
                  </a:lnTo>
                </a:path>
              </a:pathLst>
            </a:custGeom>
            <a:noFill/>
            <a:ln>
              <a:solidFill>
                <a:srgbClr val="8064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5334000" y="4065774"/>
              <a:ext cx="80634" cy="80634"/>
            </a:xfrm>
            <a:prstGeom prst="ellipse">
              <a:avLst/>
            </a:prstGeom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7852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8967" y="1598658"/>
            <a:ext cx="9001459" cy="5138708"/>
            <a:chOff x="28967" y="1598658"/>
            <a:chExt cx="9001459" cy="5138708"/>
          </a:xfrm>
        </p:grpSpPr>
        <p:grpSp>
          <p:nvGrpSpPr>
            <p:cNvPr id="14" name="Group 13"/>
            <p:cNvGrpSpPr/>
            <p:nvPr/>
          </p:nvGrpSpPr>
          <p:grpSpPr>
            <a:xfrm>
              <a:off x="2390369" y="1612958"/>
              <a:ext cx="2836230" cy="970686"/>
              <a:chOff x="3557281" y="1779178"/>
              <a:chExt cx="3805676" cy="1246342"/>
            </a:xfrm>
          </p:grpSpPr>
          <p:sp>
            <p:nvSpPr>
              <p:cNvPr id="73" name="Rounded Rectangle 72"/>
              <p:cNvSpPr/>
              <p:nvPr/>
            </p:nvSpPr>
            <p:spPr>
              <a:xfrm>
                <a:off x="3557281" y="1788584"/>
                <a:ext cx="1626770" cy="1236936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1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3617116" y="1835949"/>
                <a:ext cx="1543593" cy="592769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1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00" b="1" dirty="0" smtClean="0">
                    <a:solidFill>
                      <a:schemeClr val="bg1"/>
                    </a:solidFill>
                    <a:latin typeface="Calibri"/>
                  </a:rPr>
                  <a:t>Requirements management</a:t>
                </a:r>
                <a:endParaRPr lang="en-US" sz="1500" b="1" dirty="0">
                  <a:solidFill>
                    <a:schemeClr val="bg1"/>
                  </a:solidFill>
                  <a:latin typeface="Calibri"/>
                </a:endParaRPr>
              </a:p>
            </p:txBody>
          </p:sp>
          <p:grpSp>
            <p:nvGrpSpPr>
              <p:cNvPr id="283" name="Group 282"/>
              <p:cNvGrpSpPr/>
              <p:nvPr/>
            </p:nvGrpSpPr>
            <p:grpSpPr>
              <a:xfrm>
                <a:off x="3736346" y="2474633"/>
                <a:ext cx="1337222" cy="315627"/>
                <a:chOff x="2881467" y="2545131"/>
                <a:chExt cx="1337222" cy="315627"/>
              </a:xfrm>
            </p:grpSpPr>
            <p:sp>
              <p:nvSpPr>
                <p:cNvPr id="268" name="Rounded Rectangle 267"/>
                <p:cNvSpPr/>
                <p:nvPr/>
              </p:nvSpPr>
              <p:spPr>
                <a:xfrm>
                  <a:off x="2881467" y="2545131"/>
                  <a:ext cx="1337222" cy="315627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28575"/>
                <a:effectLst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1"/>
                <a:lstStyle/>
                <a:p>
                  <a:endParaRPr lang="en-US" sz="900" b="1" kern="0" dirty="0">
                    <a:solidFill>
                      <a:srgbClr val="1F497D">
                        <a:lumMod val="60000"/>
                        <a:lumOff val="40000"/>
                        <a:alpha val="45000"/>
                      </a:srgbClr>
                    </a:solidFill>
                    <a:latin typeface="Calibri"/>
                  </a:endParaRPr>
                </a:p>
              </p:txBody>
            </p:sp>
            <p:pic>
              <p:nvPicPr>
                <p:cNvPr id="74" name="Picture 4" descr="http://a9group.net/confluence_darkbluetext_large_transp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86416" y="2554713"/>
                  <a:ext cx="1127325" cy="2837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" name="Rounded Rectangle 7"/>
              <p:cNvSpPr/>
              <p:nvPr/>
            </p:nvSpPr>
            <p:spPr>
              <a:xfrm>
                <a:off x="5562595" y="1789419"/>
                <a:ext cx="1749559" cy="1218983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1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450712" y="1779178"/>
                <a:ext cx="1912245" cy="592769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00" b="1" dirty="0" smtClean="0">
                    <a:solidFill>
                      <a:schemeClr val="bg1"/>
                    </a:solidFill>
                    <a:latin typeface="Calibri"/>
                  </a:rPr>
                  <a:t>Project</a:t>
                </a:r>
                <a:r>
                  <a:rPr lang="en-US" sz="1500" b="1" dirty="0">
                    <a:solidFill>
                      <a:schemeClr val="bg1"/>
                    </a:solidFill>
                    <a:latin typeface="Calibri"/>
                  </a:rPr>
                  <a:t> </a:t>
                </a:r>
                <a:endParaRPr lang="en-US" sz="1500" b="1" dirty="0" smtClean="0">
                  <a:solidFill>
                    <a:schemeClr val="bg1"/>
                  </a:solidFill>
                  <a:latin typeface="Calibri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00" b="1" dirty="0">
                    <a:solidFill>
                      <a:schemeClr val="bg1"/>
                    </a:solidFill>
                    <a:latin typeface="Calibri"/>
                  </a:rPr>
                  <a:t>m</a:t>
                </a:r>
                <a:r>
                  <a:rPr lang="en-US" sz="1500" b="1" dirty="0" smtClean="0">
                    <a:solidFill>
                      <a:schemeClr val="bg1"/>
                    </a:solidFill>
                    <a:latin typeface="Calibri"/>
                  </a:rPr>
                  <a:t>anagement</a:t>
                </a:r>
                <a:endParaRPr lang="en-US" sz="1500" b="1" dirty="0">
                  <a:solidFill>
                    <a:schemeClr val="bg1"/>
                  </a:solidFill>
                  <a:latin typeface="Calibri"/>
                </a:endParaRPr>
              </a:p>
            </p:txBody>
          </p:sp>
          <p:grpSp>
            <p:nvGrpSpPr>
              <p:cNvPr id="270" name="Group 269"/>
              <p:cNvGrpSpPr/>
              <p:nvPr/>
            </p:nvGrpSpPr>
            <p:grpSpPr>
              <a:xfrm>
                <a:off x="5649809" y="2482349"/>
                <a:ext cx="580309" cy="312078"/>
                <a:chOff x="4787992" y="2332057"/>
                <a:chExt cx="689665" cy="370888"/>
              </a:xfrm>
            </p:grpSpPr>
            <p:sp>
              <p:nvSpPr>
                <p:cNvPr id="269" name="Rounded Rectangle 268"/>
                <p:cNvSpPr/>
                <p:nvPr/>
              </p:nvSpPr>
              <p:spPr>
                <a:xfrm>
                  <a:off x="4787992" y="2332057"/>
                  <a:ext cx="689665" cy="37088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28575"/>
                <a:effectLst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1"/>
                <a:lstStyle/>
                <a:p>
                  <a:endParaRPr lang="en-US" sz="900" b="1" kern="0" dirty="0">
                    <a:solidFill>
                      <a:srgbClr val="1F497D">
                        <a:lumMod val="60000"/>
                        <a:lumOff val="40000"/>
                        <a:alpha val="45000"/>
                      </a:srgbClr>
                    </a:solidFill>
                    <a:latin typeface="Calibri"/>
                  </a:endParaRPr>
                </a:p>
              </p:txBody>
            </p:sp>
            <p:pic>
              <p:nvPicPr>
                <p:cNvPr id="9" name="Picture 8" descr="http://upload.wikimedia.org/wikipedia/commons/3/38/JIRA.png"/>
                <p:cNvPicPr/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839514" y="2365670"/>
                  <a:ext cx="586620" cy="3036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72" name="Group 271"/>
              <p:cNvGrpSpPr/>
              <p:nvPr/>
            </p:nvGrpSpPr>
            <p:grpSpPr>
              <a:xfrm>
                <a:off x="6294288" y="2482352"/>
                <a:ext cx="950807" cy="317000"/>
                <a:chOff x="4618145" y="2796831"/>
                <a:chExt cx="1045510" cy="348574"/>
              </a:xfrm>
            </p:grpSpPr>
            <p:sp>
              <p:nvSpPr>
                <p:cNvPr id="271" name="Rounded Rectangle 270"/>
                <p:cNvSpPr/>
                <p:nvPr/>
              </p:nvSpPr>
              <p:spPr>
                <a:xfrm>
                  <a:off x="4618145" y="2796831"/>
                  <a:ext cx="1045510" cy="348574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28575"/>
                <a:effectLst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1"/>
                <a:lstStyle/>
                <a:p>
                  <a:endParaRPr lang="en-US" sz="900" b="1" kern="0" dirty="0">
                    <a:solidFill>
                      <a:srgbClr val="1F497D">
                        <a:lumMod val="60000"/>
                        <a:lumOff val="40000"/>
                        <a:alpha val="45000"/>
                      </a:srgbClr>
                    </a:solidFill>
                    <a:latin typeface="Calibri"/>
                  </a:endParaRPr>
                </a:p>
              </p:txBody>
            </p:sp>
            <p:pic>
              <p:nvPicPr>
                <p:cNvPr id="11" name="Picture 2" descr="JIRA Agile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681748" y="2863422"/>
                  <a:ext cx="918307" cy="2280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307" name="Straight Arrow Connector 306"/>
              <p:cNvCxnSpPr>
                <a:stCxn id="73" idx="3"/>
                <a:endCxn id="8" idx="1"/>
              </p:cNvCxnSpPr>
              <p:nvPr/>
            </p:nvCxnSpPr>
            <p:spPr>
              <a:xfrm flipV="1">
                <a:off x="5184051" y="2398910"/>
                <a:ext cx="378544" cy="8142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Rectangle 190"/>
            <p:cNvSpPr/>
            <p:nvPr/>
          </p:nvSpPr>
          <p:spPr>
            <a:xfrm>
              <a:off x="1253070" y="3178175"/>
              <a:ext cx="571500" cy="444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294980" y="2685170"/>
              <a:ext cx="3051241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1F497D">
                      <a:lumMod val="75000"/>
                      <a:alpha val="45000"/>
                    </a:srgbClr>
                  </a:solidFill>
                  <a:latin typeface="Calibri"/>
                </a:rPr>
                <a:t> </a:t>
              </a:r>
              <a:r>
                <a:rPr lang="en-US" sz="1500" b="1" dirty="0" smtClean="0">
                  <a:solidFill>
                    <a:schemeClr val="bg1"/>
                  </a:solidFill>
                  <a:latin typeface="Calibri"/>
                </a:rPr>
                <a:t>Development</a:t>
              </a:r>
              <a:endParaRPr lang="en-US" sz="1500" b="1" dirty="0">
                <a:solidFill>
                  <a:schemeClr val="bg1"/>
                </a:solidFill>
                <a:latin typeface="Calibri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005022" y="1608931"/>
              <a:ext cx="3903989" cy="970906"/>
              <a:chOff x="2920352" y="1666081"/>
              <a:chExt cx="3903989" cy="970906"/>
            </a:xfrm>
          </p:grpSpPr>
          <p:sp>
            <p:nvSpPr>
              <p:cNvPr id="170" name="Rounded Rectangle 169"/>
              <p:cNvSpPr/>
              <p:nvPr/>
            </p:nvSpPr>
            <p:spPr>
              <a:xfrm>
                <a:off x="5428961" y="1687609"/>
                <a:ext cx="1303882" cy="949378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5319124" y="1666081"/>
                <a:ext cx="1505217" cy="553998"/>
              </a:xfrm>
              <a:prstGeom prst="rect">
                <a:avLst/>
              </a:prstGeom>
              <a:noFill/>
            </p:spPr>
            <p:txBody>
              <a:bodyPr wrap="square" lIns="91440" rIns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00" b="1" dirty="0">
                    <a:solidFill>
                      <a:schemeClr val="bg1"/>
                    </a:solidFill>
                    <a:latin typeface="Calibri"/>
                  </a:rPr>
                  <a:t>Architecture </a:t>
                </a:r>
                <a:br>
                  <a:rPr lang="en-US" sz="1500" b="1" dirty="0">
                    <a:solidFill>
                      <a:schemeClr val="bg1"/>
                    </a:solidFill>
                    <a:latin typeface="Calibri"/>
                  </a:rPr>
                </a:br>
                <a:r>
                  <a:rPr lang="en-US" sz="1500" b="1" dirty="0">
                    <a:solidFill>
                      <a:schemeClr val="bg1"/>
                    </a:solidFill>
                    <a:latin typeface="Calibri"/>
                  </a:rPr>
                  <a:t>&amp; Design</a:t>
                </a:r>
              </a:p>
            </p:txBody>
          </p:sp>
          <p:pic>
            <p:nvPicPr>
              <p:cNvPr id="1026" name="Picture 2" descr="http://www.visiocafe.com/images/logo-msvisio-152x68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7889" y="2211748"/>
                <a:ext cx="721298" cy="322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08" name="Elbow Connector 207"/>
              <p:cNvCxnSpPr>
                <a:stCxn id="73" idx="0"/>
                <a:endCxn id="170" idx="0"/>
              </p:cNvCxnSpPr>
              <p:nvPr/>
            </p:nvCxnSpPr>
            <p:spPr>
              <a:xfrm rot="16200000" flipH="1">
                <a:off x="4495539" y="102246"/>
                <a:ext cx="10175" cy="3160550"/>
              </a:xfrm>
              <a:prstGeom prst="bentConnector3">
                <a:avLst>
                  <a:gd name="adj1" fmla="val -1331371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3" name="Rectangle 192"/>
            <p:cNvSpPr/>
            <p:nvPr/>
          </p:nvSpPr>
          <p:spPr>
            <a:xfrm>
              <a:off x="294980" y="2742474"/>
              <a:ext cx="3051241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>
                  <a:solidFill>
                    <a:srgbClr val="1F497D">
                      <a:lumMod val="75000"/>
                      <a:alpha val="45000"/>
                    </a:srgbClr>
                  </a:solidFill>
                  <a:latin typeface="Calibri"/>
                </a:rPr>
                <a:t> </a:t>
              </a:r>
              <a:r>
                <a:rPr lang="en-US" sz="1500" b="1" dirty="0" smtClean="0">
                  <a:solidFill>
                    <a:schemeClr val="bg1"/>
                  </a:solidFill>
                  <a:latin typeface="Calibri"/>
                </a:rPr>
                <a:t>Development</a:t>
              </a:r>
              <a:endParaRPr lang="en-US" sz="1500" b="1" dirty="0">
                <a:solidFill>
                  <a:schemeClr val="bg1"/>
                </a:solidFill>
                <a:latin typeface="Calibri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09118" y="2570312"/>
              <a:ext cx="8916348" cy="2834356"/>
              <a:chOff x="24448" y="2627462"/>
              <a:chExt cx="8916348" cy="2834356"/>
            </a:xfrm>
          </p:grpSpPr>
          <p:cxnSp>
            <p:nvCxnSpPr>
              <p:cNvPr id="422" name="Straight Arrow Connector 421"/>
              <p:cNvCxnSpPr/>
              <p:nvPr/>
            </p:nvCxnSpPr>
            <p:spPr>
              <a:xfrm>
                <a:off x="4657754" y="2627462"/>
                <a:ext cx="0" cy="88726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>
                <a:off x="24448" y="2627462"/>
                <a:ext cx="8916348" cy="2834356"/>
                <a:chOff x="24448" y="2627462"/>
                <a:chExt cx="8916348" cy="2834356"/>
              </a:xfrm>
            </p:grpSpPr>
            <p:cxnSp>
              <p:nvCxnSpPr>
                <p:cNvPr id="421" name="Elbow Connector 420"/>
                <p:cNvCxnSpPr/>
                <p:nvPr/>
              </p:nvCxnSpPr>
              <p:spPr>
                <a:xfrm flipV="1">
                  <a:off x="3454258" y="2627462"/>
                  <a:ext cx="997869" cy="484414"/>
                </a:xfrm>
                <a:prstGeom prst="bentConnector2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3" name="Straight Arrow Connector 422"/>
                <p:cNvCxnSpPr/>
                <p:nvPr/>
              </p:nvCxnSpPr>
              <p:spPr>
                <a:xfrm flipV="1">
                  <a:off x="3454258" y="4591792"/>
                  <a:ext cx="191436" cy="4897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Arrow Connector 461"/>
                <p:cNvCxnSpPr/>
                <p:nvPr/>
              </p:nvCxnSpPr>
              <p:spPr>
                <a:xfrm>
                  <a:off x="7316437" y="4596689"/>
                  <a:ext cx="379763" cy="0"/>
                </a:xfrm>
                <a:prstGeom prst="straightConnector1">
                  <a:avLst/>
                </a:prstGeom>
                <a:ln>
                  <a:headEnd type="triangl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Elbow Connector 462"/>
                <p:cNvCxnSpPr/>
                <p:nvPr/>
              </p:nvCxnSpPr>
              <p:spPr>
                <a:xfrm>
                  <a:off x="4876693" y="2627462"/>
                  <a:ext cx="2819507" cy="464585"/>
                </a:xfrm>
                <a:prstGeom prst="bentConnector3">
                  <a:avLst>
                    <a:gd name="adj1" fmla="val 2"/>
                  </a:avLst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oup 27"/>
                <p:cNvGrpSpPr/>
                <p:nvPr/>
              </p:nvGrpSpPr>
              <p:grpSpPr>
                <a:xfrm>
                  <a:off x="3640803" y="3499909"/>
                  <a:ext cx="3675634" cy="1830877"/>
                  <a:chOff x="3640803" y="3499909"/>
                  <a:chExt cx="3675634" cy="1830877"/>
                </a:xfrm>
              </p:grpSpPr>
              <p:sp>
                <p:nvSpPr>
                  <p:cNvPr id="424" name="Rounded Rectangle 423"/>
                  <p:cNvSpPr/>
                  <p:nvPr/>
                </p:nvSpPr>
                <p:spPr>
                  <a:xfrm>
                    <a:off x="3640803" y="3519428"/>
                    <a:ext cx="3672075" cy="1811358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50AAC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640803" y="3499909"/>
                    <a:ext cx="3672075" cy="3231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500" b="1" dirty="0">
                        <a:solidFill>
                          <a:schemeClr val="bg1"/>
                        </a:solidFill>
                        <a:latin typeface="Calibri"/>
                      </a:rPr>
                      <a:t>Continuous </a:t>
                    </a:r>
                    <a:r>
                      <a:rPr lang="en-US" sz="1500" b="1" dirty="0" smtClean="0">
                        <a:solidFill>
                          <a:schemeClr val="bg1"/>
                        </a:solidFill>
                        <a:latin typeface="Calibri"/>
                      </a:rPr>
                      <a:t>Integration</a:t>
                    </a:r>
                    <a:endParaRPr lang="en-US" sz="1500" b="1" dirty="0">
                      <a:solidFill>
                        <a:schemeClr val="bg1"/>
                      </a:solidFill>
                      <a:latin typeface="Calibri"/>
                    </a:endParaRPr>
                  </a:p>
                </p:txBody>
              </p:sp>
              <p:grpSp>
                <p:nvGrpSpPr>
                  <p:cNvPr id="436" name="Group 435"/>
                  <p:cNvGrpSpPr/>
                  <p:nvPr/>
                </p:nvGrpSpPr>
                <p:grpSpPr>
                  <a:xfrm>
                    <a:off x="6097237" y="3798770"/>
                    <a:ext cx="1219200" cy="1467068"/>
                    <a:chOff x="6094813" y="3807116"/>
                    <a:chExt cx="1219200" cy="1467068"/>
                  </a:xfrm>
                </p:grpSpPr>
                <p:sp>
                  <p:nvSpPr>
                    <p:cNvPr id="437" name="Rounded Rectangle 436"/>
                    <p:cNvSpPr/>
                    <p:nvPr/>
                  </p:nvSpPr>
                  <p:spPr>
                    <a:xfrm>
                      <a:off x="6132913" y="3807116"/>
                      <a:ext cx="1143000" cy="1467068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C6E3E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38" name="TextBox 437"/>
                    <p:cNvSpPr txBox="1"/>
                    <p:nvPr/>
                  </p:nvSpPr>
                  <p:spPr>
                    <a:xfrm flipH="1">
                      <a:off x="6094813" y="3842887"/>
                      <a:ext cx="1219200" cy="4056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fontAlgn="auto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latin typeface="Calibri"/>
                        </a:rPr>
                        <a:t>Release management</a:t>
                      </a:r>
                    </a:p>
                  </p:txBody>
                </p:sp>
                <p:sp>
                  <p:nvSpPr>
                    <p:cNvPr id="439" name="TextBox 438"/>
                    <p:cNvSpPr txBox="1"/>
                    <p:nvPr/>
                  </p:nvSpPr>
                  <p:spPr>
                    <a:xfrm>
                      <a:off x="6552013" y="4660587"/>
                      <a:ext cx="304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prstClr val="black"/>
                          </a:solidFill>
                          <a:latin typeface="Calibri"/>
                        </a:rPr>
                        <a:t>or</a:t>
                      </a:r>
                      <a:endParaRPr lang="en-US" sz="1000" dirty="0">
                        <a:solidFill>
                          <a:prstClr val="black"/>
                        </a:solidFill>
                        <a:latin typeface="Calibri"/>
                      </a:endParaRPr>
                    </a:p>
                  </p:txBody>
                </p:sp>
                <p:grpSp>
                  <p:nvGrpSpPr>
                    <p:cNvPr id="440" name="Group 439"/>
                    <p:cNvGrpSpPr/>
                    <p:nvPr/>
                  </p:nvGrpSpPr>
                  <p:grpSpPr>
                    <a:xfrm>
                      <a:off x="6345414" y="4926327"/>
                      <a:ext cx="717998" cy="233838"/>
                      <a:chOff x="6158890" y="4816649"/>
                      <a:chExt cx="717998" cy="233838"/>
                    </a:xfrm>
                  </p:grpSpPr>
                  <p:sp>
                    <p:nvSpPr>
                      <p:cNvPr id="444" name="Rounded Rectangle 443"/>
                      <p:cNvSpPr/>
                      <p:nvPr/>
                    </p:nvSpPr>
                    <p:spPr>
                      <a:xfrm>
                        <a:off x="6158890" y="4816649"/>
                        <a:ext cx="717998" cy="233838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chemeClr val="bg1"/>
                      </a:solidFill>
                      <a:ln w="28575"/>
                      <a:effectLst/>
                    </p:spPr>
                    <p:style>
                      <a:lnRef idx="3">
                        <a:schemeClr val="lt1"/>
                      </a:lnRef>
                      <a:fillRef idx="1">
                        <a:schemeClr val="accent5"/>
                      </a:fillRef>
                      <a:effectRef idx="1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endParaRPr lang="en-US" sz="900" b="1" kern="0" dirty="0">
                          <a:solidFill>
                            <a:srgbClr val="1F497D">
                              <a:lumMod val="60000"/>
                              <a:lumOff val="40000"/>
                              <a:alpha val="45000"/>
                            </a:srgbClr>
                          </a:solidFill>
                          <a:latin typeface="Calibri"/>
                        </a:endParaRPr>
                      </a:p>
                    </p:txBody>
                  </p:sp>
                  <p:pic>
                    <p:nvPicPr>
                      <p:cNvPr id="445" name="Picture 22" descr="https://jaxenter.com/wp-content/uploads/2012/02/Nexus-logo.1.jpg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4251" b="19034"/>
                      <a:stretch/>
                    </p:blipFill>
                    <p:spPr bwMode="auto">
                      <a:xfrm>
                        <a:off x="6199629" y="4839563"/>
                        <a:ext cx="594360" cy="1774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441" name="Group 440"/>
                    <p:cNvGrpSpPr/>
                    <p:nvPr/>
                  </p:nvGrpSpPr>
                  <p:grpSpPr>
                    <a:xfrm>
                      <a:off x="6338795" y="4348299"/>
                      <a:ext cx="717998" cy="233838"/>
                      <a:chOff x="6152271" y="4131073"/>
                      <a:chExt cx="717998" cy="233838"/>
                    </a:xfrm>
                  </p:grpSpPr>
                  <p:sp>
                    <p:nvSpPr>
                      <p:cNvPr id="442" name="Rounded Rectangle 441"/>
                      <p:cNvSpPr/>
                      <p:nvPr/>
                    </p:nvSpPr>
                    <p:spPr>
                      <a:xfrm>
                        <a:off x="6152271" y="4131073"/>
                        <a:ext cx="717998" cy="233838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chemeClr val="bg1"/>
                      </a:solidFill>
                      <a:ln w="28575"/>
                      <a:effectLst/>
                    </p:spPr>
                    <p:style>
                      <a:lnRef idx="3">
                        <a:schemeClr val="lt1"/>
                      </a:lnRef>
                      <a:fillRef idx="1">
                        <a:schemeClr val="accent5"/>
                      </a:fillRef>
                      <a:effectRef idx="1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endParaRPr lang="en-US" sz="900" b="1" kern="0" dirty="0">
                          <a:solidFill>
                            <a:srgbClr val="1F497D">
                              <a:lumMod val="60000"/>
                              <a:lumOff val="40000"/>
                              <a:alpha val="45000"/>
                            </a:srgbClr>
                          </a:solidFill>
                          <a:latin typeface="Calibri"/>
                        </a:endParaRPr>
                      </a:p>
                    </p:txBody>
                  </p:sp>
                  <p:pic>
                    <p:nvPicPr>
                      <p:cNvPr id="443" name="Picture 16" descr="https://encrypted-tbn2.gstatic.com/images?q=tbn:ANd9GcSUZe866MYzttRP5NX-0tSDszIRXuIRJLrkDWjZjo-rrVfqMDuM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7145" b="20036"/>
                      <a:stretch/>
                    </p:blipFill>
                    <p:spPr bwMode="auto">
                      <a:xfrm>
                        <a:off x="6194689" y="4167229"/>
                        <a:ext cx="604254" cy="18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grpSp>
                <p:nvGrpSpPr>
                  <p:cNvPr id="446" name="Group 445"/>
                  <p:cNvGrpSpPr/>
                  <p:nvPr/>
                </p:nvGrpSpPr>
                <p:grpSpPr>
                  <a:xfrm>
                    <a:off x="4678261" y="3798768"/>
                    <a:ext cx="1407572" cy="1467069"/>
                    <a:chOff x="4802243" y="4267611"/>
                    <a:chExt cx="1407572" cy="1006574"/>
                  </a:xfrm>
                </p:grpSpPr>
                <p:sp>
                  <p:nvSpPr>
                    <p:cNvPr id="447" name="Rounded Rectangle 446"/>
                    <p:cNvSpPr/>
                    <p:nvPr/>
                  </p:nvSpPr>
                  <p:spPr>
                    <a:xfrm>
                      <a:off x="4802243" y="4267611"/>
                      <a:ext cx="1407572" cy="1006574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C6E3E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48" name="TextBox 447"/>
                    <p:cNvSpPr txBox="1"/>
                    <p:nvPr/>
                  </p:nvSpPr>
                  <p:spPr>
                    <a:xfrm flipH="1">
                      <a:off x="5023673" y="4270062"/>
                      <a:ext cx="964713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 smtClean="0">
                          <a:latin typeface="Calibri"/>
                        </a:rPr>
                        <a:t>CI server</a:t>
                      </a:r>
                      <a:endParaRPr lang="en-US" sz="1300" b="1" dirty="0">
                        <a:latin typeface="Calibri"/>
                      </a:endParaRPr>
                    </a:p>
                  </p:txBody>
                </p:sp>
                <p:sp>
                  <p:nvSpPr>
                    <p:cNvPr id="449" name="TextBox 448"/>
                    <p:cNvSpPr txBox="1"/>
                    <p:nvPr/>
                  </p:nvSpPr>
                  <p:spPr>
                    <a:xfrm>
                      <a:off x="5353629" y="4752499"/>
                      <a:ext cx="304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prstClr val="black"/>
                          </a:solidFill>
                          <a:latin typeface="Calibri"/>
                        </a:rPr>
                        <a:t>or</a:t>
                      </a:r>
                      <a:endParaRPr lang="en-US" sz="1000" dirty="0">
                        <a:solidFill>
                          <a:prstClr val="black"/>
                        </a:solidFill>
                        <a:latin typeface="Calibri"/>
                      </a:endParaRPr>
                    </a:p>
                  </p:txBody>
                </p:sp>
                <p:grpSp>
                  <p:nvGrpSpPr>
                    <p:cNvPr id="450" name="Group 449"/>
                    <p:cNvGrpSpPr/>
                    <p:nvPr/>
                  </p:nvGrpSpPr>
                  <p:grpSpPr>
                    <a:xfrm>
                      <a:off x="4956090" y="4472636"/>
                      <a:ext cx="1010708" cy="243398"/>
                      <a:chOff x="4549382" y="4620966"/>
                      <a:chExt cx="1010708" cy="243398"/>
                    </a:xfrm>
                  </p:grpSpPr>
                  <p:sp>
                    <p:nvSpPr>
                      <p:cNvPr id="454" name="Rounded Rectangle 453"/>
                      <p:cNvSpPr/>
                      <p:nvPr/>
                    </p:nvSpPr>
                    <p:spPr>
                      <a:xfrm>
                        <a:off x="4549382" y="4625745"/>
                        <a:ext cx="1010708" cy="233838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chemeClr val="bg1"/>
                      </a:solidFill>
                      <a:ln w="28575"/>
                      <a:effectLst/>
                    </p:spPr>
                    <p:style>
                      <a:lnRef idx="3">
                        <a:schemeClr val="lt1"/>
                      </a:lnRef>
                      <a:fillRef idx="1">
                        <a:schemeClr val="accent5"/>
                      </a:fillRef>
                      <a:effectRef idx="1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endParaRPr lang="en-US" sz="900" b="1" kern="0" dirty="0">
                          <a:solidFill>
                            <a:srgbClr val="1F497D">
                              <a:lumMod val="60000"/>
                              <a:lumOff val="40000"/>
                              <a:alpha val="45000"/>
                            </a:srgbClr>
                          </a:solidFill>
                          <a:latin typeface="Calibri"/>
                        </a:endParaRPr>
                      </a:p>
                    </p:txBody>
                  </p:sp>
                  <p:pic>
                    <p:nvPicPr>
                      <p:cNvPr id="455" name="Picture 454" descr="https://wiki.jenkins-ci.org/download/attachments/2916393/logo-title.png?version=1&amp;modificationDate=1302753947000"/>
                      <p:cNvPicPr/>
                      <p:nvPr/>
                    </p:nvPicPr>
                    <p:blipFill>
                      <a:blip r:embed="rId9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 bwMode="auto">
                      <a:xfrm>
                        <a:off x="4610439" y="4620966"/>
                        <a:ext cx="888595" cy="2433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grpSp>
                  <p:nvGrpSpPr>
                    <p:cNvPr id="451" name="Group 450"/>
                    <p:cNvGrpSpPr/>
                    <p:nvPr/>
                  </p:nvGrpSpPr>
                  <p:grpSpPr>
                    <a:xfrm>
                      <a:off x="5000675" y="4979805"/>
                      <a:ext cx="1010708" cy="233838"/>
                      <a:chOff x="4593967" y="5074814"/>
                      <a:chExt cx="1010708" cy="233838"/>
                    </a:xfrm>
                  </p:grpSpPr>
                  <p:sp>
                    <p:nvSpPr>
                      <p:cNvPr id="452" name="Rounded Rectangle 451"/>
                      <p:cNvSpPr/>
                      <p:nvPr/>
                    </p:nvSpPr>
                    <p:spPr>
                      <a:xfrm>
                        <a:off x="4593967" y="5074814"/>
                        <a:ext cx="1010708" cy="233838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chemeClr val="bg1"/>
                      </a:solidFill>
                      <a:ln w="28575"/>
                      <a:effectLst/>
                    </p:spPr>
                    <p:style>
                      <a:lnRef idx="3">
                        <a:schemeClr val="lt1"/>
                      </a:lnRef>
                      <a:fillRef idx="1">
                        <a:schemeClr val="accent5"/>
                      </a:fillRef>
                      <a:effectRef idx="1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endParaRPr lang="en-US" sz="900" b="1" kern="0" dirty="0">
                          <a:solidFill>
                            <a:srgbClr val="1F497D">
                              <a:lumMod val="60000"/>
                              <a:lumOff val="40000"/>
                              <a:alpha val="45000"/>
                            </a:srgbClr>
                          </a:solidFill>
                          <a:latin typeface="Calibri"/>
                        </a:endParaRPr>
                      </a:p>
                    </p:txBody>
                  </p:sp>
                  <p:pic>
                    <p:nvPicPr>
                      <p:cNvPr id="453" name="Picture 8" descr="https://www.atlassian.com/wac/software/bamboo/productLogo/imageBinary/bamboo_logo_landing.png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 bwMode="auto">
                      <a:xfrm>
                        <a:off x="4727067" y="5085088"/>
                        <a:ext cx="744508" cy="2132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3674318" y="3802342"/>
                    <a:ext cx="953053" cy="1463496"/>
                    <a:chOff x="3674318" y="3802342"/>
                    <a:chExt cx="953053" cy="1463496"/>
                  </a:xfrm>
                </p:grpSpPr>
                <p:sp>
                  <p:nvSpPr>
                    <p:cNvPr id="426" name="Rounded Rectangle 425"/>
                    <p:cNvSpPr/>
                    <p:nvPr/>
                  </p:nvSpPr>
                  <p:spPr>
                    <a:xfrm>
                      <a:off x="3674318" y="3803081"/>
                      <a:ext cx="953053" cy="1462757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C6E3E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427" name="TextBox 426"/>
                    <p:cNvSpPr txBox="1"/>
                    <p:nvPr/>
                  </p:nvSpPr>
                  <p:spPr>
                    <a:xfrm flipH="1">
                      <a:off x="3677143" y="3802342"/>
                      <a:ext cx="950228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 smtClean="0">
                          <a:latin typeface="Calibri"/>
                        </a:rPr>
                        <a:t>Build </a:t>
                      </a:r>
                      <a:endParaRPr lang="en-US" sz="1300" b="1" dirty="0">
                        <a:latin typeface="Calibri"/>
                      </a:endParaRPr>
                    </a:p>
                  </p:txBody>
                </p:sp>
                <p:sp>
                  <p:nvSpPr>
                    <p:cNvPr id="428" name="TextBox 427"/>
                    <p:cNvSpPr txBox="1"/>
                    <p:nvPr/>
                  </p:nvSpPr>
                  <p:spPr>
                    <a:xfrm>
                      <a:off x="4011861" y="4729492"/>
                      <a:ext cx="304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prstClr val="black"/>
                          </a:solidFill>
                          <a:latin typeface="Calibri"/>
                        </a:rPr>
                        <a:t>or</a:t>
                      </a:r>
                      <a:endParaRPr lang="en-US" sz="1000" dirty="0">
                        <a:solidFill>
                          <a:prstClr val="black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429" name="TextBox 428"/>
                    <p:cNvSpPr txBox="1"/>
                    <p:nvPr/>
                  </p:nvSpPr>
                  <p:spPr>
                    <a:xfrm>
                      <a:off x="4011861" y="4291599"/>
                      <a:ext cx="304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prstClr val="black"/>
                          </a:solidFill>
                          <a:latin typeface="Calibri"/>
                        </a:rPr>
                        <a:t>or</a:t>
                      </a:r>
                      <a:endParaRPr lang="en-US" sz="1000" dirty="0">
                        <a:solidFill>
                          <a:prstClr val="black"/>
                        </a:solidFill>
                        <a:latin typeface="Calibri"/>
                      </a:endParaRPr>
                    </a:p>
                  </p:txBody>
                </p:sp>
                <p:grpSp>
                  <p:nvGrpSpPr>
                    <p:cNvPr id="430" name="Group 429"/>
                    <p:cNvGrpSpPr/>
                    <p:nvPr/>
                  </p:nvGrpSpPr>
                  <p:grpSpPr>
                    <a:xfrm>
                      <a:off x="3805262" y="4091131"/>
                      <a:ext cx="717998" cy="233838"/>
                      <a:chOff x="3774261" y="4217959"/>
                      <a:chExt cx="717998" cy="233838"/>
                    </a:xfrm>
                  </p:grpSpPr>
                  <p:sp>
                    <p:nvSpPr>
                      <p:cNvPr id="431" name="Rounded Rectangle 430"/>
                      <p:cNvSpPr/>
                      <p:nvPr/>
                    </p:nvSpPr>
                    <p:spPr>
                      <a:xfrm>
                        <a:off x="3774261" y="4217959"/>
                        <a:ext cx="717998" cy="233838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chemeClr val="bg1"/>
                      </a:solidFill>
                      <a:ln w="28575"/>
                      <a:effectLst/>
                    </p:spPr>
                    <p:style>
                      <a:lnRef idx="3">
                        <a:schemeClr val="lt1"/>
                      </a:lnRef>
                      <a:fillRef idx="1">
                        <a:schemeClr val="accent5"/>
                      </a:fillRef>
                      <a:effectRef idx="1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endParaRPr lang="en-US" sz="900" b="1" kern="0" dirty="0">
                          <a:solidFill>
                            <a:srgbClr val="1F497D">
                              <a:lumMod val="60000"/>
                              <a:lumOff val="40000"/>
                              <a:alpha val="45000"/>
                            </a:srgbClr>
                          </a:solidFill>
                          <a:latin typeface="Calibri"/>
                        </a:endParaRPr>
                      </a:p>
                    </p:txBody>
                  </p:sp>
                  <p:pic>
                    <p:nvPicPr>
                      <p:cNvPr id="432" name="Picture 2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11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/>
                    </p:blipFill>
                    <p:spPr bwMode="auto">
                      <a:xfrm>
                        <a:off x="3802904" y="4259082"/>
                        <a:ext cx="660712" cy="1515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grpSp>
                  <p:nvGrpSpPr>
                    <p:cNvPr id="433" name="Group 432"/>
                    <p:cNvGrpSpPr/>
                    <p:nvPr/>
                  </p:nvGrpSpPr>
                  <p:grpSpPr>
                    <a:xfrm>
                      <a:off x="3805262" y="4935195"/>
                      <a:ext cx="717998" cy="245237"/>
                      <a:chOff x="3814506" y="4994438"/>
                      <a:chExt cx="717998" cy="245237"/>
                    </a:xfrm>
                  </p:grpSpPr>
                  <p:sp>
                    <p:nvSpPr>
                      <p:cNvPr id="434" name="Rounded Rectangle 433"/>
                      <p:cNvSpPr/>
                      <p:nvPr/>
                    </p:nvSpPr>
                    <p:spPr>
                      <a:xfrm>
                        <a:off x="3814506" y="5000137"/>
                        <a:ext cx="717998" cy="233838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chemeClr val="bg1"/>
                      </a:solidFill>
                      <a:ln w="28575"/>
                      <a:effectLst/>
                    </p:spPr>
                    <p:style>
                      <a:lnRef idx="3">
                        <a:schemeClr val="lt1"/>
                      </a:lnRef>
                      <a:fillRef idx="1">
                        <a:schemeClr val="accent5"/>
                      </a:fillRef>
                      <a:effectRef idx="1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endParaRPr lang="en-US" sz="900" b="1" kern="0" dirty="0">
                          <a:solidFill>
                            <a:srgbClr val="1F497D">
                              <a:lumMod val="60000"/>
                              <a:lumOff val="40000"/>
                              <a:alpha val="45000"/>
                            </a:srgbClr>
                          </a:solidFill>
                          <a:latin typeface="Calibri"/>
                        </a:endParaRPr>
                      </a:p>
                    </p:txBody>
                  </p:sp>
                  <p:pic>
                    <p:nvPicPr>
                      <p:cNvPr id="435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 bwMode="auto">
                      <a:xfrm>
                        <a:off x="3907485" y="4994438"/>
                        <a:ext cx="532040" cy="245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464" name="Rounded Rectangle 463"/>
                    <p:cNvSpPr/>
                    <p:nvPr/>
                  </p:nvSpPr>
                  <p:spPr>
                    <a:xfrm>
                      <a:off x="3805262" y="4514815"/>
                      <a:ext cx="717998" cy="233838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chemeClr val="bg1"/>
                    </a:solidFill>
                    <a:ln w="28575"/>
                    <a:effectLst/>
                  </p:spPr>
                  <p:style>
                    <a:lnRef idx="3">
                      <a:schemeClr val="lt1"/>
                    </a:lnRef>
                    <a:fillRef idx="1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sz="900" b="1" kern="0" dirty="0">
                        <a:solidFill>
                          <a:srgbClr val="1F497D">
                            <a:lumMod val="60000"/>
                            <a:lumOff val="40000"/>
                            <a:alpha val="45000"/>
                          </a:srgbClr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465" name="TextBox 464"/>
                    <p:cNvSpPr txBox="1"/>
                    <p:nvPr/>
                  </p:nvSpPr>
                  <p:spPr>
                    <a:xfrm>
                      <a:off x="3863104" y="4486954"/>
                      <a:ext cx="602314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0A0A0A"/>
                          </a:solidFill>
                          <a:latin typeface="Calibri"/>
                        </a:rPr>
                        <a:t>ANT</a:t>
                      </a:r>
                    </a:p>
                  </p:txBody>
                </p:sp>
              </p:grp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7669098" y="2676409"/>
                  <a:ext cx="1271698" cy="2785409"/>
                  <a:chOff x="7669098" y="2676409"/>
                  <a:chExt cx="1271698" cy="2785409"/>
                </a:xfrm>
              </p:grpSpPr>
              <p:sp>
                <p:nvSpPr>
                  <p:cNvPr id="412" name="Rounded Rectangle 411"/>
                  <p:cNvSpPr/>
                  <p:nvPr/>
                </p:nvSpPr>
                <p:spPr>
                  <a:xfrm>
                    <a:off x="7696200" y="2733185"/>
                    <a:ext cx="1243234" cy="2728633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50AAC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7925498" y="2676409"/>
                    <a:ext cx="784638" cy="3231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500" b="1" dirty="0">
                        <a:solidFill>
                          <a:schemeClr val="bg1"/>
                        </a:solidFill>
                        <a:latin typeface="Calibri"/>
                      </a:rPr>
                      <a:t> Testing</a:t>
                    </a:r>
                  </a:p>
                </p:txBody>
              </p:sp>
              <p:sp>
                <p:nvSpPr>
                  <p:cNvPr id="149" name="Rounded Rectangle 148"/>
                  <p:cNvSpPr/>
                  <p:nvPr/>
                </p:nvSpPr>
                <p:spPr>
                  <a:xfrm>
                    <a:off x="7767921" y="2966233"/>
                    <a:ext cx="1088211" cy="1636425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6E3E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50" name="TextBox 149"/>
                  <p:cNvSpPr txBox="1"/>
                  <p:nvPr/>
                </p:nvSpPr>
                <p:spPr>
                  <a:xfrm>
                    <a:off x="8140020" y="3677566"/>
                    <a:ext cx="30480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000" dirty="0" smtClean="0">
                        <a:solidFill>
                          <a:prstClr val="black"/>
                        </a:solidFill>
                        <a:latin typeface="Calibri"/>
                      </a:rPr>
                      <a:t>or</a:t>
                    </a:r>
                    <a:endParaRPr lang="en-US" sz="1000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grpSp>
                <p:nvGrpSpPr>
                  <p:cNvPr id="151" name="Group 150"/>
                  <p:cNvGrpSpPr/>
                  <p:nvPr/>
                </p:nvGrpSpPr>
                <p:grpSpPr>
                  <a:xfrm>
                    <a:off x="7981639" y="3419495"/>
                    <a:ext cx="613403" cy="294163"/>
                    <a:chOff x="7660530" y="3867801"/>
                    <a:chExt cx="1026269" cy="492157"/>
                  </a:xfrm>
                </p:grpSpPr>
                <p:sp>
                  <p:nvSpPr>
                    <p:cNvPr id="152" name="Rounded Rectangle 151"/>
                    <p:cNvSpPr/>
                    <p:nvPr/>
                  </p:nvSpPr>
                  <p:spPr>
                    <a:xfrm>
                      <a:off x="7660530" y="3867801"/>
                      <a:ext cx="1026269" cy="492157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chemeClr val="bg1"/>
                    </a:solidFill>
                    <a:ln w="28575"/>
                    <a:effectLst/>
                  </p:spPr>
                  <p:style>
                    <a:lnRef idx="3">
                      <a:schemeClr val="lt1"/>
                    </a:lnRef>
                    <a:fillRef idx="1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sz="900" b="1" kern="0" dirty="0">
                        <a:solidFill>
                          <a:srgbClr val="1F497D">
                            <a:lumMod val="60000"/>
                            <a:lumOff val="40000"/>
                            <a:alpha val="45000"/>
                          </a:srgbClr>
                        </a:solidFill>
                        <a:latin typeface="Calibri"/>
                      </a:endParaRPr>
                    </a:p>
                  </p:txBody>
                </p:sp>
                <p:pic>
                  <p:nvPicPr>
                    <p:cNvPr id="153" name="Picture 2" descr="Testlink logo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 bwMode="auto">
                    <a:xfrm>
                      <a:off x="7728873" y="3903563"/>
                      <a:ext cx="912686" cy="42063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7981638" y="3895441"/>
                    <a:ext cx="621981" cy="224617"/>
                    <a:chOff x="7812303" y="4300815"/>
                    <a:chExt cx="621981" cy="224617"/>
                  </a:xfrm>
                </p:grpSpPr>
                <p:sp>
                  <p:nvSpPr>
                    <p:cNvPr id="158" name="Rounded Rectangle 157"/>
                    <p:cNvSpPr/>
                    <p:nvPr/>
                  </p:nvSpPr>
                  <p:spPr>
                    <a:xfrm>
                      <a:off x="7812303" y="4300815"/>
                      <a:ext cx="621981" cy="224617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chemeClr val="bg1"/>
                    </a:solidFill>
                    <a:ln w="28575"/>
                    <a:effectLst/>
                  </p:spPr>
                  <p:style>
                    <a:lnRef idx="3">
                      <a:schemeClr val="lt1"/>
                    </a:lnRef>
                    <a:fillRef idx="1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sz="900" b="1" kern="0" dirty="0">
                        <a:solidFill>
                          <a:srgbClr val="1F497D">
                            <a:lumMod val="60000"/>
                            <a:lumOff val="40000"/>
                            <a:alpha val="45000"/>
                          </a:srgbClr>
                        </a:solidFill>
                        <a:latin typeface="Calibri"/>
                      </a:endParaRPr>
                    </a:p>
                  </p:txBody>
                </p:sp>
                <p:pic>
                  <p:nvPicPr>
                    <p:cNvPr id="159" name="Picture 158" descr="http://www.associationforsoftwaretesting.org/wp-content/uploads/zephyr_logo_1000x350.png"/>
                    <p:cNvPicPr/>
                    <p:nvPr/>
                  </p:nvPicPr>
                  <p:blipFill>
                    <a:blip r:embed="rId1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 bwMode="auto">
                    <a:xfrm>
                      <a:off x="7870131" y="4337591"/>
                      <a:ext cx="508864" cy="16122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161" name="TextBox 160"/>
                  <p:cNvSpPr txBox="1"/>
                  <p:nvPr/>
                </p:nvSpPr>
                <p:spPr>
                  <a:xfrm>
                    <a:off x="8140020" y="4113176"/>
                    <a:ext cx="30480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000" dirty="0" smtClean="0">
                        <a:solidFill>
                          <a:prstClr val="black"/>
                        </a:solidFill>
                        <a:latin typeface="Calibri"/>
                      </a:rPr>
                      <a:t>or</a:t>
                    </a:r>
                    <a:endParaRPr lang="en-US" sz="1000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pic>
                <p:nvPicPr>
                  <p:cNvPr id="163" name="Picture 2" descr="http://xenon.jadeglobal.com/wp-content/uploads/2015/03/testrail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22348" b="21779"/>
                  <a:stretch/>
                </p:blipFill>
                <p:spPr bwMode="auto">
                  <a:xfrm>
                    <a:off x="7921412" y="4316928"/>
                    <a:ext cx="770201" cy="22540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5" name="Rectangle 164"/>
                  <p:cNvSpPr/>
                  <p:nvPr/>
                </p:nvSpPr>
                <p:spPr>
                  <a:xfrm>
                    <a:off x="7755467" y="2979093"/>
                    <a:ext cx="1109134" cy="40562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 fontAlgn="auto">
                      <a:lnSpc>
                        <a:spcPts val="12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500" b="1" dirty="0">
                        <a:solidFill>
                          <a:srgbClr val="1F497D">
                            <a:lumMod val="75000"/>
                            <a:alpha val="45000"/>
                          </a:srgbClr>
                        </a:solidFill>
                        <a:latin typeface="Calibri"/>
                      </a:rPr>
                      <a:t> </a:t>
                    </a:r>
                    <a:r>
                      <a:rPr lang="en-US" sz="1300" b="1" dirty="0" smtClean="0">
                        <a:solidFill>
                          <a:srgbClr val="0A0A0A"/>
                        </a:solidFill>
                        <a:latin typeface="Calibri"/>
                      </a:rPr>
                      <a:t>Test case management</a:t>
                    </a:r>
                    <a:endParaRPr lang="en-US" sz="1300" b="1" dirty="0">
                      <a:solidFill>
                        <a:srgbClr val="0A0A0A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83" name="Rounded Rectangle 182"/>
                  <p:cNvSpPr/>
                  <p:nvPr/>
                </p:nvSpPr>
                <p:spPr>
                  <a:xfrm>
                    <a:off x="7767916" y="4672527"/>
                    <a:ext cx="1096684" cy="738472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C6E3E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7669098" y="4625921"/>
                    <a:ext cx="1271698" cy="49244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300" b="1" dirty="0" smtClean="0">
                        <a:latin typeface="Calibri"/>
                      </a:rPr>
                      <a:t>Automation</a:t>
                    </a:r>
                  </a:p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300" b="1" dirty="0" smtClean="0">
                        <a:latin typeface="Calibri"/>
                      </a:rPr>
                      <a:t>testing</a:t>
                    </a:r>
                    <a:endParaRPr lang="en-US" sz="1300" b="1" dirty="0">
                      <a:latin typeface="Calibri"/>
                    </a:endParaRPr>
                  </a:p>
                </p:txBody>
              </p:sp>
              <p:pic>
                <p:nvPicPr>
                  <p:cNvPr id="2055" name="Picture 1" descr="http://www.seleniumhq.org/images/big-logo.png"/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123112" y="5063991"/>
                    <a:ext cx="397932" cy="36012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cxnSp>
              <p:nvCxnSpPr>
                <p:cNvPr id="190" name="Elbow Connector 189"/>
                <p:cNvCxnSpPr/>
                <p:nvPr/>
              </p:nvCxnSpPr>
              <p:spPr>
                <a:xfrm flipV="1">
                  <a:off x="3435732" y="2630814"/>
                  <a:ext cx="2626644" cy="714924"/>
                </a:xfrm>
                <a:prstGeom prst="bentConnector3">
                  <a:avLst>
                    <a:gd name="adj1" fmla="val 100192"/>
                  </a:avLst>
                </a:prstGeom>
                <a:ln>
                  <a:headEnd type="triangle"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2" name="Group 21"/>
                <p:cNvGrpSpPr/>
                <p:nvPr/>
              </p:nvGrpSpPr>
              <p:grpSpPr>
                <a:xfrm>
                  <a:off x="24448" y="2763322"/>
                  <a:ext cx="3422964" cy="2567464"/>
                  <a:chOff x="80345" y="2763322"/>
                  <a:chExt cx="3422964" cy="2567464"/>
                </a:xfrm>
              </p:grpSpPr>
              <p:sp>
                <p:nvSpPr>
                  <p:cNvPr id="238" name="Rounded Rectangle 237"/>
                  <p:cNvSpPr/>
                  <p:nvPr/>
                </p:nvSpPr>
                <p:spPr>
                  <a:xfrm>
                    <a:off x="91895" y="2763322"/>
                    <a:ext cx="3411414" cy="2567464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50AAC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  <a:latin typeface="Arial" charset="0"/>
                    </a:endParaRPr>
                  </a:p>
                </p:txBody>
              </p:sp>
              <p:grpSp>
                <p:nvGrpSpPr>
                  <p:cNvPr id="239" name="Group 238"/>
                  <p:cNvGrpSpPr/>
                  <p:nvPr/>
                </p:nvGrpSpPr>
                <p:grpSpPr>
                  <a:xfrm>
                    <a:off x="141162" y="4364828"/>
                    <a:ext cx="3287067" cy="901009"/>
                    <a:chOff x="4234724" y="5700756"/>
                    <a:chExt cx="3265096" cy="901009"/>
                  </a:xfrm>
                </p:grpSpPr>
                <p:sp>
                  <p:nvSpPr>
                    <p:cNvPr id="240" name="Rounded Rectangle 239"/>
                    <p:cNvSpPr/>
                    <p:nvPr/>
                  </p:nvSpPr>
                  <p:spPr>
                    <a:xfrm>
                      <a:off x="4234724" y="5735003"/>
                      <a:ext cx="3265096" cy="866762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C6E3E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1" name="TextBox 240"/>
                    <p:cNvSpPr txBox="1"/>
                    <p:nvPr/>
                  </p:nvSpPr>
                  <p:spPr>
                    <a:xfrm>
                      <a:off x="4821426" y="5700756"/>
                      <a:ext cx="2147729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 smtClean="0">
                          <a:solidFill>
                            <a:srgbClr val="0A0A0A"/>
                          </a:solidFill>
                          <a:latin typeface="Calibri"/>
                        </a:rPr>
                        <a:t>Repository </a:t>
                      </a:r>
                      <a:r>
                        <a:rPr lang="en-US" sz="1300" b="1" dirty="0" smtClean="0">
                          <a:latin typeface="Calibri"/>
                        </a:rPr>
                        <a:t>management</a:t>
                      </a:r>
                      <a:endParaRPr lang="en-US" sz="1300" b="1" dirty="0">
                        <a:latin typeface="Calibri"/>
                      </a:endParaRPr>
                    </a:p>
                  </p:txBody>
                </p:sp>
                <p:sp>
                  <p:nvSpPr>
                    <p:cNvPr id="242" name="TextBox 241"/>
                    <p:cNvSpPr txBox="1"/>
                    <p:nvPr/>
                  </p:nvSpPr>
                  <p:spPr>
                    <a:xfrm>
                      <a:off x="4986159" y="6094049"/>
                      <a:ext cx="304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prstClr val="black"/>
                          </a:solidFill>
                          <a:latin typeface="Calibri"/>
                        </a:rPr>
                        <a:t>or</a:t>
                      </a:r>
                      <a:endParaRPr lang="en-US" sz="1000" dirty="0">
                        <a:solidFill>
                          <a:prstClr val="black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43" name="TextBox 242"/>
                    <p:cNvSpPr txBox="1"/>
                    <p:nvPr/>
                  </p:nvSpPr>
                  <p:spPr>
                    <a:xfrm>
                      <a:off x="6460632" y="6094049"/>
                      <a:ext cx="304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prstClr val="black"/>
                          </a:solidFill>
                          <a:latin typeface="Calibri"/>
                        </a:rPr>
                        <a:t>&amp;</a:t>
                      </a:r>
                      <a:endParaRPr lang="en-US" sz="1000" dirty="0">
                        <a:solidFill>
                          <a:prstClr val="black"/>
                        </a:solidFill>
                        <a:latin typeface="Calibri"/>
                      </a:endParaRPr>
                    </a:p>
                  </p:txBody>
                </p:sp>
                <p:pic>
                  <p:nvPicPr>
                    <p:cNvPr id="244" name="Picture 8" descr="https://www.atlassian.com/wac/software/bitbucket/productLogo/imageBinary/bitbucket_logo_productspage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 bwMode="auto">
                    <a:xfrm>
                      <a:off x="4281030" y="6151667"/>
                      <a:ext cx="702160" cy="18242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/>
                    <a:effectLst/>
                    <a:extLst/>
                  </p:spPr>
                </p:pic>
                <p:pic>
                  <p:nvPicPr>
                    <p:cNvPr id="245" name="Picture 2" descr="Fisheye Logo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 bwMode="auto">
                    <a:xfrm>
                      <a:off x="5829456" y="6118808"/>
                      <a:ext cx="673580" cy="20877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/>
                    <a:effectLst/>
                    <a:extLst/>
                  </p:spPr>
                </p:pic>
                <p:pic>
                  <p:nvPicPr>
                    <p:cNvPr id="246" name="Picture 4" descr="Crucible Logo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 bwMode="auto">
                    <a:xfrm>
                      <a:off x="6706022" y="6114582"/>
                      <a:ext cx="724420" cy="22193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/>
                    <a:effectLst/>
                    <a:extLst/>
                  </p:spPr>
                </p:pic>
                <p:pic>
                  <p:nvPicPr>
                    <p:cNvPr id="247" name="Picture 2" descr="https://www.ostraining.com/cdn/images/coding/github_logo_blog1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 bwMode="auto">
                    <a:xfrm>
                      <a:off x="5233957" y="6056547"/>
                      <a:ext cx="346465" cy="3566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/>
                    <a:effectLst/>
                    <a:extLst/>
                  </p:spPr>
                </p:pic>
                <p:sp>
                  <p:nvSpPr>
                    <p:cNvPr id="248" name="TextBox 247"/>
                    <p:cNvSpPr txBox="1"/>
                    <p:nvPr/>
                  </p:nvSpPr>
                  <p:spPr>
                    <a:xfrm>
                      <a:off x="5556689" y="6094049"/>
                      <a:ext cx="304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prstClr val="black"/>
                          </a:solidFill>
                          <a:latin typeface="Calibri"/>
                        </a:rPr>
                        <a:t>or</a:t>
                      </a:r>
                      <a:endParaRPr lang="en-US" sz="1000" dirty="0">
                        <a:solidFill>
                          <a:prstClr val="black"/>
                        </a:solidFill>
                        <a:latin typeface="Calibri"/>
                      </a:endParaRPr>
                    </a:p>
                  </p:txBody>
                </p:sp>
              </p:grpSp>
              <p:grpSp>
                <p:nvGrpSpPr>
                  <p:cNvPr id="249" name="Group 248"/>
                  <p:cNvGrpSpPr/>
                  <p:nvPr/>
                </p:nvGrpSpPr>
                <p:grpSpPr>
                  <a:xfrm>
                    <a:off x="1209390" y="3151866"/>
                    <a:ext cx="1246470" cy="1056184"/>
                    <a:chOff x="5401159" y="2141144"/>
                    <a:chExt cx="1246470" cy="1056184"/>
                  </a:xfrm>
                </p:grpSpPr>
                <p:sp>
                  <p:nvSpPr>
                    <p:cNvPr id="250" name="Rounded Rectangle 249"/>
                    <p:cNvSpPr/>
                    <p:nvPr/>
                  </p:nvSpPr>
                  <p:spPr>
                    <a:xfrm>
                      <a:off x="5401159" y="2141144"/>
                      <a:ext cx="1246470" cy="1056184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C6E3E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1" name="TextBox 250"/>
                    <p:cNvSpPr txBox="1"/>
                    <p:nvPr/>
                  </p:nvSpPr>
                  <p:spPr>
                    <a:xfrm flipH="1">
                      <a:off x="5717991" y="2211271"/>
                      <a:ext cx="612806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 smtClean="0">
                          <a:solidFill>
                            <a:srgbClr val="0A0A0A"/>
                          </a:solidFill>
                          <a:latin typeface="Calibri"/>
                        </a:rPr>
                        <a:t>SCM</a:t>
                      </a:r>
                      <a:endParaRPr lang="en-US" sz="1300" b="1" dirty="0">
                        <a:solidFill>
                          <a:srgbClr val="0A0A0A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52" name="TextBox 251"/>
                    <p:cNvSpPr txBox="1"/>
                    <p:nvPr/>
                  </p:nvSpPr>
                  <p:spPr>
                    <a:xfrm>
                      <a:off x="5888928" y="2783253"/>
                      <a:ext cx="304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prstClr val="black"/>
                          </a:solidFill>
                          <a:latin typeface="Calibri"/>
                        </a:rPr>
                        <a:t>or</a:t>
                      </a:r>
                      <a:endParaRPr lang="en-US" sz="1000" dirty="0">
                        <a:solidFill>
                          <a:prstClr val="black"/>
                        </a:solidFill>
                        <a:latin typeface="Calibri"/>
                      </a:endParaRPr>
                    </a:p>
                  </p:txBody>
                </p:sp>
                <p:pic>
                  <p:nvPicPr>
                    <p:cNvPr id="253" name="Picture 2" descr="http://git-scm.com/images/logos/downloads/Git-Logo-1788C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 bwMode="auto">
                    <a:xfrm>
                      <a:off x="5421768" y="2796635"/>
                      <a:ext cx="528689" cy="21945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xtLst/>
                  </p:spPr>
                </p:pic>
                <p:pic>
                  <p:nvPicPr>
                    <p:cNvPr id="254" name="Picture 10" descr="http://www.midwinter-dg.com/images/blog_images/subversion-icon.pn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/>
                  </p:blipFill>
                  <p:spPr bwMode="auto">
                    <a:xfrm>
                      <a:off x="6143900" y="2746343"/>
                      <a:ext cx="460284" cy="3200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/>
                  </p:spPr>
                </p:pic>
              </p:grpSp>
              <p:grpSp>
                <p:nvGrpSpPr>
                  <p:cNvPr id="255" name="Group 254"/>
                  <p:cNvGrpSpPr/>
                  <p:nvPr/>
                </p:nvGrpSpPr>
                <p:grpSpPr>
                  <a:xfrm>
                    <a:off x="2455860" y="3151867"/>
                    <a:ext cx="1035059" cy="1056184"/>
                    <a:chOff x="6647629" y="2141145"/>
                    <a:chExt cx="1035059" cy="1056184"/>
                  </a:xfrm>
                </p:grpSpPr>
                <p:sp>
                  <p:nvSpPr>
                    <p:cNvPr id="256" name="Rounded Rectangle 255"/>
                    <p:cNvSpPr/>
                    <p:nvPr/>
                  </p:nvSpPr>
                  <p:spPr>
                    <a:xfrm>
                      <a:off x="6729832" y="2141145"/>
                      <a:ext cx="890167" cy="1056184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C6E3E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57" name="TextBox 256"/>
                    <p:cNvSpPr txBox="1"/>
                    <p:nvPr/>
                  </p:nvSpPr>
                  <p:spPr>
                    <a:xfrm>
                      <a:off x="6647629" y="2211271"/>
                      <a:ext cx="1035059" cy="2923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 smtClean="0">
                          <a:solidFill>
                            <a:srgbClr val="0A0A0A"/>
                          </a:solidFill>
                          <a:latin typeface="Calibri"/>
                        </a:rPr>
                        <a:t>SCA</a:t>
                      </a:r>
                      <a:endParaRPr lang="en-US" sz="1300" b="1" dirty="0">
                        <a:latin typeface="Calibri"/>
                      </a:endParaRPr>
                    </a:p>
                  </p:txBody>
                </p:sp>
                <p:pic>
                  <p:nvPicPr>
                    <p:cNvPr id="258" name="Picture 2" descr="https://camo.githubusercontent.com/c008717a1d1438f1da3bbe8ea229a0aed7856a21/687474703a2f2f75706c6f61642e77696b696d656469612e6f72672f77696b6970656469612f636f6d6d6f6e732f652f65362f536f6e6172717562652d3438783230302e706e6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 bwMode="auto">
                    <a:xfrm>
                      <a:off x="6777872" y="2634907"/>
                      <a:ext cx="794086" cy="19058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259" name="Group 258"/>
                  <p:cNvGrpSpPr/>
                  <p:nvPr/>
                </p:nvGrpSpPr>
                <p:grpSpPr>
                  <a:xfrm>
                    <a:off x="80345" y="3151866"/>
                    <a:ext cx="1040602" cy="1056184"/>
                    <a:chOff x="4272114" y="2141144"/>
                    <a:chExt cx="1040602" cy="1056184"/>
                  </a:xfrm>
                </p:grpSpPr>
                <p:sp>
                  <p:nvSpPr>
                    <p:cNvPr id="260" name="Rounded Rectangle 259"/>
                    <p:cNvSpPr/>
                    <p:nvPr/>
                  </p:nvSpPr>
                  <p:spPr>
                    <a:xfrm>
                      <a:off x="4316417" y="2141144"/>
                      <a:ext cx="996299" cy="1056184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C6E3E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61" name="TextBox 260"/>
                    <p:cNvSpPr txBox="1"/>
                    <p:nvPr/>
                  </p:nvSpPr>
                  <p:spPr>
                    <a:xfrm>
                      <a:off x="4272114" y="2141144"/>
                      <a:ext cx="1040602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 smtClean="0">
                          <a:solidFill>
                            <a:srgbClr val="0A0A0A"/>
                          </a:solidFill>
                          <a:latin typeface="Calibri"/>
                        </a:rPr>
                        <a:t>Unit </a:t>
                      </a:r>
                    </a:p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 smtClean="0">
                          <a:latin typeface="Calibri"/>
                        </a:rPr>
                        <a:t>testing</a:t>
                      </a:r>
                      <a:endParaRPr lang="en-US" sz="1300" b="1" dirty="0">
                        <a:latin typeface="Calibri"/>
                      </a:endParaRPr>
                    </a:p>
                  </p:txBody>
                </p:sp>
                <p:pic>
                  <p:nvPicPr>
                    <p:cNvPr id="262" name="Picture 2" descr="http://www.javacodegeeks.com/wp-content/uploads/2012/10/junit-logo.jp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359789" y="2677070"/>
                      <a:ext cx="373202" cy="4033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263" name="Picture 3" descr="http://m.c.lnkd.licdn.com/mpr/mpr/AAEAAQAAAAAAAAVWAAAAJGQwNGFiNzVkLTMyOWMtNDZhMC04ZGQ4LWQ3ZDdlMTUzNjRlOQ.jp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923581" y="2677072"/>
                      <a:ext cx="389135" cy="4033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264" name="TextBox 263"/>
                    <p:cNvSpPr txBox="1"/>
                    <p:nvPr/>
                  </p:nvSpPr>
                  <p:spPr>
                    <a:xfrm>
                      <a:off x="4678432" y="2770850"/>
                      <a:ext cx="304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prstClr val="black"/>
                          </a:solidFill>
                          <a:latin typeface="Calibri"/>
                        </a:rPr>
                        <a:t>or</a:t>
                      </a:r>
                      <a:endParaRPr lang="en-US" sz="1000" dirty="0">
                        <a:solidFill>
                          <a:prstClr val="black"/>
                        </a:solidFill>
                        <a:latin typeface="Calibri"/>
                      </a:endParaRPr>
                    </a:p>
                  </p:txBody>
                </p:sp>
              </p:grp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259074" y="2771721"/>
                    <a:ext cx="3051241" cy="3231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500" b="1" dirty="0">
                        <a:solidFill>
                          <a:srgbClr val="1F497D">
                            <a:lumMod val="75000"/>
                            <a:alpha val="45000"/>
                          </a:srgbClr>
                        </a:solidFill>
                        <a:latin typeface="Calibri"/>
                      </a:rPr>
                      <a:t> </a:t>
                    </a:r>
                    <a:r>
                      <a:rPr lang="en-US" sz="1500" b="1" dirty="0" smtClean="0">
                        <a:solidFill>
                          <a:schemeClr val="bg1"/>
                        </a:solidFill>
                        <a:latin typeface="Calibri"/>
                      </a:rPr>
                      <a:t>Development</a:t>
                    </a:r>
                    <a:endParaRPr lang="en-US" sz="1500" b="1" dirty="0">
                      <a:solidFill>
                        <a:schemeClr val="bg1"/>
                      </a:solidFill>
                      <a:latin typeface="Calibri"/>
                    </a:endParaRPr>
                  </a:p>
                </p:txBody>
              </p:sp>
            </p:grpSp>
          </p:grpSp>
        </p:grpSp>
        <p:sp>
          <p:nvSpPr>
            <p:cNvPr id="12" name="Rounded Rectangle 11"/>
            <p:cNvSpPr/>
            <p:nvPr/>
          </p:nvSpPr>
          <p:spPr>
            <a:xfrm>
              <a:off x="4437790" y="5477271"/>
              <a:ext cx="4592636" cy="1190225"/>
            </a:xfrm>
            <a:prstGeom prst="roundRect">
              <a:avLst>
                <a:gd name="adj" fmla="val 0"/>
              </a:avLst>
            </a:pr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313738" y="5410553"/>
              <a:ext cx="2840741" cy="3231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500" b="1" dirty="0" smtClean="0">
                  <a:solidFill>
                    <a:schemeClr val="bg1"/>
                  </a:solidFill>
                  <a:latin typeface="Calibri"/>
                </a:rPr>
                <a:t>DevOps</a:t>
              </a:r>
              <a:endParaRPr lang="en-US" sz="1500" b="1" dirty="0">
                <a:solidFill>
                  <a:schemeClr val="bg1"/>
                </a:solidFill>
                <a:latin typeface="Calibri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5706792" y="5721046"/>
              <a:ext cx="1327006" cy="892189"/>
              <a:chOff x="5668692" y="5721046"/>
              <a:chExt cx="1327006" cy="892189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5668692" y="5721046"/>
                <a:ext cx="1327006" cy="892189"/>
              </a:xfrm>
              <a:prstGeom prst="roundRect">
                <a:avLst>
                  <a:gd name="adj" fmla="val 0"/>
                </a:avLst>
              </a:prstGeom>
              <a:solidFill>
                <a:srgbClr val="C6E3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0" rIns="91440" bIns="0" numCol="1" anchor="t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300" b="1" dirty="0">
                    <a:latin typeface="+mn-lt"/>
                  </a:rPr>
                  <a:t>Containerization</a:t>
                </a:r>
              </a:p>
            </p:txBody>
          </p:sp>
          <p:grpSp>
            <p:nvGrpSpPr>
              <p:cNvPr id="229" name="Group 228"/>
              <p:cNvGrpSpPr/>
              <p:nvPr/>
            </p:nvGrpSpPr>
            <p:grpSpPr>
              <a:xfrm>
                <a:off x="6071360" y="6023990"/>
                <a:ext cx="519327" cy="518854"/>
                <a:chOff x="5878468" y="6113341"/>
                <a:chExt cx="677809" cy="677192"/>
              </a:xfrm>
            </p:grpSpPr>
            <p:sp>
              <p:nvSpPr>
                <p:cNvPr id="226" name="Rounded Rectangle 225"/>
                <p:cNvSpPr/>
                <p:nvPr/>
              </p:nvSpPr>
              <p:spPr>
                <a:xfrm>
                  <a:off x="5878468" y="6113341"/>
                  <a:ext cx="677809" cy="659957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28575"/>
                <a:effectLst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900" b="1" kern="0" dirty="0">
                    <a:solidFill>
                      <a:srgbClr val="1F497D">
                        <a:lumMod val="60000"/>
                        <a:lumOff val="40000"/>
                        <a:alpha val="45000"/>
                      </a:srgbClr>
                    </a:solidFill>
                    <a:latin typeface="Calibri"/>
                  </a:endParaRPr>
                </a:p>
              </p:txBody>
            </p:sp>
            <p:pic>
              <p:nvPicPr>
                <p:cNvPr id="79" name="Picture 6" descr="https://www.icewarp.com/en/img/webrtc/documents/docker-logo.png"/>
                <p:cNvPicPr>
                  <a:picLocks noChangeAspect="1" noChangeArrowheads="1"/>
                </p:cNvPicPr>
                <p:nvPr/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879417" y="6202784"/>
                  <a:ext cx="675910" cy="5877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339" name="Elbow Connector 338"/>
            <p:cNvCxnSpPr>
              <a:stCxn id="424" idx="2"/>
              <a:endCxn id="12" idx="0"/>
            </p:cNvCxnSpPr>
            <p:nvPr/>
          </p:nvCxnSpPr>
          <p:spPr>
            <a:xfrm rot="16200000" flipH="1">
              <a:off x="6045992" y="4789154"/>
              <a:ext cx="203635" cy="1172597"/>
            </a:xfrm>
            <a:prstGeom prst="bentConnector3">
              <a:avLst>
                <a:gd name="adj1" fmla="val 5000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Rounded Rectangle 171"/>
            <p:cNvSpPr/>
            <p:nvPr/>
          </p:nvSpPr>
          <p:spPr>
            <a:xfrm>
              <a:off x="7083150" y="5717123"/>
              <a:ext cx="1900523" cy="896112"/>
            </a:xfrm>
            <a:prstGeom prst="roundRect">
              <a:avLst>
                <a:gd name="adj" fmla="val 0"/>
              </a:avLst>
            </a:prstGeom>
            <a:solidFill>
              <a:srgbClr val="C6E3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0" rIns="91440" bIns="0" numCol="1" anchor="t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300" b="1" dirty="0">
                  <a:latin typeface="+mn-lt"/>
                </a:rPr>
                <a:t>Continuous Monitoring</a:t>
              </a:r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7154196" y="6063516"/>
              <a:ext cx="358999" cy="33107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8575"/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rIns="0" rtlCol="0" anchor="ctr" anchorCtr="1"/>
            <a:lstStyle/>
            <a:p>
              <a:pPr algn="ctr"/>
              <a:r>
                <a:rPr lang="en-US" sz="1200" b="1" dirty="0" smtClean="0">
                  <a:solidFill>
                    <a:srgbClr val="0A0A0A"/>
                  </a:solidFill>
                </a:rPr>
                <a:t>ELK</a:t>
              </a:r>
              <a:endParaRPr lang="en-US" sz="1200" b="1" dirty="0">
                <a:solidFill>
                  <a:srgbClr val="0A0A0A"/>
                </a:solidFill>
              </a:endParaRPr>
            </a:p>
          </p:txBody>
        </p:sp>
        <p:sp>
          <p:nvSpPr>
            <p:cNvPr id="176" name="Rounded Rectangle 175"/>
            <p:cNvSpPr/>
            <p:nvPr/>
          </p:nvSpPr>
          <p:spPr>
            <a:xfrm>
              <a:off x="7608508" y="6063516"/>
              <a:ext cx="582674" cy="32918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8575"/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rIns="0" rtlCol="0" anchor="ctr" anchorCtr="1"/>
            <a:lstStyle/>
            <a:p>
              <a:pPr algn="ctr"/>
              <a:r>
                <a:rPr lang="en-US" sz="1200" b="1" dirty="0">
                  <a:solidFill>
                    <a:srgbClr val="0A0A0A"/>
                  </a:solidFill>
                </a:rPr>
                <a:t>Sysdig</a:t>
              </a:r>
            </a:p>
          </p:txBody>
        </p:sp>
        <p:sp>
          <p:nvSpPr>
            <p:cNvPr id="179" name="Rounded Rectangle 178"/>
            <p:cNvSpPr/>
            <p:nvPr/>
          </p:nvSpPr>
          <p:spPr>
            <a:xfrm>
              <a:off x="8286496" y="6063516"/>
              <a:ext cx="631292" cy="3314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8575"/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rIns="0" rtlCol="0" anchor="ctr" anchorCtr="1"/>
            <a:lstStyle/>
            <a:p>
              <a:pPr algn="ctr"/>
              <a:r>
                <a:rPr lang="en-US" sz="1200" b="1" dirty="0">
                  <a:solidFill>
                    <a:srgbClr val="0A0A0A"/>
                  </a:solidFill>
                </a:rPr>
                <a:t>cadvisor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7153275" y="1598658"/>
              <a:ext cx="1873598" cy="949378"/>
              <a:chOff x="7065836" y="1657134"/>
              <a:chExt cx="1873598" cy="949378"/>
            </a:xfrm>
          </p:grpSpPr>
          <p:sp>
            <p:nvSpPr>
              <p:cNvPr id="219" name="Rounded Rectangle 218"/>
              <p:cNvSpPr/>
              <p:nvPr/>
            </p:nvSpPr>
            <p:spPr>
              <a:xfrm>
                <a:off x="7065836" y="1657134"/>
                <a:ext cx="1873598" cy="949378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7326518" y="1698934"/>
                <a:ext cx="1472451" cy="3231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00" b="1" dirty="0" smtClean="0">
                    <a:solidFill>
                      <a:schemeClr val="bg1"/>
                    </a:solidFill>
                    <a:latin typeface="Calibri"/>
                  </a:rPr>
                  <a:t>Cloud provider</a:t>
                </a:r>
                <a:endParaRPr lang="en-US" sz="1500" b="1" dirty="0">
                  <a:solidFill>
                    <a:schemeClr val="bg1"/>
                  </a:solidFill>
                  <a:latin typeface="Calibri"/>
                </a:endParaRPr>
              </a:p>
            </p:txBody>
          </p:sp>
          <p:pic>
            <p:nvPicPr>
              <p:cNvPr id="217" name="Picture 2" descr="https://codereviewvideos.com/blog/wp-content/uploads/2015/09/AWS-Logo.png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13553" y="2101578"/>
                <a:ext cx="868722" cy="328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C:\Users\pradeepbo\Desktop\microsoft_azure.jpg"/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034611" y="2101578"/>
                <a:ext cx="868680" cy="336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0" name="TextBox 159"/>
            <p:cNvSpPr txBox="1"/>
            <p:nvPr/>
          </p:nvSpPr>
          <p:spPr>
            <a:xfrm>
              <a:off x="28967" y="6337256"/>
              <a:ext cx="1676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0A0A0A"/>
                  </a:solidFill>
                  <a:latin typeface="Calibri"/>
                </a:rPr>
                <a:t>Note: Solution offering for on-premise &amp; on-cloud</a:t>
              </a:r>
              <a:endParaRPr lang="en-US" sz="1000" b="1" dirty="0">
                <a:solidFill>
                  <a:srgbClr val="0A0A0A"/>
                </a:solidFill>
                <a:latin typeface="Calibri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640229" y="5431689"/>
              <a:ext cx="2642208" cy="1232636"/>
              <a:chOff x="2440329" y="5431689"/>
              <a:chExt cx="2642208" cy="1232636"/>
            </a:xfrm>
          </p:grpSpPr>
          <p:sp>
            <p:nvSpPr>
              <p:cNvPr id="155" name="Rounded Rectangle 154"/>
              <p:cNvSpPr/>
              <p:nvPr/>
            </p:nvSpPr>
            <p:spPr>
              <a:xfrm>
                <a:off x="2440329" y="5474100"/>
                <a:ext cx="2642208" cy="1190225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2500466" y="5725536"/>
                <a:ext cx="2509274" cy="897180"/>
                <a:chOff x="2843357" y="5816554"/>
                <a:chExt cx="2509274" cy="897180"/>
              </a:xfrm>
            </p:grpSpPr>
            <p:sp>
              <p:nvSpPr>
                <p:cNvPr id="199" name="Rounded Rectangle 198"/>
                <p:cNvSpPr/>
                <p:nvPr/>
              </p:nvSpPr>
              <p:spPr>
                <a:xfrm>
                  <a:off x="2843357" y="5816554"/>
                  <a:ext cx="2509274" cy="89718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6E3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0" rIns="91440" bIns="0" numCol="1" anchor="t" anchorCtr="1" compatLnSpc="1">
                  <a:prstTxWarp prst="textNoShape">
                    <a:avLst/>
                  </a:prstTxWarp>
                </a:bodyPr>
                <a:lstStyle/>
                <a:p>
                  <a:pPr algn="ctr"/>
                  <a:r>
                    <a:rPr lang="en-US" sz="1300" b="1" dirty="0">
                      <a:latin typeface="+mn-lt"/>
                    </a:rPr>
                    <a:t>Configuration management</a:t>
                  </a:r>
                  <a:endParaRPr lang="en-US" sz="1300" b="1" dirty="0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201" name="TextBox 200"/>
                <p:cNvSpPr txBox="1"/>
                <p:nvPr/>
              </p:nvSpPr>
              <p:spPr>
                <a:xfrm>
                  <a:off x="4388443" y="6242476"/>
                  <a:ext cx="3048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000" dirty="0" smtClean="0">
                      <a:solidFill>
                        <a:prstClr val="black"/>
                      </a:solidFill>
                      <a:latin typeface="Calibri"/>
                    </a:rPr>
                    <a:t>or</a:t>
                  </a:r>
                  <a:endParaRPr lang="en-US" sz="1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202" name="TextBox 201"/>
                <p:cNvSpPr txBox="1"/>
                <p:nvPr/>
              </p:nvSpPr>
              <p:spPr>
                <a:xfrm>
                  <a:off x="3492689" y="6242476"/>
                  <a:ext cx="304800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000" dirty="0" smtClean="0">
                      <a:solidFill>
                        <a:prstClr val="black"/>
                      </a:solidFill>
                      <a:latin typeface="Calibri"/>
                    </a:rPr>
                    <a:t>or</a:t>
                  </a:r>
                  <a:endParaRPr lang="en-US" sz="10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203" name="Rounded Rectangle 202"/>
                <p:cNvSpPr/>
                <p:nvPr/>
              </p:nvSpPr>
              <p:spPr>
                <a:xfrm>
                  <a:off x="2916527" y="6092294"/>
                  <a:ext cx="561370" cy="546585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28575"/>
                <a:effectLst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900" b="1" kern="0" dirty="0">
                    <a:solidFill>
                      <a:srgbClr val="1F497D">
                        <a:lumMod val="60000"/>
                        <a:lumOff val="40000"/>
                        <a:alpha val="45000"/>
                      </a:srgbClr>
                    </a:solidFill>
                    <a:latin typeface="Calibri"/>
                  </a:endParaRPr>
                </a:p>
              </p:txBody>
            </p:sp>
            <p:pic>
              <p:nvPicPr>
                <p:cNvPr id="204" name="Picture 203" descr="http://www.jayway.com/wp-content/uploads/2015/07/cloudformation.jpg"/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2954526" y="6126343"/>
                  <a:ext cx="485372" cy="4784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5" name="Rounded Rectangle 204"/>
                <p:cNvSpPr/>
                <p:nvPr/>
              </p:nvSpPr>
              <p:spPr>
                <a:xfrm>
                  <a:off x="3812279" y="6092294"/>
                  <a:ext cx="561369" cy="546585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28575"/>
                <a:effectLst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900" b="1" kern="0" dirty="0">
                    <a:solidFill>
                      <a:srgbClr val="1F497D">
                        <a:lumMod val="60000"/>
                        <a:lumOff val="40000"/>
                        <a:alpha val="45000"/>
                      </a:srgbClr>
                    </a:solidFill>
                    <a:latin typeface="Calibri"/>
                  </a:endParaRPr>
                </a:p>
              </p:txBody>
            </p:sp>
            <p:pic>
              <p:nvPicPr>
                <p:cNvPr id="206" name="Picture 18" descr="http://3.bp.blogspot.com/-zCKRCEjz2Uw/UuevU8l-x3I/AAAAAAAAA4s/p6TPSHE1zl4/s1600/chef_logo.png"/>
                <p:cNvPicPr>
                  <a:picLocks noChangeAspect="1" noChangeArrowheads="1"/>
                </p:cNvPicPr>
                <p:nvPr/>
              </p:nvPicPr>
              <p:blipFill>
                <a:blip r:embed="rId3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839559" y="6164015"/>
                  <a:ext cx="506807" cy="40314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7" name="Rounded Rectangle 206"/>
                <p:cNvSpPr/>
                <p:nvPr/>
              </p:nvSpPr>
              <p:spPr>
                <a:xfrm>
                  <a:off x="4708034" y="6092294"/>
                  <a:ext cx="561370" cy="546585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28575"/>
                <a:effectLst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900" b="1" kern="0" dirty="0">
                    <a:solidFill>
                      <a:srgbClr val="1F497D">
                        <a:lumMod val="60000"/>
                        <a:lumOff val="40000"/>
                        <a:alpha val="45000"/>
                      </a:srgbClr>
                    </a:solidFill>
                    <a:latin typeface="Calibri"/>
                  </a:endParaRPr>
                </a:p>
              </p:txBody>
            </p:sp>
            <p:pic>
              <p:nvPicPr>
                <p:cNvPr id="209" name="Picture 4" descr="http://larriereguichet.fr/img/logo/techno/ansible-logo.png"/>
                <p:cNvPicPr>
                  <a:picLocks noChangeAspect="1" noChangeArrowheads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741489" y="6118355"/>
                  <a:ext cx="494458" cy="4944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6" name="Rectangle 155"/>
              <p:cNvSpPr/>
              <p:nvPr/>
            </p:nvSpPr>
            <p:spPr>
              <a:xfrm>
                <a:off x="2849988" y="5431689"/>
                <a:ext cx="1822891" cy="3231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00" b="1" dirty="0" smtClean="0">
                    <a:solidFill>
                      <a:schemeClr val="bg1"/>
                    </a:solidFill>
                    <a:latin typeface="Calibri"/>
                  </a:rPr>
                  <a:t>DevOps</a:t>
                </a:r>
                <a:endParaRPr lang="en-US" sz="1500" b="1" dirty="0">
                  <a:solidFill>
                    <a:schemeClr val="bg1"/>
                  </a:solidFill>
                  <a:latin typeface="Calibri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4525432" y="5714888"/>
              <a:ext cx="1096699" cy="892189"/>
              <a:chOff x="4496857" y="5705363"/>
              <a:chExt cx="1096699" cy="892189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4496857" y="5705363"/>
                <a:ext cx="1096699" cy="892189"/>
              </a:xfrm>
              <a:prstGeom prst="roundRect">
                <a:avLst>
                  <a:gd name="adj" fmla="val 0"/>
                </a:avLst>
              </a:prstGeom>
              <a:solidFill>
                <a:srgbClr val="C6E3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0" rIns="91440" bIns="0" numCol="1" anchor="t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300" b="1" dirty="0">
                    <a:latin typeface="+mn-lt"/>
                  </a:rPr>
                  <a:t>Cloud provider</a:t>
                </a:r>
              </a:p>
            </p:txBody>
          </p:sp>
          <p:pic>
            <p:nvPicPr>
              <p:cNvPr id="162" name="Picture 2" descr="https://codereviewvideos.com/blog/wp-content/uploads/2015/09/AWS-Logo.png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595293" y="6148518"/>
                <a:ext cx="895069" cy="338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38" name="Straight Arrow Connector 37"/>
            <p:cNvCxnSpPr/>
            <p:nvPr/>
          </p:nvCxnSpPr>
          <p:spPr>
            <a:xfrm flipV="1">
              <a:off x="2564246" y="5256313"/>
              <a:ext cx="0" cy="223001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55" idx="3"/>
              <a:endCxn id="12" idx="1"/>
            </p:cNvCxnSpPr>
            <p:nvPr/>
          </p:nvCxnSpPr>
          <p:spPr>
            <a:xfrm>
              <a:off x="4282437" y="6069213"/>
              <a:ext cx="155353" cy="3171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/>
            <p:nvPr/>
          </p:nvCxnSpPr>
          <p:spPr>
            <a:xfrm rot="5400000" flipH="1" flipV="1">
              <a:off x="3486924" y="4721199"/>
              <a:ext cx="223001" cy="1274181"/>
            </a:xfrm>
            <a:prstGeom prst="bentConnector3">
              <a:avLst>
                <a:gd name="adj1" fmla="val 24373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itle 1"/>
          <p:cNvSpPr txBox="1">
            <a:spLocks/>
          </p:cNvSpPr>
          <p:nvPr/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/>
              <a:t>ALM Tools Stack – Open Source</a:t>
            </a:r>
          </a:p>
        </p:txBody>
      </p:sp>
    </p:spTree>
    <p:extLst>
      <p:ext uri="{BB962C8B-B14F-4D97-AF65-F5344CB8AC3E}">
        <p14:creationId xmlns:p14="http://schemas.microsoft.com/office/powerpoint/2010/main" val="366325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 Tools Stack – </a:t>
            </a:r>
            <a:r>
              <a:rPr lang="en-US" dirty="0" smtClean="0"/>
              <a:t>Open Source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85999" y="1540702"/>
            <a:ext cx="8772946" cy="1258244"/>
            <a:chOff x="185999" y="1601665"/>
            <a:chExt cx="8772946" cy="1258244"/>
          </a:xfrm>
        </p:grpSpPr>
        <p:sp>
          <p:nvSpPr>
            <p:cNvPr id="81" name="TextBox 80"/>
            <p:cNvSpPr txBox="1">
              <a:spLocks noChangeArrowheads="1"/>
            </p:cNvSpPr>
            <p:nvPr/>
          </p:nvSpPr>
          <p:spPr bwMode="auto">
            <a:xfrm>
              <a:off x="185999" y="2041223"/>
              <a:ext cx="1723360" cy="818686"/>
            </a:xfrm>
            <a:prstGeom prst="rect">
              <a:avLst/>
            </a:prstGeom>
            <a:solidFill>
              <a:srgbClr val="D9F2FF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>
              <a:defPPr>
                <a:defRPr lang="en-US"/>
              </a:defPPr>
              <a:lvl1pPr marL="171450" indent="-171450" defTabSz="889000" eaLnBrk="1" latinLnBrk="0" hangingPunct="1">
                <a:lnSpc>
                  <a:spcPct val="90000"/>
                </a:lnSpc>
                <a:buFont typeface="Arial" panose="020B0604020202020204" pitchFamily="34" charset="0"/>
                <a:buChar char="•"/>
                <a:defRPr sz="1200">
                  <a:solidFill>
                    <a:srgbClr val="404040"/>
                  </a:solidFill>
                </a:defRPr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 smtClean="0"/>
                <a:t>Crowd</a:t>
              </a:r>
              <a:endParaRPr lang="en-US" sz="1400" dirty="0"/>
            </a:p>
          </p:txBody>
        </p:sp>
        <p:sp>
          <p:nvSpPr>
            <p:cNvPr id="82" name="TextBox 3"/>
            <p:cNvSpPr txBox="1">
              <a:spLocks noChangeArrowheads="1"/>
            </p:cNvSpPr>
            <p:nvPr/>
          </p:nvSpPr>
          <p:spPr bwMode="auto">
            <a:xfrm>
              <a:off x="185999" y="1602377"/>
              <a:ext cx="1723360" cy="423308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>
              <a:defPPr>
                <a:defRPr lang="en-US"/>
              </a:defPPr>
              <a:lvl1pPr marL="0" algn="ctr" defTabSz="889000" eaLnBrk="1" latinLnBrk="0" hangingPunct="1">
                <a:lnSpc>
                  <a:spcPct val="90000"/>
                </a:lnSpc>
                <a:defRPr sz="1200" b="1"/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/>
                <a:t>User Identity Management</a:t>
              </a:r>
            </a:p>
          </p:txBody>
        </p:sp>
        <p:sp>
          <p:nvSpPr>
            <p:cNvPr id="38" name="TextBox 37"/>
            <p:cNvSpPr txBox="1">
              <a:spLocks noChangeArrowheads="1"/>
            </p:cNvSpPr>
            <p:nvPr/>
          </p:nvSpPr>
          <p:spPr bwMode="auto">
            <a:xfrm>
              <a:off x="1948395" y="2041223"/>
              <a:ext cx="1723360" cy="818686"/>
            </a:xfrm>
            <a:prstGeom prst="rect">
              <a:avLst/>
            </a:prstGeom>
            <a:solidFill>
              <a:srgbClr val="D9F2FF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>
              <a:defPPr>
                <a:defRPr lang="en-US"/>
              </a:defPPr>
              <a:lvl1pPr marL="171450" indent="-171450" defTabSz="889000" eaLnBrk="1" latinLnBrk="0" hangingPunct="1">
                <a:lnSpc>
                  <a:spcPct val="90000"/>
                </a:lnSpc>
                <a:buFont typeface="Arial" panose="020B0604020202020204" pitchFamily="34" charset="0"/>
                <a:buChar char="•"/>
                <a:defRPr sz="1200">
                  <a:solidFill>
                    <a:srgbClr val="404040"/>
                  </a:solidFill>
                </a:defRPr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 smtClean="0"/>
                <a:t>Confluence</a:t>
              </a:r>
              <a:endParaRPr lang="en-US" sz="1400" dirty="0"/>
            </a:p>
          </p:txBody>
        </p:sp>
        <p:sp>
          <p:nvSpPr>
            <p:cNvPr id="39" name="TextBox 3"/>
            <p:cNvSpPr txBox="1">
              <a:spLocks noChangeArrowheads="1"/>
            </p:cNvSpPr>
            <p:nvPr/>
          </p:nvSpPr>
          <p:spPr bwMode="auto">
            <a:xfrm>
              <a:off x="1948395" y="1602377"/>
              <a:ext cx="1723360" cy="423308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>
              <a:defPPr>
                <a:defRPr lang="en-US"/>
              </a:defPPr>
              <a:lvl1pPr marL="0" algn="ctr" defTabSz="889000" eaLnBrk="1" latinLnBrk="0" hangingPunct="1">
                <a:lnSpc>
                  <a:spcPct val="90000"/>
                </a:lnSpc>
                <a:defRPr sz="1200" b="1"/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 smtClean="0"/>
                <a:t>Requirement Management</a:t>
              </a:r>
              <a:endParaRPr lang="en-US" sz="1400" dirty="0"/>
            </a:p>
          </p:txBody>
        </p:sp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3710791" y="2041223"/>
              <a:ext cx="1723360" cy="818686"/>
            </a:xfrm>
            <a:prstGeom prst="rect">
              <a:avLst/>
            </a:prstGeom>
            <a:solidFill>
              <a:srgbClr val="D9F2FF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>
              <a:defPPr>
                <a:defRPr lang="en-US"/>
              </a:defPPr>
              <a:lvl1pPr marL="171450" indent="-171450" defTabSz="889000" eaLnBrk="1" latinLnBrk="0" hangingPunct="1">
                <a:lnSpc>
                  <a:spcPct val="90000"/>
                </a:lnSpc>
                <a:buFont typeface="Arial" panose="020B0604020202020204" pitchFamily="34" charset="0"/>
                <a:buChar char="•"/>
                <a:defRPr sz="1200">
                  <a:solidFill>
                    <a:srgbClr val="404040"/>
                  </a:solidFill>
                </a:defRPr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/>
                <a:t>Jira</a:t>
              </a:r>
            </a:p>
            <a:p>
              <a:r>
                <a:rPr lang="en-US" sz="1400" dirty="0"/>
                <a:t>JiraAgile </a:t>
              </a:r>
            </a:p>
          </p:txBody>
        </p:sp>
        <p:sp>
          <p:nvSpPr>
            <p:cNvPr id="42" name="TextBox 3"/>
            <p:cNvSpPr txBox="1">
              <a:spLocks noChangeArrowheads="1"/>
            </p:cNvSpPr>
            <p:nvPr/>
          </p:nvSpPr>
          <p:spPr bwMode="auto">
            <a:xfrm>
              <a:off x="3710791" y="1601665"/>
              <a:ext cx="1723360" cy="424732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>
              <a:defPPr>
                <a:defRPr lang="en-US"/>
              </a:defPPr>
              <a:lvl1pPr marL="0" algn="ctr" defTabSz="889000" eaLnBrk="1" latinLnBrk="0" hangingPunct="1">
                <a:lnSpc>
                  <a:spcPct val="90000"/>
                </a:lnSpc>
                <a:defRPr sz="1200" b="1"/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 smtClean="0"/>
                <a:t>Project Management </a:t>
              </a:r>
              <a:endParaRPr lang="en-US" sz="1400" dirty="0"/>
            </a:p>
          </p:txBody>
        </p:sp>
        <p:sp>
          <p:nvSpPr>
            <p:cNvPr id="44" name="TextBox 43"/>
            <p:cNvSpPr txBox="1">
              <a:spLocks noChangeArrowheads="1"/>
            </p:cNvSpPr>
            <p:nvPr/>
          </p:nvSpPr>
          <p:spPr bwMode="auto">
            <a:xfrm>
              <a:off x="5473187" y="2041223"/>
              <a:ext cx="1723360" cy="818686"/>
            </a:xfrm>
            <a:prstGeom prst="rect">
              <a:avLst/>
            </a:prstGeom>
            <a:solidFill>
              <a:srgbClr val="D9F2FF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>
              <a:defPPr>
                <a:defRPr lang="en-US"/>
              </a:defPPr>
              <a:lvl1pPr marL="171450" indent="-171450" defTabSz="889000" eaLnBrk="1" latinLnBrk="0" hangingPunct="1">
                <a:lnSpc>
                  <a:spcPct val="90000"/>
                </a:lnSpc>
                <a:buFont typeface="Arial" panose="020B0604020202020204" pitchFamily="34" charset="0"/>
                <a:buChar char="•"/>
                <a:defRPr sz="1200">
                  <a:solidFill>
                    <a:srgbClr val="404040"/>
                  </a:solidFill>
                </a:defRPr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/>
                <a:t>SVN</a:t>
              </a:r>
            </a:p>
            <a:p>
              <a:r>
                <a:rPr lang="en-US" sz="1400" dirty="0"/>
                <a:t>Git</a:t>
              </a:r>
            </a:p>
            <a:p>
              <a:r>
                <a:rPr lang="en-US" sz="1400" dirty="0" smtClean="0"/>
                <a:t>CVS</a:t>
              </a:r>
              <a:endParaRPr lang="en-US" sz="1400" dirty="0"/>
            </a:p>
          </p:txBody>
        </p:sp>
        <p:sp>
          <p:nvSpPr>
            <p:cNvPr id="45" name="TextBox 3"/>
            <p:cNvSpPr txBox="1">
              <a:spLocks noChangeArrowheads="1"/>
            </p:cNvSpPr>
            <p:nvPr/>
          </p:nvSpPr>
          <p:spPr bwMode="auto">
            <a:xfrm>
              <a:off x="5473187" y="1601665"/>
              <a:ext cx="1723360" cy="424732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>
              <a:defPPr>
                <a:defRPr lang="en-US"/>
              </a:defPPr>
              <a:lvl1pPr marL="0" algn="ctr" defTabSz="889000" eaLnBrk="1" latinLnBrk="0" hangingPunct="1">
                <a:lnSpc>
                  <a:spcPct val="90000"/>
                </a:lnSpc>
                <a:defRPr sz="1200" b="1"/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/>
                <a:t>Version </a:t>
              </a:r>
              <a:r>
                <a:rPr lang="en-US" sz="1400" dirty="0" smtClean="0"/>
                <a:t>Control System</a:t>
              </a:r>
              <a:endParaRPr lang="en-US" sz="1400" dirty="0"/>
            </a:p>
          </p:txBody>
        </p:sp>
        <p:sp>
          <p:nvSpPr>
            <p:cNvPr id="47" name="TextBox 46"/>
            <p:cNvSpPr txBox="1">
              <a:spLocks noChangeArrowheads="1"/>
            </p:cNvSpPr>
            <p:nvPr/>
          </p:nvSpPr>
          <p:spPr bwMode="auto">
            <a:xfrm>
              <a:off x="7235585" y="2041223"/>
              <a:ext cx="1723360" cy="818686"/>
            </a:xfrm>
            <a:prstGeom prst="rect">
              <a:avLst/>
            </a:prstGeom>
            <a:solidFill>
              <a:srgbClr val="D9F2FF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>
              <a:defPPr>
                <a:defRPr lang="en-US"/>
              </a:defPPr>
              <a:lvl1pPr marL="171450" indent="-171450" defTabSz="889000" eaLnBrk="1" latinLnBrk="0" hangingPunct="1">
                <a:lnSpc>
                  <a:spcPct val="90000"/>
                </a:lnSpc>
                <a:buFont typeface="Arial" panose="020B0604020202020204" pitchFamily="34" charset="0"/>
                <a:buChar char="•"/>
                <a:defRPr sz="1200">
                  <a:solidFill>
                    <a:srgbClr val="404040"/>
                  </a:solidFill>
                </a:defRPr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/>
                <a:t>Bitbucket</a:t>
              </a:r>
            </a:p>
            <a:p>
              <a:r>
                <a:rPr lang="en-US" sz="1400" dirty="0"/>
                <a:t>GitHub</a:t>
              </a:r>
            </a:p>
            <a:p>
              <a:r>
                <a:rPr lang="en-US" sz="1400" dirty="0"/>
                <a:t>GitLab</a:t>
              </a:r>
            </a:p>
            <a:p>
              <a:r>
                <a:rPr lang="en-US" sz="1400" dirty="0" smtClean="0"/>
                <a:t>Stash</a:t>
              </a:r>
              <a:endParaRPr lang="en-US" sz="1400" dirty="0"/>
            </a:p>
          </p:txBody>
        </p:sp>
        <p:sp>
          <p:nvSpPr>
            <p:cNvPr id="48" name="TextBox 3"/>
            <p:cNvSpPr txBox="1">
              <a:spLocks noChangeArrowheads="1"/>
            </p:cNvSpPr>
            <p:nvPr/>
          </p:nvSpPr>
          <p:spPr bwMode="auto">
            <a:xfrm>
              <a:off x="7235585" y="1601665"/>
              <a:ext cx="1723360" cy="424732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>
              <a:defPPr>
                <a:defRPr lang="en-US"/>
              </a:defPPr>
              <a:lvl1pPr marL="0" algn="ctr" defTabSz="889000" eaLnBrk="1" latinLnBrk="0" hangingPunct="1">
                <a:lnSpc>
                  <a:spcPct val="90000"/>
                </a:lnSpc>
                <a:defRPr sz="1200" b="1"/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 smtClean="0"/>
                <a:t>Repository Manager </a:t>
              </a:r>
              <a:endParaRPr lang="en-US" sz="1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85999" y="2838989"/>
            <a:ext cx="8772946" cy="1257532"/>
            <a:chOff x="185999" y="2838989"/>
            <a:chExt cx="8772946" cy="1257532"/>
          </a:xfrm>
        </p:grpSpPr>
        <p:sp>
          <p:nvSpPr>
            <p:cNvPr id="120" name="TextBox 119"/>
            <p:cNvSpPr txBox="1">
              <a:spLocks noChangeArrowheads="1"/>
            </p:cNvSpPr>
            <p:nvPr/>
          </p:nvSpPr>
          <p:spPr bwMode="auto">
            <a:xfrm>
              <a:off x="185999" y="3277835"/>
              <a:ext cx="1723360" cy="818686"/>
            </a:xfrm>
            <a:prstGeom prst="rect">
              <a:avLst/>
            </a:prstGeom>
            <a:solidFill>
              <a:srgbClr val="D9F2FF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>
              <a:defPPr>
                <a:defRPr lang="en-US"/>
              </a:defPPr>
              <a:lvl1pPr marL="171450" indent="-171450" defTabSz="889000" eaLnBrk="1" latinLnBrk="0" hangingPunct="1">
                <a:lnSpc>
                  <a:spcPct val="90000"/>
                </a:lnSpc>
                <a:buFont typeface="Arial" panose="020B0604020202020204" pitchFamily="34" charset="0"/>
                <a:buChar char="•"/>
                <a:defRPr sz="1200">
                  <a:solidFill>
                    <a:srgbClr val="404040"/>
                  </a:solidFill>
                </a:defRPr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/>
                <a:t>Junit</a:t>
              </a:r>
            </a:p>
            <a:p>
              <a:r>
                <a:rPr lang="en-US" sz="1400" dirty="0"/>
                <a:t>Mockitos</a:t>
              </a:r>
            </a:p>
          </p:txBody>
        </p:sp>
        <p:sp>
          <p:nvSpPr>
            <p:cNvPr id="121" name="TextBox 3"/>
            <p:cNvSpPr txBox="1">
              <a:spLocks noChangeArrowheads="1"/>
            </p:cNvSpPr>
            <p:nvPr/>
          </p:nvSpPr>
          <p:spPr bwMode="auto">
            <a:xfrm>
              <a:off x="185999" y="2838989"/>
              <a:ext cx="1723360" cy="423308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>
              <a:defPPr>
                <a:defRPr lang="en-US"/>
              </a:defPPr>
              <a:lvl1pPr marL="0" algn="ctr" defTabSz="889000" eaLnBrk="1" latinLnBrk="0" hangingPunct="1">
                <a:lnSpc>
                  <a:spcPct val="90000"/>
                </a:lnSpc>
                <a:defRPr sz="2000">
                  <a:solidFill>
                    <a:schemeClr val="lt1"/>
                  </a:solidFill>
                  <a:latin typeface="+mn-lt"/>
                </a:defRPr>
              </a:lvl1pPr>
              <a:lvl2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2pPr>
              <a:lvl3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3pPr>
              <a:lvl4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4pPr>
              <a:lvl5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5pPr>
              <a:lvl6pPr>
                <a:defRPr sz="1800">
                  <a:solidFill>
                    <a:schemeClr val="lt1"/>
                  </a:solidFill>
                  <a:latin typeface="+mn-lt"/>
                </a:defRPr>
              </a:lvl6pPr>
              <a:lvl7pPr>
                <a:defRPr sz="1800">
                  <a:solidFill>
                    <a:schemeClr val="lt1"/>
                  </a:solidFill>
                  <a:latin typeface="+mn-lt"/>
                </a:defRPr>
              </a:lvl7pPr>
              <a:lvl8pPr>
                <a:defRPr sz="1800">
                  <a:solidFill>
                    <a:schemeClr val="lt1"/>
                  </a:solidFill>
                  <a:latin typeface="+mn-lt"/>
                </a:defRPr>
              </a:lvl8pPr>
              <a:lvl9pPr>
                <a:defRPr sz="1800">
                  <a:solidFill>
                    <a:schemeClr val="lt1"/>
                  </a:solidFill>
                  <a:latin typeface="+mn-lt"/>
                </a:defRPr>
              </a:lvl9pPr>
            </a:lstStyle>
            <a:p>
              <a:r>
                <a:rPr lang="en-US" sz="1400" b="1" dirty="0"/>
                <a:t>TDD</a:t>
              </a:r>
            </a:p>
          </p:txBody>
        </p:sp>
        <p:sp>
          <p:nvSpPr>
            <p:cNvPr id="122" name="TextBox 121"/>
            <p:cNvSpPr txBox="1">
              <a:spLocks noChangeArrowheads="1"/>
            </p:cNvSpPr>
            <p:nvPr/>
          </p:nvSpPr>
          <p:spPr bwMode="auto">
            <a:xfrm>
              <a:off x="1948395" y="3277835"/>
              <a:ext cx="1723360" cy="818686"/>
            </a:xfrm>
            <a:prstGeom prst="rect">
              <a:avLst/>
            </a:prstGeom>
            <a:solidFill>
              <a:srgbClr val="D9F2FF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>
              <a:defPPr>
                <a:defRPr lang="en-US"/>
              </a:defPPr>
              <a:lvl1pPr marL="171450" indent="-171450" defTabSz="889000" eaLnBrk="1" latinLnBrk="0" hangingPunct="1">
                <a:lnSpc>
                  <a:spcPct val="90000"/>
                </a:lnSpc>
                <a:buFont typeface="Arial" panose="020B0604020202020204" pitchFamily="34" charset="0"/>
                <a:buChar char="•"/>
                <a:defRPr sz="1200">
                  <a:solidFill>
                    <a:srgbClr val="404040"/>
                  </a:solidFill>
                </a:defRPr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/>
                <a:t>Clover</a:t>
              </a:r>
            </a:p>
            <a:p>
              <a:r>
                <a:rPr lang="en-US" sz="1400" dirty="0"/>
                <a:t>Jacoco</a:t>
              </a:r>
            </a:p>
          </p:txBody>
        </p:sp>
        <p:sp>
          <p:nvSpPr>
            <p:cNvPr id="123" name="TextBox 3"/>
            <p:cNvSpPr txBox="1">
              <a:spLocks noChangeArrowheads="1"/>
            </p:cNvSpPr>
            <p:nvPr/>
          </p:nvSpPr>
          <p:spPr bwMode="auto">
            <a:xfrm>
              <a:off x="1948395" y="2838989"/>
              <a:ext cx="1723360" cy="423308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>
              <a:defPPr>
                <a:defRPr lang="en-US"/>
              </a:defPPr>
              <a:lvl1pPr marL="0" algn="ctr" defTabSz="889000" eaLnBrk="1" latinLnBrk="0" hangingPunct="1">
                <a:lnSpc>
                  <a:spcPct val="90000"/>
                </a:lnSpc>
                <a:defRPr sz="2000">
                  <a:solidFill>
                    <a:schemeClr val="lt1"/>
                  </a:solidFill>
                  <a:latin typeface="+mn-lt"/>
                </a:defRPr>
              </a:lvl1pPr>
              <a:lvl2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2pPr>
              <a:lvl3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3pPr>
              <a:lvl4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4pPr>
              <a:lvl5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5pPr>
              <a:lvl6pPr>
                <a:defRPr sz="1800">
                  <a:solidFill>
                    <a:schemeClr val="lt1"/>
                  </a:solidFill>
                  <a:latin typeface="+mn-lt"/>
                </a:defRPr>
              </a:lvl6pPr>
              <a:lvl7pPr>
                <a:defRPr sz="1800">
                  <a:solidFill>
                    <a:schemeClr val="lt1"/>
                  </a:solidFill>
                  <a:latin typeface="+mn-lt"/>
                </a:defRPr>
              </a:lvl7pPr>
              <a:lvl8pPr>
                <a:defRPr sz="1800">
                  <a:solidFill>
                    <a:schemeClr val="lt1"/>
                  </a:solidFill>
                  <a:latin typeface="+mn-lt"/>
                </a:defRPr>
              </a:lvl8pPr>
              <a:lvl9pPr>
                <a:defRPr sz="1800">
                  <a:solidFill>
                    <a:schemeClr val="lt1"/>
                  </a:solidFill>
                  <a:latin typeface="+mn-lt"/>
                </a:defRPr>
              </a:lvl9pPr>
            </a:lstStyle>
            <a:p>
              <a:r>
                <a:rPr lang="en-US" sz="1400" b="1" dirty="0"/>
                <a:t>Code Coverage Tool </a:t>
              </a:r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3710791" y="3277835"/>
              <a:ext cx="1723360" cy="818686"/>
            </a:xfrm>
            <a:prstGeom prst="rect">
              <a:avLst/>
            </a:prstGeom>
            <a:solidFill>
              <a:srgbClr val="D9F2FF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>
              <a:defPPr>
                <a:defRPr lang="en-US"/>
              </a:defPPr>
              <a:lvl1pPr marL="171450" indent="-171450" defTabSz="889000" eaLnBrk="1" latinLnBrk="0" hangingPunct="1">
                <a:lnSpc>
                  <a:spcPct val="90000"/>
                </a:lnSpc>
                <a:buFont typeface="Arial" panose="020B0604020202020204" pitchFamily="34" charset="0"/>
                <a:buChar char="•"/>
                <a:defRPr sz="1200">
                  <a:solidFill>
                    <a:srgbClr val="404040"/>
                  </a:solidFill>
                </a:defRPr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 smtClean="0"/>
                <a:t>SonarQube</a:t>
              </a:r>
              <a:endParaRPr lang="en-US" sz="1400" dirty="0"/>
            </a:p>
          </p:txBody>
        </p:sp>
        <p:sp>
          <p:nvSpPr>
            <p:cNvPr id="125" name="TextBox 3"/>
            <p:cNvSpPr txBox="1">
              <a:spLocks noChangeArrowheads="1"/>
            </p:cNvSpPr>
            <p:nvPr/>
          </p:nvSpPr>
          <p:spPr bwMode="auto">
            <a:xfrm>
              <a:off x="3710791" y="2838989"/>
              <a:ext cx="1723360" cy="423308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>
              <a:defPPr>
                <a:defRPr lang="en-US"/>
              </a:defPPr>
              <a:lvl1pPr marL="0" algn="ctr" defTabSz="889000" eaLnBrk="1" latinLnBrk="0" hangingPunct="1">
                <a:lnSpc>
                  <a:spcPct val="90000"/>
                </a:lnSpc>
                <a:defRPr sz="2000">
                  <a:solidFill>
                    <a:schemeClr val="lt1"/>
                  </a:solidFill>
                  <a:latin typeface="+mn-lt"/>
                </a:defRPr>
              </a:lvl1pPr>
              <a:lvl2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2pPr>
              <a:lvl3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3pPr>
              <a:lvl4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4pPr>
              <a:lvl5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5pPr>
              <a:lvl6pPr>
                <a:defRPr sz="1800">
                  <a:solidFill>
                    <a:schemeClr val="lt1"/>
                  </a:solidFill>
                  <a:latin typeface="+mn-lt"/>
                </a:defRPr>
              </a:lvl6pPr>
              <a:lvl7pPr>
                <a:defRPr sz="1800">
                  <a:solidFill>
                    <a:schemeClr val="lt1"/>
                  </a:solidFill>
                  <a:latin typeface="+mn-lt"/>
                </a:defRPr>
              </a:lvl7pPr>
              <a:lvl8pPr>
                <a:defRPr sz="1800">
                  <a:solidFill>
                    <a:schemeClr val="lt1"/>
                  </a:solidFill>
                  <a:latin typeface="+mn-lt"/>
                </a:defRPr>
              </a:lvl8pPr>
              <a:lvl9pPr>
                <a:defRPr sz="1800">
                  <a:solidFill>
                    <a:schemeClr val="lt1"/>
                  </a:solidFill>
                  <a:latin typeface="+mn-lt"/>
                </a:defRPr>
              </a:lvl9pPr>
            </a:lstStyle>
            <a:p>
              <a:r>
                <a:rPr lang="en-US" sz="1400" b="1" dirty="0"/>
                <a:t>Static Code Analysis </a:t>
              </a:r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5473187" y="3277835"/>
              <a:ext cx="1723360" cy="818686"/>
            </a:xfrm>
            <a:prstGeom prst="rect">
              <a:avLst/>
            </a:prstGeom>
            <a:solidFill>
              <a:srgbClr val="D9F2FF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>
              <a:defPPr>
                <a:defRPr lang="en-US"/>
              </a:defPPr>
              <a:lvl1pPr marL="171450" indent="-171450" defTabSz="889000" eaLnBrk="1" latinLnBrk="0" hangingPunct="1">
                <a:lnSpc>
                  <a:spcPct val="90000"/>
                </a:lnSpc>
                <a:buFont typeface="Arial" panose="020B0604020202020204" pitchFamily="34" charset="0"/>
                <a:buChar char="•"/>
                <a:defRPr sz="1200">
                  <a:solidFill>
                    <a:srgbClr val="404040"/>
                  </a:solidFill>
                </a:defRPr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/>
                <a:t>Ant</a:t>
              </a:r>
            </a:p>
            <a:p>
              <a:r>
                <a:rPr lang="en-US" sz="1400" dirty="0"/>
                <a:t>Maven </a:t>
              </a:r>
            </a:p>
            <a:p>
              <a:r>
                <a:rPr lang="en-US" sz="1400" dirty="0" smtClean="0"/>
                <a:t>Gradle</a:t>
              </a:r>
              <a:endParaRPr lang="en-US" sz="1400" dirty="0"/>
            </a:p>
          </p:txBody>
        </p:sp>
        <p:sp>
          <p:nvSpPr>
            <p:cNvPr id="127" name="TextBox 3"/>
            <p:cNvSpPr txBox="1">
              <a:spLocks noChangeArrowheads="1"/>
            </p:cNvSpPr>
            <p:nvPr/>
          </p:nvSpPr>
          <p:spPr bwMode="auto">
            <a:xfrm>
              <a:off x="5473187" y="2838989"/>
              <a:ext cx="1723360" cy="423308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>
              <a:defPPr>
                <a:defRPr lang="en-US"/>
              </a:defPPr>
              <a:lvl1pPr marL="0" algn="ctr" defTabSz="889000" eaLnBrk="1" latinLnBrk="0" hangingPunct="1">
                <a:lnSpc>
                  <a:spcPct val="90000"/>
                </a:lnSpc>
                <a:defRPr sz="2000">
                  <a:solidFill>
                    <a:schemeClr val="lt1"/>
                  </a:solidFill>
                  <a:latin typeface="+mn-lt"/>
                </a:defRPr>
              </a:lvl1pPr>
              <a:lvl2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2pPr>
              <a:lvl3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3pPr>
              <a:lvl4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4pPr>
              <a:lvl5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5pPr>
              <a:lvl6pPr>
                <a:defRPr sz="1800">
                  <a:solidFill>
                    <a:schemeClr val="lt1"/>
                  </a:solidFill>
                  <a:latin typeface="+mn-lt"/>
                </a:defRPr>
              </a:lvl6pPr>
              <a:lvl7pPr>
                <a:defRPr sz="1800">
                  <a:solidFill>
                    <a:schemeClr val="lt1"/>
                  </a:solidFill>
                  <a:latin typeface="+mn-lt"/>
                </a:defRPr>
              </a:lvl7pPr>
              <a:lvl8pPr>
                <a:defRPr sz="1800">
                  <a:solidFill>
                    <a:schemeClr val="lt1"/>
                  </a:solidFill>
                  <a:latin typeface="+mn-lt"/>
                </a:defRPr>
              </a:lvl8pPr>
              <a:lvl9pPr>
                <a:defRPr sz="1800">
                  <a:solidFill>
                    <a:schemeClr val="lt1"/>
                  </a:solidFill>
                  <a:latin typeface="+mn-lt"/>
                </a:defRPr>
              </a:lvl9pPr>
            </a:lstStyle>
            <a:p>
              <a:r>
                <a:rPr lang="en-US" sz="1400" b="1" dirty="0"/>
                <a:t>Build Tools </a:t>
              </a:r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7235585" y="3277835"/>
              <a:ext cx="1723360" cy="818686"/>
            </a:xfrm>
            <a:prstGeom prst="rect">
              <a:avLst/>
            </a:prstGeom>
            <a:solidFill>
              <a:srgbClr val="D9F2FF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>
              <a:defPPr>
                <a:defRPr lang="en-US"/>
              </a:defPPr>
              <a:lvl1pPr marL="171450" indent="-171450" defTabSz="889000" eaLnBrk="1" latinLnBrk="0" hangingPunct="1">
                <a:lnSpc>
                  <a:spcPct val="90000"/>
                </a:lnSpc>
                <a:buFont typeface="Arial" panose="020B0604020202020204" pitchFamily="34" charset="0"/>
                <a:buChar char="•"/>
                <a:defRPr sz="1200">
                  <a:solidFill>
                    <a:srgbClr val="404040"/>
                  </a:solidFill>
                </a:defRPr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/>
                <a:t>Jenkins</a:t>
              </a:r>
            </a:p>
            <a:p>
              <a:r>
                <a:rPr lang="en-US" sz="1400" dirty="0" smtClean="0"/>
                <a:t>Bamboo</a:t>
              </a:r>
              <a:endParaRPr lang="en-US" sz="1400" dirty="0"/>
            </a:p>
          </p:txBody>
        </p:sp>
        <p:sp>
          <p:nvSpPr>
            <p:cNvPr id="129" name="TextBox 3"/>
            <p:cNvSpPr txBox="1">
              <a:spLocks noChangeArrowheads="1"/>
            </p:cNvSpPr>
            <p:nvPr/>
          </p:nvSpPr>
          <p:spPr bwMode="auto">
            <a:xfrm>
              <a:off x="7235585" y="2838989"/>
              <a:ext cx="1723360" cy="423308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>
              <a:defPPr>
                <a:defRPr lang="en-US"/>
              </a:defPPr>
              <a:lvl1pPr marL="0" algn="ctr" defTabSz="889000" eaLnBrk="1" latinLnBrk="0" hangingPunct="1">
                <a:lnSpc>
                  <a:spcPct val="90000"/>
                </a:lnSpc>
                <a:defRPr sz="2000">
                  <a:solidFill>
                    <a:schemeClr val="lt1"/>
                  </a:solidFill>
                  <a:latin typeface="+mn-lt"/>
                </a:defRPr>
              </a:lvl1pPr>
              <a:lvl2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2pPr>
              <a:lvl3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3pPr>
              <a:lvl4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4pPr>
              <a:lvl5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5pPr>
              <a:lvl6pPr>
                <a:defRPr sz="1800">
                  <a:solidFill>
                    <a:schemeClr val="lt1"/>
                  </a:solidFill>
                  <a:latin typeface="+mn-lt"/>
                </a:defRPr>
              </a:lvl6pPr>
              <a:lvl7pPr>
                <a:defRPr sz="1800">
                  <a:solidFill>
                    <a:schemeClr val="lt1"/>
                  </a:solidFill>
                  <a:latin typeface="+mn-lt"/>
                </a:defRPr>
              </a:lvl7pPr>
              <a:lvl8pPr>
                <a:defRPr sz="1800">
                  <a:solidFill>
                    <a:schemeClr val="lt1"/>
                  </a:solidFill>
                  <a:latin typeface="+mn-lt"/>
                </a:defRPr>
              </a:lvl8pPr>
              <a:lvl9pPr>
                <a:defRPr sz="1800">
                  <a:solidFill>
                    <a:schemeClr val="lt1"/>
                  </a:solidFill>
                  <a:latin typeface="+mn-lt"/>
                </a:defRPr>
              </a:lvl9pPr>
            </a:lstStyle>
            <a:p>
              <a:r>
                <a:rPr lang="en-US" sz="1400" b="1" dirty="0"/>
                <a:t>CI-CD Server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185999" y="4131357"/>
            <a:ext cx="8772946" cy="1258244"/>
            <a:chOff x="185999" y="1601665"/>
            <a:chExt cx="8772946" cy="1258244"/>
          </a:xfrm>
        </p:grpSpPr>
        <p:sp>
          <p:nvSpPr>
            <p:cNvPr id="131" name="TextBox 130"/>
            <p:cNvSpPr txBox="1">
              <a:spLocks noChangeArrowheads="1"/>
            </p:cNvSpPr>
            <p:nvPr/>
          </p:nvSpPr>
          <p:spPr bwMode="auto">
            <a:xfrm>
              <a:off x="185999" y="2041223"/>
              <a:ext cx="1723360" cy="818686"/>
            </a:xfrm>
            <a:prstGeom prst="rect">
              <a:avLst/>
            </a:prstGeom>
            <a:solidFill>
              <a:srgbClr val="D9F2FF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>
              <a:defPPr>
                <a:defRPr lang="en-US"/>
              </a:defPPr>
              <a:lvl1pPr marL="171450" indent="-171450" defTabSz="889000" eaLnBrk="1" latinLnBrk="0" hangingPunct="1">
                <a:lnSpc>
                  <a:spcPct val="90000"/>
                </a:lnSpc>
                <a:buFont typeface="Arial" panose="020B0604020202020204" pitchFamily="34" charset="0"/>
                <a:buChar char="•"/>
                <a:defRPr sz="1200">
                  <a:solidFill>
                    <a:srgbClr val="404040"/>
                  </a:solidFill>
                </a:defRPr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/>
                <a:t>Artifactory</a:t>
              </a:r>
            </a:p>
            <a:p>
              <a:r>
                <a:rPr lang="en-US" sz="1400" dirty="0" smtClean="0"/>
                <a:t>Nexus</a:t>
              </a:r>
              <a:endParaRPr lang="en-US" sz="1400" dirty="0"/>
            </a:p>
          </p:txBody>
        </p:sp>
        <p:sp>
          <p:nvSpPr>
            <p:cNvPr id="132" name="TextBox 3"/>
            <p:cNvSpPr txBox="1">
              <a:spLocks noChangeArrowheads="1"/>
            </p:cNvSpPr>
            <p:nvPr/>
          </p:nvSpPr>
          <p:spPr bwMode="auto">
            <a:xfrm>
              <a:off x="185999" y="1602377"/>
              <a:ext cx="1723360" cy="423308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>
              <a:defPPr>
                <a:defRPr lang="en-US"/>
              </a:defPPr>
              <a:lvl1pPr marL="0" algn="ctr" defTabSz="889000" eaLnBrk="1" latinLnBrk="0" hangingPunct="1">
                <a:lnSpc>
                  <a:spcPct val="90000"/>
                </a:lnSpc>
                <a:defRPr sz="1200" b="1"/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/>
                <a:t>Binary Repository Manager</a:t>
              </a:r>
            </a:p>
          </p:txBody>
        </p:sp>
        <p:sp>
          <p:nvSpPr>
            <p:cNvPr id="133" name="TextBox 132"/>
            <p:cNvSpPr txBox="1">
              <a:spLocks noChangeArrowheads="1"/>
            </p:cNvSpPr>
            <p:nvPr/>
          </p:nvSpPr>
          <p:spPr bwMode="auto">
            <a:xfrm>
              <a:off x="1948395" y="2041223"/>
              <a:ext cx="1723360" cy="818686"/>
            </a:xfrm>
            <a:prstGeom prst="rect">
              <a:avLst/>
            </a:prstGeom>
            <a:solidFill>
              <a:srgbClr val="D9F2FF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>
              <a:defPPr>
                <a:defRPr lang="en-US"/>
              </a:defPPr>
              <a:lvl1pPr marL="171450" indent="-171450" defTabSz="889000" eaLnBrk="1" latinLnBrk="0" hangingPunct="1">
                <a:lnSpc>
                  <a:spcPct val="90000"/>
                </a:lnSpc>
                <a:buFont typeface="Arial" panose="020B0604020202020204" pitchFamily="34" charset="0"/>
                <a:buChar char="•"/>
                <a:defRPr sz="1200">
                  <a:solidFill>
                    <a:srgbClr val="404040"/>
                  </a:solidFill>
                </a:defRPr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/>
                <a:t>Ansible</a:t>
              </a:r>
            </a:p>
            <a:p>
              <a:r>
                <a:rPr lang="en-US" sz="1400" dirty="0" smtClean="0"/>
                <a:t>Chef</a:t>
              </a:r>
            </a:p>
            <a:p>
              <a:r>
                <a:rPr lang="en-US" sz="1400" dirty="0"/>
                <a:t>Puppet</a:t>
              </a:r>
            </a:p>
            <a:p>
              <a:r>
                <a:rPr lang="en-US" sz="1400" dirty="0" smtClean="0"/>
                <a:t>Docker</a:t>
              </a:r>
              <a:endParaRPr lang="en-US" sz="1400" dirty="0"/>
            </a:p>
          </p:txBody>
        </p:sp>
        <p:sp>
          <p:nvSpPr>
            <p:cNvPr id="134" name="TextBox 3"/>
            <p:cNvSpPr txBox="1">
              <a:spLocks noChangeArrowheads="1"/>
            </p:cNvSpPr>
            <p:nvPr/>
          </p:nvSpPr>
          <p:spPr bwMode="auto">
            <a:xfrm>
              <a:off x="1948395" y="1602377"/>
              <a:ext cx="1723360" cy="423308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>
              <a:defPPr>
                <a:defRPr lang="en-US"/>
              </a:defPPr>
              <a:lvl1pPr marL="0" algn="ctr" defTabSz="889000" eaLnBrk="1" latinLnBrk="0" hangingPunct="1">
                <a:lnSpc>
                  <a:spcPct val="90000"/>
                </a:lnSpc>
                <a:defRPr sz="1200" b="1"/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/>
                <a:t>Configuration Management</a:t>
              </a:r>
            </a:p>
          </p:txBody>
        </p:sp>
        <p:sp>
          <p:nvSpPr>
            <p:cNvPr id="135" name="TextBox 134"/>
            <p:cNvSpPr txBox="1">
              <a:spLocks noChangeArrowheads="1"/>
            </p:cNvSpPr>
            <p:nvPr/>
          </p:nvSpPr>
          <p:spPr bwMode="auto">
            <a:xfrm>
              <a:off x="3710791" y="2041223"/>
              <a:ext cx="1723360" cy="818686"/>
            </a:xfrm>
            <a:prstGeom prst="rect">
              <a:avLst/>
            </a:prstGeom>
            <a:solidFill>
              <a:srgbClr val="D9F2FF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>
              <a:defPPr>
                <a:defRPr lang="en-US"/>
              </a:defPPr>
              <a:lvl1pPr marL="171450" indent="-171450" defTabSz="889000" eaLnBrk="1" latinLnBrk="0" hangingPunct="1">
                <a:lnSpc>
                  <a:spcPct val="90000"/>
                </a:lnSpc>
                <a:buFont typeface="Arial" panose="020B0604020202020204" pitchFamily="34" charset="0"/>
                <a:buChar char="•"/>
                <a:defRPr sz="1200">
                  <a:solidFill>
                    <a:srgbClr val="404040"/>
                  </a:solidFill>
                </a:defRPr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/>
                <a:t>Zephyr JIRA plugin</a:t>
              </a:r>
            </a:p>
            <a:p>
              <a:r>
                <a:rPr lang="en-US" sz="1400" dirty="0" smtClean="0"/>
                <a:t>TestLink</a:t>
              </a:r>
              <a:endParaRPr lang="en-US" sz="1400" dirty="0"/>
            </a:p>
          </p:txBody>
        </p:sp>
        <p:sp>
          <p:nvSpPr>
            <p:cNvPr id="136" name="TextBox 3"/>
            <p:cNvSpPr txBox="1">
              <a:spLocks noChangeArrowheads="1"/>
            </p:cNvSpPr>
            <p:nvPr/>
          </p:nvSpPr>
          <p:spPr bwMode="auto">
            <a:xfrm>
              <a:off x="3710791" y="1601665"/>
              <a:ext cx="1723360" cy="424732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>
              <a:defPPr>
                <a:defRPr lang="en-US"/>
              </a:defPPr>
              <a:lvl1pPr marL="0" algn="ctr" defTabSz="889000" eaLnBrk="1" latinLnBrk="0" hangingPunct="1">
                <a:lnSpc>
                  <a:spcPct val="90000"/>
                </a:lnSpc>
                <a:defRPr sz="1200" b="1"/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/>
                <a:t>Test Case Management</a:t>
              </a:r>
            </a:p>
          </p:txBody>
        </p:sp>
        <p:sp>
          <p:nvSpPr>
            <p:cNvPr id="137" name="TextBox 136"/>
            <p:cNvSpPr txBox="1">
              <a:spLocks noChangeArrowheads="1"/>
            </p:cNvSpPr>
            <p:nvPr/>
          </p:nvSpPr>
          <p:spPr bwMode="auto">
            <a:xfrm>
              <a:off x="5473187" y="2041223"/>
              <a:ext cx="1723360" cy="818686"/>
            </a:xfrm>
            <a:prstGeom prst="rect">
              <a:avLst/>
            </a:prstGeom>
            <a:solidFill>
              <a:srgbClr val="D9F2FF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>
              <a:defPPr>
                <a:defRPr lang="en-US"/>
              </a:defPPr>
              <a:lvl1pPr marL="171450" indent="-171450" defTabSz="889000" eaLnBrk="1" latinLnBrk="0" hangingPunct="1">
                <a:lnSpc>
                  <a:spcPct val="90000"/>
                </a:lnSpc>
                <a:buFont typeface="Arial" panose="020B0604020202020204" pitchFamily="34" charset="0"/>
                <a:buChar char="•"/>
                <a:defRPr sz="1200">
                  <a:solidFill>
                    <a:srgbClr val="404040"/>
                  </a:solidFill>
                </a:defRPr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/>
                <a:t>Selenium</a:t>
              </a:r>
            </a:p>
            <a:p>
              <a:r>
                <a:rPr lang="en-US" sz="1400" dirty="0"/>
                <a:t>Zephyr</a:t>
              </a:r>
            </a:p>
            <a:p>
              <a:r>
                <a:rPr lang="en-US" sz="1400" dirty="0" smtClean="0"/>
                <a:t>SoapUI</a:t>
              </a:r>
              <a:endParaRPr lang="en-US" sz="1400" dirty="0"/>
            </a:p>
          </p:txBody>
        </p:sp>
        <p:sp>
          <p:nvSpPr>
            <p:cNvPr id="138" name="TextBox 3"/>
            <p:cNvSpPr txBox="1">
              <a:spLocks noChangeArrowheads="1"/>
            </p:cNvSpPr>
            <p:nvPr/>
          </p:nvSpPr>
          <p:spPr bwMode="auto">
            <a:xfrm>
              <a:off x="5473187" y="1601665"/>
              <a:ext cx="1723360" cy="424732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>
              <a:defPPr>
                <a:defRPr lang="en-US"/>
              </a:defPPr>
              <a:lvl1pPr marL="0" algn="ctr" defTabSz="889000" eaLnBrk="1" latinLnBrk="0" hangingPunct="1">
                <a:lnSpc>
                  <a:spcPct val="90000"/>
                </a:lnSpc>
                <a:defRPr sz="1200" b="1"/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/>
                <a:t>Testing Automation</a:t>
              </a:r>
            </a:p>
          </p:txBody>
        </p:sp>
        <p:sp>
          <p:nvSpPr>
            <p:cNvPr id="147" name="TextBox 146"/>
            <p:cNvSpPr txBox="1">
              <a:spLocks noChangeArrowheads="1"/>
            </p:cNvSpPr>
            <p:nvPr/>
          </p:nvSpPr>
          <p:spPr bwMode="auto">
            <a:xfrm>
              <a:off x="7235585" y="2041223"/>
              <a:ext cx="1723360" cy="818686"/>
            </a:xfrm>
            <a:prstGeom prst="rect">
              <a:avLst/>
            </a:prstGeom>
            <a:solidFill>
              <a:srgbClr val="D9F2FF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>
              <a:defPPr>
                <a:defRPr lang="en-US"/>
              </a:defPPr>
              <a:lvl1pPr marL="171450" indent="-171450" defTabSz="889000" eaLnBrk="1" latinLnBrk="0" hangingPunct="1">
                <a:lnSpc>
                  <a:spcPct val="90000"/>
                </a:lnSpc>
                <a:buFont typeface="Arial" panose="020B0604020202020204" pitchFamily="34" charset="0"/>
                <a:buChar char="•"/>
                <a:defRPr sz="1200">
                  <a:solidFill>
                    <a:srgbClr val="404040"/>
                  </a:solidFill>
                </a:defRPr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/>
                <a:t>JMeter</a:t>
              </a:r>
            </a:p>
            <a:p>
              <a:r>
                <a:rPr lang="en-US" sz="1400" dirty="0"/>
                <a:t>Gatling </a:t>
              </a:r>
            </a:p>
          </p:txBody>
        </p:sp>
        <p:sp>
          <p:nvSpPr>
            <p:cNvPr id="148" name="TextBox 3"/>
            <p:cNvSpPr txBox="1">
              <a:spLocks noChangeArrowheads="1"/>
            </p:cNvSpPr>
            <p:nvPr/>
          </p:nvSpPr>
          <p:spPr bwMode="auto">
            <a:xfrm>
              <a:off x="7235585" y="1601665"/>
              <a:ext cx="1723360" cy="424732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>
              <a:defPPr>
                <a:defRPr lang="en-US"/>
              </a:defPPr>
              <a:lvl1pPr marL="0" algn="ctr" defTabSz="889000" eaLnBrk="1" latinLnBrk="0" hangingPunct="1">
                <a:lnSpc>
                  <a:spcPct val="90000"/>
                </a:lnSpc>
                <a:defRPr sz="1200" b="1"/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/>
                <a:t>Load/Performance Testing</a:t>
              </a: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185999" y="5429644"/>
            <a:ext cx="5248152" cy="1257532"/>
            <a:chOff x="185999" y="2838989"/>
            <a:chExt cx="5248152" cy="1257532"/>
          </a:xfrm>
        </p:grpSpPr>
        <p:sp>
          <p:nvSpPr>
            <p:cNvPr id="150" name="TextBox 149"/>
            <p:cNvSpPr txBox="1">
              <a:spLocks noChangeArrowheads="1"/>
            </p:cNvSpPr>
            <p:nvPr/>
          </p:nvSpPr>
          <p:spPr bwMode="auto">
            <a:xfrm>
              <a:off x="185999" y="3277835"/>
              <a:ext cx="1723360" cy="818686"/>
            </a:xfrm>
            <a:prstGeom prst="rect">
              <a:avLst/>
            </a:prstGeom>
            <a:solidFill>
              <a:srgbClr val="D9F2FF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>
              <a:defPPr>
                <a:defRPr lang="en-US"/>
              </a:defPPr>
              <a:lvl1pPr marL="171450" indent="-171450" defTabSz="889000" eaLnBrk="1" latinLnBrk="0" hangingPunct="1">
                <a:lnSpc>
                  <a:spcPct val="90000"/>
                </a:lnSpc>
                <a:buFont typeface="Arial" panose="020B0604020202020204" pitchFamily="34" charset="0"/>
                <a:buChar char="•"/>
                <a:defRPr sz="1200">
                  <a:solidFill>
                    <a:srgbClr val="404040"/>
                  </a:solidFill>
                </a:defRPr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/>
                <a:t>Vagrant</a:t>
              </a:r>
            </a:p>
            <a:p>
              <a:r>
                <a:rPr lang="en-US" sz="1400" dirty="0"/>
                <a:t>Vmware</a:t>
              </a:r>
            </a:p>
            <a:p>
              <a:r>
                <a:rPr lang="en-US" sz="1400" dirty="0"/>
                <a:t>VirtualBox</a:t>
              </a:r>
            </a:p>
          </p:txBody>
        </p:sp>
        <p:sp>
          <p:nvSpPr>
            <p:cNvPr id="151" name="TextBox 3"/>
            <p:cNvSpPr txBox="1">
              <a:spLocks noChangeArrowheads="1"/>
            </p:cNvSpPr>
            <p:nvPr/>
          </p:nvSpPr>
          <p:spPr bwMode="auto">
            <a:xfrm>
              <a:off x="185999" y="2838989"/>
              <a:ext cx="1723360" cy="423308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>
              <a:defPPr>
                <a:defRPr lang="en-US"/>
              </a:defPPr>
              <a:lvl1pPr marL="0" algn="ctr" defTabSz="889000" eaLnBrk="1" latinLnBrk="0" hangingPunct="1">
                <a:lnSpc>
                  <a:spcPct val="90000"/>
                </a:lnSpc>
                <a:defRPr sz="2000">
                  <a:solidFill>
                    <a:schemeClr val="lt1"/>
                  </a:solidFill>
                  <a:latin typeface="+mn-lt"/>
                </a:defRPr>
              </a:lvl1pPr>
              <a:lvl2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2pPr>
              <a:lvl3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3pPr>
              <a:lvl4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4pPr>
              <a:lvl5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5pPr>
              <a:lvl6pPr>
                <a:defRPr sz="1800">
                  <a:solidFill>
                    <a:schemeClr val="lt1"/>
                  </a:solidFill>
                  <a:latin typeface="+mn-lt"/>
                </a:defRPr>
              </a:lvl6pPr>
              <a:lvl7pPr>
                <a:defRPr sz="1800">
                  <a:solidFill>
                    <a:schemeClr val="lt1"/>
                  </a:solidFill>
                  <a:latin typeface="+mn-lt"/>
                </a:defRPr>
              </a:lvl7pPr>
              <a:lvl8pPr>
                <a:defRPr sz="1800">
                  <a:solidFill>
                    <a:schemeClr val="lt1"/>
                  </a:solidFill>
                  <a:latin typeface="+mn-lt"/>
                </a:defRPr>
              </a:lvl8pPr>
              <a:lvl9pPr>
                <a:defRPr sz="1800">
                  <a:solidFill>
                    <a:schemeClr val="lt1"/>
                  </a:solidFill>
                  <a:latin typeface="+mn-lt"/>
                </a:defRPr>
              </a:lvl9pPr>
            </a:lstStyle>
            <a:p>
              <a:r>
                <a:rPr lang="en-US" sz="1400" b="1" dirty="0"/>
                <a:t>Cloud or VM</a:t>
              </a:r>
            </a:p>
          </p:txBody>
        </p:sp>
        <p:sp>
          <p:nvSpPr>
            <p:cNvPr id="152" name="TextBox 151"/>
            <p:cNvSpPr txBox="1">
              <a:spLocks noChangeArrowheads="1"/>
            </p:cNvSpPr>
            <p:nvPr/>
          </p:nvSpPr>
          <p:spPr bwMode="auto">
            <a:xfrm>
              <a:off x="1948395" y="3277835"/>
              <a:ext cx="1723360" cy="818686"/>
            </a:xfrm>
            <a:prstGeom prst="rect">
              <a:avLst/>
            </a:prstGeom>
            <a:solidFill>
              <a:srgbClr val="D9F2FF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>
              <a:defPPr>
                <a:defRPr lang="en-US"/>
              </a:defPPr>
              <a:lvl1pPr marL="171450" indent="-171450" defTabSz="889000" eaLnBrk="1" latinLnBrk="0" hangingPunct="1">
                <a:lnSpc>
                  <a:spcPct val="90000"/>
                </a:lnSpc>
                <a:buFont typeface="Arial" panose="020B0604020202020204" pitchFamily="34" charset="0"/>
                <a:buChar char="•"/>
                <a:defRPr sz="1200">
                  <a:solidFill>
                    <a:srgbClr val="404040"/>
                  </a:solidFill>
                </a:defRPr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/>
                <a:t>AWS - ECS</a:t>
              </a:r>
            </a:p>
            <a:p>
              <a:r>
                <a:rPr lang="en-US" sz="1400" dirty="0"/>
                <a:t>Mesosphere</a:t>
              </a:r>
            </a:p>
            <a:p>
              <a:r>
                <a:rPr lang="en-US" sz="1400" dirty="0"/>
                <a:t>Kubernetes</a:t>
              </a:r>
            </a:p>
            <a:p>
              <a:r>
                <a:rPr lang="en-US" sz="1400" dirty="0"/>
                <a:t>Rancher</a:t>
              </a:r>
            </a:p>
          </p:txBody>
        </p:sp>
        <p:sp>
          <p:nvSpPr>
            <p:cNvPr id="153" name="TextBox 3"/>
            <p:cNvSpPr txBox="1">
              <a:spLocks noChangeArrowheads="1"/>
            </p:cNvSpPr>
            <p:nvPr/>
          </p:nvSpPr>
          <p:spPr bwMode="auto">
            <a:xfrm>
              <a:off x="1948395" y="2838989"/>
              <a:ext cx="1723360" cy="423308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>
              <a:defPPr>
                <a:defRPr lang="en-US"/>
              </a:defPPr>
              <a:lvl1pPr marL="0" algn="ctr" defTabSz="889000" eaLnBrk="1" latinLnBrk="0" hangingPunct="1">
                <a:lnSpc>
                  <a:spcPct val="90000"/>
                </a:lnSpc>
                <a:defRPr sz="2000">
                  <a:solidFill>
                    <a:schemeClr val="lt1"/>
                  </a:solidFill>
                  <a:latin typeface="+mn-lt"/>
                </a:defRPr>
              </a:lvl1pPr>
              <a:lvl2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2pPr>
              <a:lvl3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3pPr>
              <a:lvl4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4pPr>
              <a:lvl5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5pPr>
              <a:lvl6pPr>
                <a:defRPr sz="1800">
                  <a:solidFill>
                    <a:schemeClr val="lt1"/>
                  </a:solidFill>
                  <a:latin typeface="+mn-lt"/>
                </a:defRPr>
              </a:lvl6pPr>
              <a:lvl7pPr>
                <a:defRPr sz="1800">
                  <a:solidFill>
                    <a:schemeClr val="lt1"/>
                  </a:solidFill>
                  <a:latin typeface="+mn-lt"/>
                </a:defRPr>
              </a:lvl7pPr>
              <a:lvl8pPr>
                <a:defRPr sz="1800">
                  <a:solidFill>
                    <a:schemeClr val="lt1"/>
                  </a:solidFill>
                  <a:latin typeface="+mn-lt"/>
                </a:defRPr>
              </a:lvl8pPr>
              <a:lvl9pPr>
                <a:defRPr sz="1800">
                  <a:solidFill>
                    <a:schemeClr val="lt1"/>
                  </a:solidFill>
                  <a:latin typeface="+mn-lt"/>
                </a:defRPr>
              </a:lvl9pPr>
            </a:lstStyle>
            <a:p>
              <a:r>
                <a:rPr lang="en-US" sz="1400" b="1" dirty="0"/>
                <a:t> PAAS with Docker support</a:t>
              </a:r>
            </a:p>
          </p:txBody>
        </p:sp>
        <p:sp>
          <p:nvSpPr>
            <p:cNvPr id="154" name="TextBox 153"/>
            <p:cNvSpPr txBox="1">
              <a:spLocks noChangeArrowheads="1"/>
            </p:cNvSpPr>
            <p:nvPr/>
          </p:nvSpPr>
          <p:spPr bwMode="auto">
            <a:xfrm>
              <a:off x="3710791" y="3277835"/>
              <a:ext cx="1723360" cy="818686"/>
            </a:xfrm>
            <a:prstGeom prst="rect">
              <a:avLst/>
            </a:prstGeom>
            <a:solidFill>
              <a:srgbClr val="D9F2FF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t" anchorCtr="0">
              <a:noAutofit/>
            </a:bodyPr>
            <a:lstStyle>
              <a:defPPr>
                <a:defRPr lang="en-US"/>
              </a:defPPr>
              <a:lvl1pPr marL="171450" indent="-171450" defTabSz="889000" eaLnBrk="1" latinLnBrk="0" hangingPunct="1">
                <a:lnSpc>
                  <a:spcPct val="90000"/>
                </a:lnSpc>
                <a:buFont typeface="Arial" panose="020B0604020202020204" pitchFamily="34" charset="0"/>
                <a:buChar char="•"/>
                <a:defRPr sz="1200">
                  <a:solidFill>
                    <a:srgbClr val="404040"/>
                  </a:solidFill>
                </a:defRPr>
              </a:lvl1pPr>
              <a:lvl2pPr defTabSz="914400" eaLnBrk="1" latinLnBrk="0" hangingPunct="1">
                <a:defRPr sz="1800"/>
              </a:lvl2pPr>
              <a:lvl3pPr defTabSz="914400" eaLnBrk="1" latinLnBrk="0" hangingPunct="1">
                <a:defRPr sz="1800"/>
              </a:lvl3pPr>
              <a:lvl4pPr defTabSz="914400" eaLnBrk="1" latinLnBrk="0" hangingPunct="1">
                <a:defRPr sz="1800"/>
              </a:lvl4pPr>
              <a:lvl5pPr defTabSz="914400" eaLnBrk="1" latinLnBrk="0" hangingPunct="1">
                <a:defRPr sz="1800"/>
              </a:lvl5pPr>
              <a:lvl6pPr>
                <a:defRPr sz="1800"/>
              </a:lvl6pPr>
              <a:lvl7pPr>
                <a:defRPr sz="1800"/>
              </a:lvl7pPr>
              <a:lvl8pPr>
                <a:defRPr sz="1800"/>
              </a:lvl8pPr>
              <a:lvl9pPr>
                <a:defRPr sz="1800"/>
              </a:lvl9pPr>
            </a:lstStyle>
            <a:p>
              <a:r>
                <a:rPr lang="en-US" sz="1400" dirty="0"/>
                <a:t>ELK</a:t>
              </a:r>
            </a:p>
            <a:p>
              <a:r>
                <a:rPr lang="en-US" sz="1400" dirty="0"/>
                <a:t>Nagios</a:t>
              </a:r>
            </a:p>
            <a:p>
              <a:r>
                <a:rPr lang="en-US" sz="1400" dirty="0"/>
                <a:t>Sysdig</a:t>
              </a:r>
            </a:p>
          </p:txBody>
        </p:sp>
        <p:sp>
          <p:nvSpPr>
            <p:cNvPr id="155" name="TextBox 3"/>
            <p:cNvSpPr txBox="1">
              <a:spLocks noChangeArrowheads="1"/>
            </p:cNvSpPr>
            <p:nvPr/>
          </p:nvSpPr>
          <p:spPr bwMode="auto">
            <a:xfrm>
              <a:off x="3710791" y="2838989"/>
              <a:ext cx="1723360" cy="423308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91440" tIns="45720" rIns="91440" bIns="45720" numCol="1" spcCol="1270" anchor="ctr" anchorCtr="0">
              <a:noAutofit/>
            </a:bodyPr>
            <a:lstStyle>
              <a:defPPr>
                <a:defRPr lang="en-US"/>
              </a:defPPr>
              <a:lvl1pPr marL="0" algn="ctr" defTabSz="889000" eaLnBrk="1" latinLnBrk="0" hangingPunct="1">
                <a:lnSpc>
                  <a:spcPct val="90000"/>
                </a:lnSpc>
                <a:defRPr sz="2000">
                  <a:solidFill>
                    <a:schemeClr val="lt1"/>
                  </a:solidFill>
                  <a:latin typeface="+mn-lt"/>
                </a:defRPr>
              </a:lvl1pPr>
              <a:lvl2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2pPr>
              <a:lvl3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3pPr>
              <a:lvl4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4pPr>
              <a:lvl5pPr defTabSz="914400" eaLnBrk="1" latinLnBrk="0" hangingPunct="1">
                <a:defRPr sz="1800">
                  <a:solidFill>
                    <a:schemeClr val="lt1"/>
                  </a:solidFill>
                  <a:latin typeface="+mn-lt"/>
                </a:defRPr>
              </a:lvl5pPr>
              <a:lvl6pPr>
                <a:defRPr sz="1800">
                  <a:solidFill>
                    <a:schemeClr val="lt1"/>
                  </a:solidFill>
                  <a:latin typeface="+mn-lt"/>
                </a:defRPr>
              </a:lvl6pPr>
              <a:lvl7pPr>
                <a:defRPr sz="1800">
                  <a:solidFill>
                    <a:schemeClr val="lt1"/>
                  </a:solidFill>
                  <a:latin typeface="+mn-lt"/>
                </a:defRPr>
              </a:lvl7pPr>
              <a:lvl8pPr>
                <a:defRPr sz="1800">
                  <a:solidFill>
                    <a:schemeClr val="lt1"/>
                  </a:solidFill>
                  <a:latin typeface="+mn-lt"/>
                </a:defRPr>
              </a:lvl8pPr>
              <a:lvl9pPr>
                <a:defRPr sz="1800">
                  <a:solidFill>
                    <a:schemeClr val="lt1"/>
                  </a:solidFill>
                  <a:latin typeface="+mn-lt"/>
                </a:defRPr>
              </a:lvl9pPr>
            </a:lstStyle>
            <a:p>
              <a:r>
                <a:rPr lang="en-US" sz="1400" b="1" dirty="0"/>
                <a:t>Continuous Monitoring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65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</a:t>
            </a:r>
            <a:r>
              <a:rPr lang="en-US" dirty="0"/>
              <a:t>Ecosystem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33532" y="1540184"/>
            <a:ext cx="7276936" cy="4915381"/>
            <a:chOff x="1071406" y="1540184"/>
            <a:chExt cx="7276936" cy="4915381"/>
          </a:xfrm>
        </p:grpSpPr>
        <p:grpSp>
          <p:nvGrpSpPr>
            <p:cNvPr id="7" name="Group 6"/>
            <p:cNvGrpSpPr/>
            <p:nvPr/>
          </p:nvGrpSpPr>
          <p:grpSpPr>
            <a:xfrm>
              <a:off x="6830438" y="1540184"/>
              <a:ext cx="1517904" cy="1245044"/>
              <a:chOff x="6830438" y="1540197"/>
              <a:chExt cx="1517904" cy="1245044"/>
            </a:xfrm>
          </p:grpSpPr>
          <p:sp>
            <p:nvSpPr>
              <p:cNvPr id="63" name="TextBox 62"/>
              <p:cNvSpPr txBox="1">
                <a:spLocks noChangeArrowheads="1"/>
              </p:cNvSpPr>
              <p:nvPr/>
            </p:nvSpPr>
            <p:spPr bwMode="auto">
              <a:xfrm>
                <a:off x="6830438" y="1851572"/>
                <a:ext cx="1517904" cy="933669"/>
              </a:xfrm>
              <a:prstGeom prst="rect">
                <a:avLst/>
              </a:prstGeom>
              <a:solidFill>
                <a:srgbClr val="D9F2FF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noAutofit/>
              </a:bodyPr>
              <a:lstStyle>
                <a:defPPr>
                  <a:defRPr lang="en-US"/>
                </a:defPPr>
                <a:lvl1pPr marL="171450" indent="-171450" defTabSz="889000" eaLnBrk="1" latinLnBrk="0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  <a:defRPr sz="1400">
                    <a:solidFill>
                      <a:srgbClr val="404040"/>
                    </a:solidFill>
                  </a:defRPr>
                </a:lvl1pPr>
                <a:lvl2pPr defTabSz="914400" eaLnBrk="1" latinLnBrk="0" hangingPunct="1">
                  <a:defRPr sz="1800"/>
                </a:lvl2pPr>
                <a:lvl3pPr defTabSz="914400" eaLnBrk="1" latinLnBrk="0" hangingPunct="1">
                  <a:defRPr sz="1800"/>
                </a:lvl3pPr>
                <a:lvl4pPr defTabSz="914400" eaLnBrk="1" latinLnBrk="0" hangingPunct="1">
                  <a:defRPr sz="1800"/>
                </a:lvl4pPr>
                <a:lvl5pPr defTabSz="914400" eaLnBrk="1" latinLnBrk="0" hangingPunct="1">
                  <a:defRPr sz="1800"/>
                </a:lvl5pPr>
                <a:lvl6pPr>
                  <a:defRPr sz="1800"/>
                </a:lvl6pPr>
                <a:lvl7pPr>
                  <a:defRPr sz="1800"/>
                </a:lvl7pPr>
                <a:lvl8pPr>
                  <a:defRPr sz="1800"/>
                </a:lvl8pPr>
                <a:lvl9pPr>
                  <a:defRPr sz="1800"/>
                </a:lvl9pPr>
              </a:lstStyle>
              <a:p>
                <a:r>
                  <a:rPr lang="en-US" dirty="0"/>
                  <a:t>CodeCommit</a:t>
                </a:r>
              </a:p>
              <a:p>
                <a:r>
                  <a:rPr lang="en-US" dirty="0"/>
                  <a:t>CodeBuild</a:t>
                </a:r>
              </a:p>
              <a:p>
                <a:r>
                  <a:rPr lang="en-US" dirty="0"/>
                  <a:t>CodeDeploy</a:t>
                </a:r>
              </a:p>
              <a:p>
                <a:r>
                  <a:rPr lang="en-US" dirty="0"/>
                  <a:t>CodePipeline</a:t>
                </a:r>
              </a:p>
            </p:txBody>
          </p:sp>
          <p:sp>
            <p:nvSpPr>
              <p:cNvPr id="64" name="TextBox 3"/>
              <p:cNvSpPr txBox="1">
                <a:spLocks noChangeArrowheads="1"/>
              </p:cNvSpPr>
              <p:nvPr/>
            </p:nvSpPr>
            <p:spPr bwMode="auto">
              <a:xfrm>
                <a:off x="6830438" y="1540197"/>
                <a:ext cx="1517904" cy="307779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1400" b="1" dirty="0">
                    <a:solidFill>
                      <a:prstClr val="white"/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AWS services</a:t>
                </a: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1071407" y="1540184"/>
              <a:ext cx="1554480" cy="1233554"/>
              <a:chOff x="1071407" y="1551685"/>
              <a:chExt cx="1554480" cy="1233554"/>
            </a:xfrm>
          </p:grpSpPr>
          <p:sp>
            <p:nvSpPr>
              <p:cNvPr id="66" name="TextBox 65"/>
              <p:cNvSpPr txBox="1">
                <a:spLocks noChangeArrowheads="1"/>
              </p:cNvSpPr>
              <p:nvPr/>
            </p:nvSpPr>
            <p:spPr bwMode="auto">
              <a:xfrm>
                <a:off x="1071407" y="1867560"/>
                <a:ext cx="1554480" cy="917679"/>
              </a:xfrm>
              <a:prstGeom prst="rect">
                <a:avLst/>
              </a:prstGeom>
              <a:solidFill>
                <a:srgbClr val="D9F2FF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noAutofit/>
              </a:bodyPr>
              <a:lstStyle>
                <a:defPPr>
                  <a:defRPr lang="en-US"/>
                </a:defPPr>
                <a:lvl1pPr marL="171450" indent="-171450" defTabSz="889000" eaLnBrk="1" latinLnBrk="0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  <a:defRPr sz="1400">
                    <a:solidFill>
                      <a:srgbClr val="404040"/>
                    </a:solidFill>
                  </a:defRPr>
                </a:lvl1pPr>
                <a:lvl2pPr defTabSz="914400" eaLnBrk="1" latinLnBrk="0" hangingPunct="1">
                  <a:defRPr sz="1800"/>
                </a:lvl2pPr>
                <a:lvl3pPr defTabSz="914400" eaLnBrk="1" latinLnBrk="0" hangingPunct="1">
                  <a:defRPr sz="1800"/>
                </a:lvl3pPr>
                <a:lvl4pPr defTabSz="914400" eaLnBrk="1" latinLnBrk="0" hangingPunct="1">
                  <a:defRPr sz="1800"/>
                </a:lvl4pPr>
                <a:lvl5pPr defTabSz="914400" eaLnBrk="1" latinLnBrk="0" hangingPunct="1">
                  <a:defRPr sz="1800"/>
                </a:lvl5pPr>
                <a:lvl6pPr>
                  <a:defRPr sz="1800"/>
                </a:lvl6pPr>
                <a:lvl7pPr>
                  <a:defRPr sz="1800"/>
                </a:lvl7pPr>
                <a:lvl8pPr>
                  <a:defRPr sz="1800"/>
                </a:lvl8pPr>
                <a:lvl9pPr>
                  <a:defRPr sz="1800"/>
                </a:lvl9pPr>
              </a:lstStyle>
              <a:p>
                <a:r>
                  <a:rPr lang="en-US" dirty="0"/>
                  <a:t>Chef</a:t>
                </a:r>
              </a:p>
              <a:p>
                <a:r>
                  <a:rPr lang="en-US" dirty="0"/>
                  <a:t>Puppet </a:t>
                </a:r>
              </a:p>
              <a:p>
                <a:r>
                  <a:rPr lang="en-US" dirty="0"/>
                  <a:t>Ansible</a:t>
                </a:r>
              </a:p>
            </p:txBody>
          </p:sp>
          <p:sp>
            <p:nvSpPr>
              <p:cNvPr id="67" name="TextBox 3"/>
              <p:cNvSpPr txBox="1">
                <a:spLocks noChangeArrowheads="1"/>
              </p:cNvSpPr>
              <p:nvPr/>
            </p:nvSpPr>
            <p:spPr bwMode="auto">
              <a:xfrm>
                <a:off x="1071407" y="1551685"/>
                <a:ext cx="1554480" cy="307778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1400" b="1" dirty="0" smtClean="0">
                    <a:solidFill>
                      <a:prstClr val="white"/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Provisioning</a:t>
                </a:r>
                <a:endParaRPr lang="en-US" sz="1400" b="1" dirty="0">
                  <a:solidFill>
                    <a:prstClr val="white"/>
                  </a:soli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2847390" y="1540184"/>
              <a:ext cx="1890381" cy="1245056"/>
              <a:chOff x="2802920" y="1540184"/>
              <a:chExt cx="1890381" cy="1245056"/>
            </a:xfrm>
          </p:grpSpPr>
          <p:sp>
            <p:nvSpPr>
              <p:cNvPr id="69" name="TextBox 68"/>
              <p:cNvSpPr txBox="1">
                <a:spLocks noChangeArrowheads="1"/>
              </p:cNvSpPr>
              <p:nvPr/>
            </p:nvSpPr>
            <p:spPr bwMode="auto">
              <a:xfrm>
                <a:off x="2802920" y="1858409"/>
                <a:ext cx="1890381" cy="926831"/>
              </a:xfrm>
              <a:prstGeom prst="rect">
                <a:avLst/>
              </a:prstGeom>
              <a:solidFill>
                <a:srgbClr val="D9F2FF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noAutofit/>
              </a:bodyPr>
              <a:lstStyle>
                <a:defPPr>
                  <a:defRPr lang="en-US"/>
                </a:defPPr>
                <a:lvl1pPr marL="171450" indent="-171450" defTabSz="889000" eaLnBrk="1" latinLnBrk="0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  <a:defRPr sz="1400">
                    <a:solidFill>
                      <a:srgbClr val="404040"/>
                    </a:solidFill>
                  </a:defRPr>
                </a:lvl1pPr>
                <a:lvl2pPr defTabSz="914400" eaLnBrk="1" latinLnBrk="0" hangingPunct="1">
                  <a:defRPr sz="1800"/>
                </a:lvl2pPr>
                <a:lvl3pPr defTabSz="914400" eaLnBrk="1" latinLnBrk="0" hangingPunct="1">
                  <a:defRPr sz="1800"/>
                </a:lvl3pPr>
                <a:lvl4pPr defTabSz="914400" eaLnBrk="1" latinLnBrk="0" hangingPunct="1">
                  <a:defRPr sz="1800"/>
                </a:lvl4pPr>
                <a:lvl5pPr defTabSz="914400" eaLnBrk="1" latinLnBrk="0" hangingPunct="1">
                  <a:defRPr sz="1800"/>
                </a:lvl5pPr>
                <a:lvl6pPr>
                  <a:defRPr sz="1800"/>
                </a:lvl6pPr>
                <a:lvl7pPr>
                  <a:defRPr sz="1800"/>
                </a:lvl7pPr>
                <a:lvl8pPr>
                  <a:defRPr sz="1800"/>
                </a:lvl8pPr>
                <a:lvl9pPr>
                  <a:defRPr sz="1800"/>
                </a:lvl9pPr>
              </a:lstStyle>
              <a:p>
                <a:r>
                  <a:rPr lang="en-US" dirty="0" smtClean="0"/>
                  <a:t>AWS CloudFormation</a:t>
                </a:r>
              </a:p>
              <a:p>
                <a:r>
                  <a:rPr lang="en-US" dirty="0" smtClean="0"/>
                  <a:t>Terraform</a:t>
                </a:r>
                <a:endParaRPr lang="en-US" dirty="0"/>
              </a:p>
              <a:p>
                <a:r>
                  <a:rPr lang="en-US" dirty="0" smtClean="0"/>
                  <a:t>Packer</a:t>
                </a:r>
                <a:endParaRPr lang="en-US" dirty="0"/>
              </a:p>
            </p:txBody>
          </p:sp>
          <p:sp>
            <p:nvSpPr>
              <p:cNvPr id="70" name="TextBox 3"/>
              <p:cNvSpPr txBox="1">
                <a:spLocks noChangeArrowheads="1"/>
              </p:cNvSpPr>
              <p:nvPr/>
            </p:nvSpPr>
            <p:spPr bwMode="auto">
              <a:xfrm>
                <a:off x="2802920" y="1540184"/>
                <a:ext cx="1890381" cy="307777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dirty="0" smtClean="0">
                    <a:solidFill>
                      <a:prstClr val="white"/>
                    </a:solidFill>
                    <a:latin typeface="+mn-lt"/>
                  </a:rPr>
                  <a:t>Cloud Provisioning</a:t>
                </a:r>
                <a:endParaRPr lang="en-US" sz="1400" b="1" kern="0" dirty="0">
                  <a:solidFill>
                    <a:prstClr val="white"/>
                  </a:solidFill>
                  <a:latin typeface="+mn-lt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959274" y="1540184"/>
              <a:ext cx="1649660" cy="1051141"/>
              <a:chOff x="4949198" y="1540201"/>
              <a:chExt cx="1649660" cy="1051141"/>
            </a:xfrm>
          </p:grpSpPr>
          <p:sp>
            <p:nvSpPr>
              <p:cNvPr id="72" name="TextBox 71"/>
              <p:cNvSpPr txBox="1">
                <a:spLocks noChangeArrowheads="1"/>
              </p:cNvSpPr>
              <p:nvPr/>
            </p:nvSpPr>
            <p:spPr bwMode="auto">
              <a:xfrm>
                <a:off x="4949198" y="1855756"/>
                <a:ext cx="1649660" cy="735586"/>
              </a:xfrm>
              <a:prstGeom prst="rect">
                <a:avLst/>
              </a:prstGeom>
              <a:solidFill>
                <a:srgbClr val="D9F2FF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spAutoFit/>
              </a:bodyPr>
              <a:lstStyle>
                <a:defPPr>
                  <a:defRPr lang="en-US"/>
                </a:defPPr>
                <a:lvl1pPr marL="171450" indent="-171450" defTabSz="889000" eaLnBrk="1" latinLnBrk="0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  <a:defRPr sz="1400">
                    <a:solidFill>
                      <a:srgbClr val="404040"/>
                    </a:solidFill>
                  </a:defRPr>
                </a:lvl1pPr>
                <a:lvl2pPr defTabSz="914400" eaLnBrk="1" latinLnBrk="0" hangingPunct="1">
                  <a:defRPr sz="1800"/>
                </a:lvl2pPr>
                <a:lvl3pPr defTabSz="914400" eaLnBrk="1" latinLnBrk="0" hangingPunct="1">
                  <a:defRPr sz="1800"/>
                </a:lvl3pPr>
                <a:lvl4pPr defTabSz="914400" eaLnBrk="1" latinLnBrk="0" hangingPunct="1">
                  <a:defRPr sz="1800"/>
                </a:lvl4pPr>
                <a:lvl5pPr defTabSz="914400" eaLnBrk="1" latinLnBrk="0" hangingPunct="1">
                  <a:defRPr sz="1800"/>
                </a:lvl5pPr>
                <a:lvl6pPr>
                  <a:defRPr sz="1800"/>
                </a:lvl6pPr>
                <a:lvl7pPr>
                  <a:defRPr sz="1800"/>
                </a:lvl7pPr>
                <a:lvl8pPr>
                  <a:defRPr sz="1800"/>
                </a:lvl8pPr>
                <a:lvl9pPr>
                  <a:defRPr sz="1800"/>
                </a:lvl9pPr>
              </a:lstStyle>
              <a:p>
                <a:r>
                  <a:rPr lang="en-US" dirty="0" smtClean="0"/>
                  <a:t>Docker on Linux</a:t>
                </a:r>
                <a:endParaRPr lang="en-US" dirty="0"/>
              </a:p>
              <a:p>
                <a:r>
                  <a:rPr lang="en-US" dirty="0" smtClean="0"/>
                  <a:t>Docker on Windows</a:t>
                </a:r>
                <a:endParaRPr lang="en-US" dirty="0"/>
              </a:p>
            </p:txBody>
          </p:sp>
          <p:sp>
            <p:nvSpPr>
              <p:cNvPr id="73" name="TextBox 3"/>
              <p:cNvSpPr txBox="1">
                <a:spLocks noChangeArrowheads="1"/>
              </p:cNvSpPr>
              <p:nvPr/>
            </p:nvSpPr>
            <p:spPr bwMode="auto">
              <a:xfrm>
                <a:off x="4949198" y="1540201"/>
                <a:ext cx="1649660" cy="307780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1400" b="1" dirty="0">
                    <a:solidFill>
                      <a:prstClr val="white"/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Containers 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1071406" y="5093975"/>
              <a:ext cx="1554481" cy="1361590"/>
              <a:chOff x="1080738" y="5514811"/>
              <a:chExt cx="1554481" cy="206998"/>
            </a:xfrm>
          </p:grpSpPr>
          <p:sp>
            <p:nvSpPr>
              <p:cNvPr id="75" name="TextBox 74"/>
              <p:cNvSpPr txBox="1">
                <a:spLocks noChangeArrowheads="1"/>
              </p:cNvSpPr>
              <p:nvPr/>
            </p:nvSpPr>
            <p:spPr bwMode="auto">
              <a:xfrm>
                <a:off x="1080739" y="5562993"/>
                <a:ext cx="1554480" cy="158816"/>
              </a:xfrm>
              <a:prstGeom prst="rect">
                <a:avLst/>
              </a:prstGeom>
              <a:solidFill>
                <a:srgbClr val="D9F2FF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noAutofit/>
              </a:bodyPr>
              <a:lstStyle>
                <a:defPPr>
                  <a:defRPr lang="en-US"/>
                </a:defPPr>
                <a:lvl1pPr marL="171450" indent="-171450" defTabSz="889000" eaLnBrk="1" latinLnBrk="0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  <a:defRPr sz="1400">
                    <a:solidFill>
                      <a:srgbClr val="404040"/>
                    </a:solidFill>
                  </a:defRPr>
                </a:lvl1pPr>
                <a:lvl2pPr defTabSz="914400" eaLnBrk="1" latinLnBrk="0" hangingPunct="1">
                  <a:defRPr sz="1800"/>
                </a:lvl2pPr>
                <a:lvl3pPr defTabSz="914400" eaLnBrk="1" latinLnBrk="0" hangingPunct="1">
                  <a:defRPr sz="1800"/>
                </a:lvl3pPr>
                <a:lvl4pPr defTabSz="914400" eaLnBrk="1" latinLnBrk="0" hangingPunct="1">
                  <a:defRPr sz="1800"/>
                </a:lvl4pPr>
                <a:lvl5pPr defTabSz="914400" eaLnBrk="1" latinLnBrk="0" hangingPunct="1">
                  <a:defRPr sz="1800"/>
                </a:lvl5pPr>
                <a:lvl6pPr>
                  <a:defRPr sz="1800"/>
                </a:lvl6pPr>
                <a:lvl7pPr>
                  <a:defRPr sz="1800"/>
                </a:lvl7pPr>
                <a:lvl8pPr>
                  <a:defRPr sz="1800"/>
                </a:lvl8pPr>
                <a:lvl9pPr>
                  <a:defRPr sz="1800"/>
                </a:lvl9pPr>
              </a:lstStyle>
              <a:p>
                <a:r>
                  <a:rPr lang="en-US" dirty="0"/>
                  <a:t>Pagerduty</a:t>
                </a:r>
              </a:p>
              <a:p>
                <a:r>
                  <a:rPr lang="en-US" dirty="0"/>
                  <a:t>CloudWatch by </a:t>
                </a:r>
                <a:r>
                  <a:rPr lang="en-US" dirty="0" smtClean="0"/>
                  <a:t>AWS</a:t>
                </a:r>
              </a:p>
              <a:p>
                <a:r>
                  <a:rPr lang="en-US" dirty="0" smtClean="0"/>
                  <a:t>Slack</a:t>
                </a:r>
                <a:endParaRPr lang="en-US" dirty="0"/>
              </a:p>
            </p:txBody>
          </p:sp>
          <p:sp>
            <p:nvSpPr>
              <p:cNvPr id="76" name="TextBox 3"/>
              <p:cNvSpPr txBox="1">
                <a:spLocks noChangeArrowheads="1"/>
              </p:cNvSpPr>
              <p:nvPr/>
            </p:nvSpPr>
            <p:spPr bwMode="auto">
              <a:xfrm>
                <a:off x="1080738" y="5514811"/>
                <a:ext cx="1554481" cy="46790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lIns="0" r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dirty="0" smtClean="0">
                    <a:solidFill>
                      <a:prstClr val="white"/>
                    </a:solidFill>
                    <a:latin typeface="+mn-lt"/>
                  </a:rPr>
                  <a:t>Alerts</a:t>
                </a:r>
                <a:endParaRPr lang="en-US" sz="1400" b="1" kern="0" dirty="0">
                  <a:solidFill>
                    <a:prstClr val="white"/>
                  </a:solidFill>
                  <a:latin typeface="+mn-lt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2802921" y="5093968"/>
              <a:ext cx="1890380" cy="1361587"/>
              <a:chOff x="3000416" y="5506292"/>
              <a:chExt cx="1517904" cy="661997"/>
            </a:xfrm>
          </p:grpSpPr>
          <p:sp>
            <p:nvSpPr>
              <p:cNvPr id="78" name="TextBox 77"/>
              <p:cNvSpPr txBox="1">
                <a:spLocks noChangeArrowheads="1"/>
              </p:cNvSpPr>
              <p:nvPr/>
            </p:nvSpPr>
            <p:spPr bwMode="auto">
              <a:xfrm>
                <a:off x="3000416" y="5717692"/>
                <a:ext cx="1517904" cy="450597"/>
              </a:xfrm>
              <a:prstGeom prst="rect">
                <a:avLst/>
              </a:prstGeom>
              <a:solidFill>
                <a:srgbClr val="D9F2FF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noAutofit/>
              </a:bodyPr>
              <a:lstStyle>
                <a:defPPr>
                  <a:defRPr lang="en-US"/>
                </a:defPPr>
                <a:lvl1pPr marL="171450" indent="-171450" defTabSz="889000" eaLnBrk="1" latinLnBrk="0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  <a:defRPr sz="1400">
                    <a:solidFill>
                      <a:srgbClr val="404040"/>
                    </a:solidFill>
                  </a:defRPr>
                </a:lvl1pPr>
                <a:lvl2pPr defTabSz="914400" eaLnBrk="1" latinLnBrk="0" hangingPunct="1">
                  <a:defRPr sz="1800"/>
                </a:lvl2pPr>
                <a:lvl3pPr defTabSz="914400" eaLnBrk="1" latinLnBrk="0" hangingPunct="1">
                  <a:defRPr sz="1800"/>
                </a:lvl3pPr>
                <a:lvl4pPr defTabSz="914400" eaLnBrk="1" latinLnBrk="0" hangingPunct="1">
                  <a:defRPr sz="1800"/>
                </a:lvl4pPr>
                <a:lvl5pPr defTabSz="914400" eaLnBrk="1" latinLnBrk="0" hangingPunct="1">
                  <a:defRPr sz="1800"/>
                </a:lvl5pPr>
                <a:lvl6pPr>
                  <a:defRPr sz="1800"/>
                </a:lvl6pPr>
                <a:lvl7pPr>
                  <a:defRPr sz="1800"/>
                </a:lvl7pPr>
                <a:lvl8pPr>
                  <a:defRPr sz="1800"/>
                </a:lvl8pPr>
                <a:lvl9pPr>
                  <a:defRPr sz="1800"/>
                </a:lvl9pPr>
              </a:lstStyle>
              <a:p>
                <a:r>
                  <a:rPr lang="en-US" dirty="0"/>
                  <a:t>Consul</a:t>
                </a:r>
              </a:p>
              <a:p>
                <a:r>
                  <a:rPr lang="en-US" dirty="0"/>
                  <a:t>Etcd</a:t>
                </a:r>
              </a:p>
              <a:p>
                <a:r>
                  <a:rPr lang="en-US" dirty="0"/>
                  <a:t>Eureka</a:t>
                </a:r>
              </a:p>
            </p:txBody>
          </p:sp>
          <p:sp>
            <p:nvSpPr>
              <p:cNvPr id="79" name="TextBox 3"/>
              <p:cNvSpPr txBox="1">
                <a:spLocks noChangeArrowheads="1"/>
              </p:cNvSpPr>
              <p:nvPr/>
            </p:nvSpPr>
            <p:spPr bwMode="auto">
              <a:xfrm>
                <a:off x="3000417" y="5506292"/>
                <a:ext cx="1517183" cy="209495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lIns="0" rIns="0" anchor="ctr">
                <a:no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dirty="0" smtClean="0">
                    <a:solidFill>
                      <a:prstClr val="white"/>
                    </a:solidFill>
                    <a:latin typeface="+mn-lt"/>
                  </a:rPr>
                  <a:t>Service discovery</a:t>
                </a:r>
                <a:endParaRPr lang="en-US" sz="1400" b="1" kern="0" dirty="0">
                  <a:solidFill>
                    <a:prstClr val="white"/>
                  </a:solidFill>
                  <a:latin typeface="+mn-lt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4949199" y="5093967"/>
              <a:ext cx="1649658" cy="1361587"/>
              <a:chOff x="4920092" y="5508337"/>
              <a:chExt cx="1517904" cy="1304293"/>
            </a:xfrm>
          </p:grpSpPr>
          <p:sp>
            <p:nvSpPr>
              <p:cNvPr id="81" name="TextBox 80"/>
              <p:cNvSpPr txBox="1">
                <a:spLocks noChangeArrowheads="1"/>
              </p:cNvSpPr>
              <p:nvPr/>
            </p:nvSpPr>
            <p:spPr bwMode="auto">
              <a:xfrm>
                <a:off x="4920092" y="5922257"/>
                <a:ext cx="1517904" cy="890373"/>
              </a:xfrm>
              <a:prstGeom prst="rect">
                <a:avLst/>
              </a:prstGeom>
              <a:solidFill>
                <a:srgbClr val="D9F2FF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spAutoFit/>
              </a:bodyPr>
              <a:lstStyle>
                <a:defPPr>
                  <a:defRPr lang="en-US"/>
                </a:defPPr>
                <a:lvl1pPr marL="171450" indent="-171450" defTabSz="889000" eaLnBrk="1" latinLnBrk="0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  <a:defRPr sz="1400">
                    <a:solidFill>
                      <a:srgbClr val="404040"/>
                    </a:solidFill>
                  </a:defRPr>
                </a:lvl1pPr>
                <a:lvl2pPr defTabSz="914400" eaLnBrk="1" latinLnBrk="0" hangingPunct="1">
                  <a:defRPr sz="1800">
                    <a:solidFill>
                      <a:schemeClr val="lt1"/>
                    </a:solidFill>
                  </a:defRPr>
                </a:lvl2pPr>
                <a:lvl3pPr defTabSz="914400" eaLnBrk="1" latinLnBrk="0" hangingPunct="1">
                  <a:defRPr sz="1800">
                    <a:solidFill>
                      <a:schemeClr val="lt1"/>
                    </a:solidFill>
                  </a:defRPr>
                </a:lvl3pPr>
                <a:lvl4pPr defTabSz="914400" eaLnBrk="1" latinLnBrk="0" hangingPunct="1">
                  <a:defRPr sz="1800">
                    <a:solidFill>
                      <a:schemeClr val="lt1"/>
                    </a:solidFill>
                  </a:defRPr>
                </a:lvl4pPr>
                <a:lvl5pPr defTabSz="914400" eaLnBrk="1" latinLnBrk="0" hangingPunct="1">
                  <a:defRPr sz="1800">
                    <a:solidFill>
                      <a:schemeClr val="lt1"/>
                    </a:solidFill>
                  </a:defRPr>
                </a:lvl5pPr>
                <a:lvl6pPr>
                  <a:defRPr sz="1800">
                    <a:solidFill>
                      <a:schemeClr val="lt1"/>
                    </a:solidFill>
                  </a:defRPr>
                </a:lvl6pPr>
                <a:lvl7pPr>
                  <a:defRPr sz="1800">
                    <a:solidFill>
                      <a:schemeClr val="lt1"/>
                    </a:solidFill>
                  </a:defRPr>
                </a:lvl7pPr>
                <a:lvl8pPr>
                  <a:defRPr sz="1800">
                    <a:solidFill>
                      <a:schemeClr val="lt1"/>
                    </a:solidFill>
                  </a:defRPr>
                </a:lvl8pPr>
                <a:lvl9pPr>
                  <a:defRPr sz="18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 smtClean="0"/>
                  <a:t>ELK/EFK</a:t>
                </a:r>
                <a:endParaRPr lang="en-US" dirty="0"/>
              </a:p>
              <a:p>
                <a:r>
                  <a:rPr lang="en-US" dirty="0"/>
                  <a:t>Sysdig</a:t>
                </a:r>
              </a:p>
              <a:p>
                <a:r>
                  <a:rPr lang="en-US" dirty="0" smtClean="0"/>
                  <a:t>Nagios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  <p:sp>
            <p:nvSpPr>
              <p:cNvPr id="82" name="TextBox 3"/>
              <p:cNvSpPr txBox="1">
                <a:spLocks noChangeArrowheads="1"/>
              </p:cNvSpPr>
              <p:nvPr/>
            </p:nvSpPr>
            <p:spPr bwMode="auto">
              <a:xfrm>
                <a:off x="4920095" y="5508337"/>
                <a:ext cx="1517901" cy="412757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dirty="0" smtClean="0">
                    <a:solidFill>
                      <a:prstClr val="white"/>
                    </a:solidFill>
                    <a:latin typeface="+mn-lt"/>
                  </a:rPr>
                  <a:t>Continuous </a:t>
                </a:r>
                <a:r>
                  <a:rPr lang="en-US" sz="1400" b="1" kern="0" dirty="0" smtClean="0">
                    <a:solidFill>
                      <a:schemeClr val="bg1"/>
                    </a:solidFill>
                    <a:latin typeface="+mn-lt"/>
                  </a:rPr>
                  <a:t>m</a:t>
                </a:r>
                <a:r>
                  <a:rPr lang="en-US" sz="1400" b="1" kern="0" dirty="0" smtClean="0">
                    <a:solidFill>
                      <a:prstClr val="white"/>
                    </a:solidFill>
                    <a:latin typeface="+mn-lt"/>
                  </a:rPr>
                  <a:t>onitoring </a:t>
                </a:r>
                <a:endParaRPr lang="en-US" sz="1400" b="1" kern="0" dirty="0">
                  <a:solidFill>
                    <a:prstClr val="white"/>
                  </a:solidFill>
                  <a:latin typeface="+mn-lt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6830438" y="4011153"/>
              <a:ext cx="1517904" cy="858539"/>
              <a:chOff x="6839769" y="4422357"/>
              <a:chExt cx="1517904" cy="858539"/>
            </a:xfrm>
          </p:grpSpPr>
          <p:sp>
            <p:nvSpPr>
              <p:cNvPr id="87" name="TextBox 86"/>
              <p:cNvSpPr txBox="1">
                <a:spLocks noChangeArrowheads="1"/>
              </p:cNvSpPr>
              <p:nvPr/>
            </p:nvSpPr>
            <p:spPr bwMode="auto">
              <a:xfrm>
                <a:off x="6839769" y="4739209"/>
                <a:ext cx="1517904" cy="541687"/>
              </a:xfrm>
              <a:prstGeom prst="rect">
                <a:avLst/>
              </a:prstGeom>
              <a:solidFill>
                <a:srgbClr val="D9F2FF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spAutoFit/>
              </a:bodyPr>
              <a:lstStyle>
                <a:defPPr>
                  <a:defRPr lang="en-US"/>
                </a:defPPr>
                <a:lvl1pPr marL="171450" indent="-171450" defTabSz="889000" eaLnBrk="1" latinLnBrk="0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  <a:defRPr sz="1400">
                    <a:solidFill>
                      <a:srgbClr val="404040"/>
                    </a:solidFill>
                  </a:defRPr>
                </a:lvl1pPr>
                <a:lvl2pPr defTabSz="914400" eaLnBrk="1" latinLnBrk="0" hangingPunct="1">
                  <a:defRPr sz="1800">
                    <a:solidFill>
                      <a:schemeClr val="lt1"/>
                    </a:solidFill>
                  </a:defRPr>
                </a:lvl2pPr>
                <a:lvl3pPr defTabSz="914400" eaLnBrk="1" latinLnBrk="0" hangingPunct="1">
                  <a:defRPr sz="1800">
                    <a:solidFill>
                      <a:schemeClr val="lt1"/>
                    </a:solidFill>
                  </a:defRPr>
                </a:lvl3pPr>
                <a:lvl4pPr defTabSz="914400" eaLnBrk="1" latinLnBrk="0" hangingPunct="1">
                  <a:defRPr sz="1800">
                    <a:solidFill>
                      <a:schemeClr val="lt1"/>
                    </a:solidFill>
                  </a:defRPr>
                </a:lvl4pPr>
                <a:lvl5pPr defTabSz="914400" eaLnBrk="1" latinLnBrk="0" hangingPunct="1">
                  <a:defRPr sz="1800">
                    <a:solidFill>
                      <a:schemeClr val="lt1"/>
                    </a:solidFill>
                  </a:defRPr>
                </a:lvl5pPr>
                <a:lvl6pPr>
                  <a:defRPr sz="1800">
                    <a:solidFill>
                      <a:schemeClr val="lt1"/>
                    </a:solidFill>
                  </a:defRPr>
                </a:lvl6pPr>
                <a:lvl7pPr>
                  <a:defRPr sz="1800">
                    <a:solidFill>
                      <a:schemeClr val="lt1"/>
                    </a:solidFill>
                  </a:defRPr>
                </a:lvl7pPr>
                <a:lvl8pPr>
                  <a:defRPr sz="1800">
                    <a:solidFill>
                      <a:schemeClr val="lt1"/>
                    </a:solidFill>
                  </a:defRPr>
                </a:lvl8pPr>
                <a:lvl9pPr>
                  <a:defRPr sz="18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Nginx</a:t>
                </a:r>
              </a:p>
              <a:p>
                <a:r>
                  <a:rPr lang="en-US" dirty="0" err="1"/>
                  <a:t>HAProxy</a:t>
                </a:r>
                <a:endParaRPr lang="en-US" dirty="0"/>
              </a:p>
            </p:txBody>
          </p:sp>
          <p:sp>
            <p:nvSpPr>
              <p:cNvPr id="88" name="TextBox 3"/>
              <p:cNvSpPr txBox="1">
                <a:spLocks noChangeArrowheads="1"/>
              </p:cNvSpPr>
              <p:nvPr/>
            </p:nvSpPr>
            <p:spPr bwMode="auto">
              <a:xfrm>
                <a:off x="6839770" y="4422357"/>
                <a:ext cx="1517183" cy="307777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lvl="0" algn="ctr" eaLnBrk="1" hangingPunct="1">
                  <a:defRPr/>
                </a:pPr>
                <a:r>
                  <a:rPr lang="en-US" sz="1400" b="1" kern="0" dirty="0" smtClean="0">
                    <a:solidFill>
                      <a:prstClr val="white"/>
                    </a:solidFill>
                    <a:latin typeface="+mn-lt"/>
                  </a:rPr>
                  <a:t>Load-Balancer</a:t>
                </a:r>
                <a:endParaRPr lang="en-US" sz="1400" b="1" kern="0" dirty="0">
                  <a:solidFill>
                    <a:prstClr val="white"/>
                  </a:solidFill>
                  <a:latin typeface="+mn-lt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6830438" y="2980338"/>
              <a:ext cx="1517904" cy="858539"/>
              <a:chOff x="6839769" y="3338418"/>
              <a:chExt cx="1517904" cy="858539"/>
            </a:xfrm>
          </p:grpSpPr>
          <p:sp>
            <p:nvSpPr>
              <p:cNvPr id="90" name="TextBox 89"/>
              <p:cNvSpPr txBox="1">
                <a:spLocks noChangeArrowheads="1"/>
              </p:cNvSpPr>
              <p:nvPr/>
            </p:nvSpPr>
            <p:spPr bwMode="auto">
              <a:xfrm>
                <a:off x="6839769" y="3655270"/>
                <a:ext cx="1517904" cy="541687"/>
              </a:xfrm>
              <a:prstGeom prst="rect">
                <a:avLst/>
              </a:prstGeom>
              <a:solidFill>
                <a:srgbClr val="D9F2FF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spAutoFit/>
              </a:bodyPr>
              <a:lstStyle>
                <a:defPPr>
                  <a:defRPr lang="en-US"/>
                </a:defPPr>
                <a:lvl1pPr marL="171450" indent="-171450" defTabSz="889000" eaLnBrk="1" latinLnBrk="0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  <a:defRPr sz="1400">
                    <a:solidFill>
                      <a:srgbClr val="404040"/>
                    </a:solidFill>
                  </a:defRPr>
                </a:lvl1pPr>
                <a:lvl2pPr defTabSz="914400" eaLnBrk="1" latinLnBrk="0" hangingPunct="1">
                  <a:defRPr sz="1800">
                    <a:solidFill>
                      <a:schemeClr val="lt1"/>
                    </a:solidFill>
                  </a:defRPr>
                </a:lvl2pPr>
                <a:lvl3pPr defTabSz="914400" eaLnBrk="1" latinLnBrk="0" hangingPunct="1">
                  <a:defRPr sz="1800">
                    <a:solidFill>
                      <a:schemeClr val="lt1"/>
                    </a:solidFill>
                  </a:defRPr>
                </a:lvl3pPr>
                <a:lvl4pPr defTabSz="914400" eaLnBrk="1" latinLnBrk="0" hangingPunct="1">
                  <a:defRPr sz="1800">
                    <a:solidFill>
                      <a:schemeClr val="lt1"/>
                    </a:solidFill>
                  </a:defRPr>
                </a:lvl4pPr>
                <a:lvl5pPr defTabSz="914400" eaLnBrk="1" latinLnBrk="0" hangingPunct="1">
                  <a:defRPr sz="1800">
                    <a:solidFill>
                      <a:schemeClr val="lt1"/>
                    </a:solidFill>
                  </a:defRPr>
                </a:lvl5pPr>
                <a:lvl6pPr>
                  <a:defRPr sz="1800">
                    <a:solidFill>
                      <a:schemeClr val="lt1"/>
                    </a:solidFill>
                  </a:defRPr>
                </a:lvl6pPr>
                <a:lvl7pPr>
                  <a:defRPr sz="1800">
                    <a:solidFill>
                      <a:schemeClr val="lt1"/>
                    </a:solidFill>
                  </a:defRPr>
                </a:lvl7pPr>
                <a:lvl8pPr>
                  <a:defRPr sz="1800">
                    <a:solidFill>
                      <a:schemeClr val="lt1"/>
                    </a:solidFill>
                  </a:defRPr>
                </a:lvl8pPr>
                <a:lvl9pPr>
                  <a:defRPr sz="18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 smtClean="0"/>
                  <a:t>AWS</a:t>
                </a:r>
                <a:endParaRPr lang="en-US" dirty="0"/>
              </a:p>
              <a:p>
                <a:r>
                  <a:rPr lang="en-US" dirty="0"/>
                  <a:t>Azure</a:t>
                </a:r>
              </a:p>
            </p:txBody>
          </p:sp>
          <p:sp>
            <p:nvSpPr>
              <p:cNvPr id="91" name="TextBox 3"/>
              <p:cNvSpPr txBox="1">
                <a:spLocks noChangeArrowheads="1"/>
              </p:cNvSpPr>
              <p:nvPr/>
            </p:nvSpPr>
            <p:spPr bwMode="auto">
              <a:xfrm>
                <a:off x="6839770" y="3338418"/>
                <a:ext cx="1517183" cy="307777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dirty="0" smtClean="0">
                    <a:solidFill>
                      <a:prstClr val="white"/>
                    </a:solidFill>
                    <a:latin typeface="+mn-lt"/>
                  </a:rPr>
                  <a:t>Public Cloud </a:t>
                </a:r>
                <a:endParaRPr lang="en-US" sz="1400" b="1" kern="0" dirty="0">
                  <a:solidFill>
                    <a:prstClr val="white"/>
                  </a:solidFill>
                  <a:latin typeface="+mn-lt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1071407" y="2980337"/>
              <a:ext cx="1554482" cy="1889355"/>
              <a:chOff x="1080737" y="3320812"/>
              <a:chExt cx="1554481" cy="698445"/>
            </a:xfrm>
          </p:grpSpPr>
          <p:sp>
            <p:nvSpPr>
              <p:cNvPr id="93" name="TextBox 92"/>
              <p:cNvSpPr txBox="1">
                <a:spLocks noChangeArrowheads="1"/>
              </p:cNvSpPr>
              <p:nvPr/>
            </p:nvSpPr>
            <p:spPr bwMode="auto">
              <a:xfrm>
                <a:off x="1080737" y="3438337"/>
                <a:ext cx="1554481" cy="580920"/>
              </a:xfrm>
              <a:prstGeom prst="rect">
                <a:avLst/>
              </a:prstGeom>
              <a:solidFill>
                <a:srgbClr val="D9F2FF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noAutofit/>
              </a:bodyPr>
              <a:lstStyle>
                <a:defPPr>
                  <a:defRPr lang="en-US"/>
                </a:defPPr>
                <a:lvl1pPr marL="171450" indent="-171450" defTabSz="889000" eaLnBrk="1" latinLnBrk="0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  <a:defRPr sz="1400">
                    <a:solidFill>
                      <a:srgbClr val="404040"/>
                    </a:solidFill>
                  </a:defRPr>
                </a:lvl1pPr>
                <a:lvl2pPr defTabSz="914400" eaLnBrk="1" latinLnBrk="0" hangingPunct="1">
                  <a:defRPr sz="1800"/>
                </a:lvl2pPr>
                <a:lvl3pPr defTabSz="914400" eaLnBrk="1" latinLnBrk="0" hangingPunct="1">
                  <a:defRPr sz="1800"/>
                </a:lvl3pPr>
                <a:lvl4pPr defTabSz="914400" eaLnBrk="1" latinLnBrk="0" hangingPunct="1">
                  <a:defRPr sz="1800"/>
                </a:lvl4pPr>
                <a:lvl5pPr defTabSz="914400" eaLnBrk="1" latinLnBrk="0" hangingPunct="1">
                  <a:defRPr sz="1800"/>
                </a:lvl5pPr>
                <a:lvl6pPr>
                  <a:defRPr sz="1800"/>
                </a:lvl6pPr>
                <a:lvl7pPr>
                  <a:defRPr sz="1800"/>
                </a:lvl7pPr>
                <a:lvl8pPr>
                  <a:defRPr sz="1800"/>
                </a:lvl8pPr>
                <a:lvl9pPr>
                  <a:defRPr sz="1800"/>
                </a:lvl9pPr>
              </a:lstStyle>
              <a:p>
                <a:r>
                  <a:rPr lang="en-US" dirty="0"/>
                  <a:t>Mesosphere</a:t>
                </a:r>
              </a:p>
              <a:p>
                <a:r>
                  <a:rPr lang="en-US" dirty="0"/>
                  <a:t>Kubernetes</a:t>
                </a:r>
              </a:p>
              <a:p>
                <a:r>
                  <a:rPr lang="en-US" dirty="0"/>
                  <a:t>Rancher</a:t>
                </a:r>
              </a:p>
              <a:p>
                <a:r>
                  <a:rPr lang="en-US" dirty="0"/>
                  <a:t>Swarm</a:t>
                </a:r>
              </a:p>
            </p:txBody>
          </p:sp>
          <p:sp>
            <p:nvSpPr>
              <p:cNvPr id="94" name="TextBox 3"/>
              <p:cNvSpPr txBox="1">
                <a:spLocks noChangeArrowheads="1"/>
              </p:cNvSpPr>
              <p:nvPr/>
            </p:nvSpPr>
            <p:spPr bwMode="auto">
              <a:xfrm>
                <a:off x="1080739" y="3320812"/>
                <a:ext cx="1554479" cy="113777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1400" b="1" dirty="0" smtClean="0">
                    <a:solidFill>
                      <a:prstClr val="white"/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Orchestration</a:t>
                </a:r>
                <a:endParaRPr lang="en-US" sz="1400" b="1" dirty="0">
                  <a:solidFill>
                    <a:prstClr val="white"/>
                  </a:soli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95" name="Picture 2" descr="http://www.qburst.com/images/responsive/services/devops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840259" y="3008250"/>
              <a:ext cx="1933770" cy="1933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6704597" y="5401750"/>
            <a:ext cx="1517904" cy="1053804"/>
          </a:xfrm>
          <a:prstGeom prst="rect">
            <a:avLst/>
          </a:prstGeom>
          <a:solidFill>
            <a:srgbClr val="D9F2FF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t" anchorCtr="0">
            <a:noAutofit/>
          </a:bodyPr>
          <a:lstStyle>
            <a:defPPr>
              <a:defRPr lang="en-US"/>
            </a:defPPr>
            <a:lvl1pPr marL="171450" indent="-171450" defTabSz="889000" eaLnBrk="1" latinLnBrk="0" hangingPunct="1">
              <a:lnSpc>
                <a:spcPct val="90000"/>
              </a:lnSpc>
              <a:buFont typeface="Arial" panose="020B0604020202020204" pitchFamily="34" charset="0"/>
              <a:buChar char="•"/>
              <a:defRPr sz="1400">
                <a:solidFill>
                  <a:srgbClr val="404040"/>
                </a:solidFill>
              </a:defRPr>
            </a:lvl1pPr>
            <a:lvl2pPr defTabSz="914400" eaLnBrk="1" latinLnBrk="0" hangingPunct="1">
              <a:defRPr sz="1800"/>
            </a:lvl2pPr>
            <a:lvl3pPr defTabSz="914400" eaLnBrk="1" latinLnBrk="0" hangingPunct="1">
              <a:defRPr sz="1800"/>
            </a:lvl3pPr>
            <a:lvl4pPr defTabSz="914400" eaLnBrk="1" latinLnBrk="0" hangingPunct="1">
              <a:defRPr sz="1800"/>
            </a:lvl4pPr>
            <a:lvl5pPr defTabSz="914400" eaLnBrk="1" latinLnBrk="0" hangingPunct="1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dirty="0"/>
              <a:t>Serverless framework</a:t>
            </a:r>
          </a:p>
          <a:p>
            <a:r>
              <a:rPr lang="en-US" dirty="0"/>
              <a:t>Claudia framework</a:t>
            </a:r>
          </a:p>
        </p:txBody>
      </p:sp>
      <p:sp>
        <p:nvSpPr>
          <p:cNvPr id="39" name="TextBox 3"/>
          <p:cNvSpPr txBox="1">
            <a:spLocks noChangeArrowheads="1"/>
          </p:cNvSpPr>
          <p:nvPr/>
        </p:nvSpPr>
        <p:spPr bwMode="auto">
          <a:xfrm>
            <a:off x="6704597" y="5090375"/>
            <a:ext cx="1517904" cy="307779"/>
          </a:xfrm>
          <a:prstGeom prst="rect">
            <a:avLst/>
          </a:prstGeom>
          <a:solidFill>
            <a:srgbClr val="0494DB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sz="1400" b="1" dirty="0">
                <a:solidFill>
                  <a:prstClr val="white"/>
                </a:solidFill>
                <a:latin typeface="+mn-lt"/>
                <a:ea typeface="Segoe UI" pitchFamily="34" charset="0"/>
                <a:cs typeface="Segoe UI" pitchFamily="34" charset="0"/>
              </a:rPr>
              <a:t>AWS Lambda</a:t>
            </a:r>
          </a:p>
        </p:txBody>
      </p:sp>
    </p:spTree>
    <p:extLst>
      <p:ext uri="{BB962C8B-B14F-4D97-AF65-F5344CB8AC3E}">
        <p14:creationId xmlns:p14="http://schemas.microsoft.com/office/powerpoint/2010/main" val="367479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84667" y="1589518"/>
            <a:ext cx="8982422" cy="4991885"/>
            <a:chOff x="84667" y="1589518"/>
            <a:chExt cx="8982422" cy="4991885"/>
          </a:xfrm>
        </p:grpSpPr>
        <p:sp>
          <p:nvSpPr>
            <p:cNvPr id="101" name="Rectangle 100"/>
            <p:cNvSpPr/>
            <p:nvPr/>
          </p:nvSpPr>
          <p:spPr>
            <a:xfrm>
              <a:off x="84667" y="1589518"/>
              <a:ext cx="8982422" cy="350377"/>
            </a:xfrm>
            <a:prstGeom prst="rect">
              <a:avLst/>
            </a:prstGeom>
            <a:solidFill>
              <a:srgbClr val="3853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91171" y="1590277"/>
              <a:ext cx="1618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+mn-lt"/>
                </a:rPr>
                <a:t>• ALM objectives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701" y="2877607"/>
              <a:ext cx="7171849" cy="370379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230"/>
            <a:stretch/>
          </p:blipFill>
          <p:spPr>
            <a:xfrm>
              <a:off x="730830" y="2124201"/>
              <a:ext cx="8117896" cy="4257550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1133482" y="1609327"/>
            <a:ext cx="7877168" cy="4382424"/>
            <a:chOff x="1133482" y="1609327"/>
            <a:chExt cx="7877168" cy="43824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482" y="2020778"/>
              <a:ext cx="6909911" cy="3970973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721178" y="2054640"/>
              <a:ext cx="11149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  <a:cs typeface="Segoe UI" panose="020B0502040204020203" pitchFamily="34" charset="0"/>
                </a:rPr>
                <a:t>Organisation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280027" y="2054641"/>
              <a:ext cx="6077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  <a:cs typeface="Segoe UI" panose="020B0502040204020203" pitchFamily="34" charset="0"/>
                </a:rPr>
                <a:t>Client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541723" y="2046095"/>
              <a:ext cx="7011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  <a:cs typeface="Segoe UI" panose="020B0502040204020203" pitchFamily="34" charset="0"/>
                </a:rPr>
                <a:t>Project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20570" y="1609327"/>
              <a:ext cx="2190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• Beneficial to stakeholders</a:t>
              </a:r>
              <a:endParaRPr lang="en-US" sz="1400" dirty="0" smtClean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47825" y="1590277"/>
            <a:ext cx="5925026" cy="5004343"/>
            <a:chOff x="1647825" y="1590277"/>
            <a:chExt cx="5925026" cy="5004343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7825" y="3535190"/>
              <a:ext cx="5925026" cy="3059430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915196" y="1590277"/>
              <a:ext cx="13709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• </a:t>
              </a:r>
              <a:r>
                <a:rPr lang="en-US" sz="1600" dirty="0" smtClean="0">
                  <a:solidFill>
                    <a:schemeClr val="bg1"/>
                  </a:solidFill>
                  <a:latin typeface="+mn-lt"/>
                </a:rPr>
                <a:t>Governing</a:t>
              </a: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5025" y="3693019"/>
              <a:ext cx="4781550" cy="2212481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2419351" y="1599802"/>
            <a:ext cx="4463415" cy="4994357"/>
            <a:chOff x="2419351" y="1599802"/>
            <a:chExt cx="4463415" cy="4994357"/>
          </a:xfrm>
        </p:grpSpPr>
        <p:grpSp>
          <p:nvGrpSpPr>
            <p:cNvPr id="43" name="Group 42"/>
            <p:cNvGrpSpPr/>
            <p:nvPr/>
          </p:nvGrpSpPr>
          <p:grpSpPr>
            <a:xfrm>
              <a:off x="2419351" y="4257676"/>
              <a:ext cx="4463415" cy="2336483"/>
              <a:chOff x="2419351" y="4257676"/>
              <a:chExt cx="4463415" cy="2336483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9351" y="4257676"/>
                <a:ext cx="4463415" cy="2336483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2667000" y="5895975"/>
                <a:ext cx="10503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Requirement</a:t>
                </a:r>
              </a:p>
              <a:p>
                <a:pPr algn="ctr"/>
                <a:r>
                  <a:rPr 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Analysis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610225" y="5895975"/>
                <a:ext cx="10503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Deployment</a:t>
                </a:r>
              </a:p>
              <a:p>
                <a:pPr algn="ctr"/>
                <a:r>
                  <a:rPr 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&amp; Release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3246804" y="5276850"/>
                <a:ext cx="6527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Design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375499" y="5276850"/>
                <a:ext cx="6625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Testing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73788" y="4848225"/>
                <a:ext cx="10942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Development</a:t>
                </a: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3382046" y="1599802"/>
              <a:ext cx="1618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• During phases</a:t>
              </a:r>
              <a:endParaRPr lang="en-US" sz="1600" dirty="0" smtClean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600451" y="1590277"/>
            <a:ext cx="3124200" cy="4995784"/>
            <a:chOff x="3600451" y="1590277"/>
            <a:chExt cx="3124200" cy="4995784"/>
          </a:xfrm>
        </p:grpSpPr>
        <p:sp>
          <p:nvSpPr>
            <p:cNvPr id="60" name="TextBox 59"/>
            <p:cNvSpPr txBox="1"/>
            <p:nvPr/>
          </p:nvSpPr>
          <p:spPr>
            <a:xfrm>
              <a:off x="5106071" y="1590277"/>
              <a:ext cx="1618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• By </a:t>
              </a:r>
              <a:r>
                <a:rPr lang="en-US" sz="1600" dirty="0" err="1">
                  <a:solidFill>
                    <a:schemeClr val="bg1"/>
                  </a:solidFill>
                  <a:latin typeface="+mn-lt"/>
                </a:rPr>
                <a:t>strategising</a:t>
              </a:r>
              <a:endParaRPr lang="en-US" sz="1600" dirty="0" smtClean="0">
                <a:solidFill>
                  <a:schemeClr val="bg1"/>
                </a:solidFill>
                <a:latin typeface="+mn-lt"/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451" y="5386387"/>
              <a:ext cx="2210753" cy="1199674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3711964" y="6096000"/>
              <a:ext cx="6939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Process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117372" y="6124575"/>
              <a:ext cx="5311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Tools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431572" y="5581650"/>
              <a:ext cx="5311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Skills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437278" y="6191250"/>
              <a:ext cx="5196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ALM</a:t>
              </a:r>
              <a:endParaRPr lang="en-US" sz="12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Cybage ALM Vision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1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920718" y="1530178"/>
            <a:ext cx="7276935" cy="4049980"/>
            <a:chOff x="1080738" y="1924531"/>
            <a:chExt cx="7276935" cy="4049980"/>
          </a:xfrm>
        </p:grpSpPr>
        <p:pic>
          <p:nvPicPr>
            <p:cNvPr id="98" name="Picture 9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10" t="12825" r="7601" b="11538"/>
            <a:stretch/>
          </p:blipFill>
          <p:spPr>
            <a:xfrm>
              <a:off x="3745190" y="3155660"/>
              <a:ext cx="1998568" cy="1611516"/>
            </a:xfrm>
            <a:prstGeom prst="rect">
              <a:avLst/>
            </a:prstGeom>
          </p:spPr>
        </p:pic>
        <p:grpSp>
          <p:nvGrpSpPr>
            <p:cNvPr id="105" name="Group 104"/>
            <p:cNvGrpSpPr/>
            <p:nvPr/>
          </p:nvGrpSpPr>
          <p:grpSpPr>
            <a:xfrm>
              <a:off x="6839769" y="1932084"/>
              <a:ext cx="1517904" cy="1043219"/>
              <a:chOff x="6839769" y="1932084"/>
              <a:chExt cx="1517904" cy="1043219"/>
            </a:xfrm>
          </p:grpSpPr>
          <p:sp>
            <p:nvSpPr>
              <p:cNvPr id="141" name="TextBox 140"/>
              <p:cNvSpPr txBox="1">
                <a:spLocks noChangeArrowheads="1"/>
              </p:cNvSpPr>
              <p:nvPr/>
            </p:nvSpPr>
            <p:spPr bwMode="auto">
              <a:xfrm>
                <a:off x="6839769" y="2249869"/>
                <a:ext cx="1517904" cy="725434"/>
              </a:xfrm>
              <a:prstGeom prst="rect">
                <a:avLst/>
              </a:prstGeom>
              <a:solidFill>
                <a:srgbClr val="D9F2FF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noAutofit/>
              </a:bodyPr>
              <a:lstStyle>
                <a:defPPr>
                  <a:defRPr lang="en-US"/>
                </a:defPPr>
                <a:lvl1pPr marL="171450" indent="-171450" defTabSz="889000" eaLnBrk="1" latinLnBrk="0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  <a:defRPr sz="1400">
                    <a:solidFill>
                      <a:srgbClr val="404040"/>
                    </a:solidFill>
                  </a:defRPr>
                </a:lvl1pPr>
                <a:lvl2pPr defTabSz="914400" eaLnBrk="1" latinLnBrk="0" hangingPunct="1">
                  <a:defRPr sz="1800"/>
                </a:lvl2pPr>
                <a:lvl3pPr defTabSz="914400" eaLnBrk="1" latinLnBrk="0" hangingPunct="1">
                  <a:defRPr sz="1800"/>
                </a:lvl3pPr>
                <a:lvl4pPr defTabSz="914400" eaLnBrk="1" latinLnBrk="0" hangingPunct="1">
                  <a:defRPr sz="1800"/>
                </a:lvl4pPr>
                <a:lvl5pPr defTabSz="914400" eaLnBrk="1" latinLnBrk="0" hangingPunct="1">
                  <a:defRPr sz="1800"/>
                </a:lvl5pPr>
                <a:lvl6pPr>
                  <a:defRPr sz="1800"/>
                </a:lvl6pPr>
                <a:lvl7pPr>
                  <a:defRPr sz="1800"/>
                </a:lvl7pPr>
                <a:lvl8pPr>
                  <a:defRPr sz="1800"/>
                </a:lvl8pPr>
                <a:lvl9pPr>
                  <a:defRPr sz="1800"/>
                </a:lvl9pPr>
              </a:lstStyle>
              <a:p>
                <a:r>
                  <a:rPr lang="en-US" dirty="0" smtClean="0"/>
                  <a:t>Spinnaker</a:t>
                </a:r>
                <a:endParaRPr lang="en-US" dirty="0"/>
              </a:p>
              <a:p>
                <a:r>
                  <a:rPr lang="en-US" dirty="0" smtClean="0"/>
                  <a:t>Jenkins</a:t>
                </a:r>
                <a:endParaRPr lang="en-US" dirty="0"/>
              </a:p>
            </p:txBody>
          </p:sp>
          <p:sp>
            <p:nvSpPr>
              <p:cNvPr id="142" name="TextBox 3"/>
              <p:cNvSpPr txBox="1">
                <a:spLocks noChangeArrowheads="1"/>
              </p:cNvSpPr>
              <p:nvPr/>
            </p:nvSpPr>
            <p:spPr bwMode="auto">
              <a:xfrm>
                <a:off x="6839769" y="1932084"/>
                <a:ext cx="1517904" cy="307777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Deployment</a:t>
                </a:r>
                <a:endParaRPr lang="en-US" sz="1400" b="1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1080738" y="1924531"/>
              <a:ext cx="1554480" cy="1050772"/>
              <a:chOff x="1080738" y="1924531"/>
              <a:chExt cx="1554480" cy="1050772"/>
            </a:xfrm>
          </p:grpSpPr>
          <p:sp>
            <p:nvSpPr>
              <p:cNvPr id="139" name="TextBox 138"/>
              <p:cNvSpPr txBox="1">
                <a:spLocks noChangeArrowheads="1"/>
              </p:cNvSpPr>
              <p:nvPr/>
            </p:nvSpPr>
            <p:spPr bwMode="auto">
              <a:xfrm>
                <a:off x="1080738" y="2239717"/>
                <a:ext cx="1554480" cy="735586"/>
              </a:xfrm>
              <a:prstGeom prst="rect">
                <a:avLst/>
              </a:prstGeom>
              <a:solidFill>
                <a:srgbClr val="D9F2FF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noAutofit/>
              </a:bodyPr>
              <a:lstStyle>
                <a:defPPr>
                  <a:defRPr lang="en-US"/>
                </a:defPPr>
                <a:lvl1pPr marL="171450" indent="-171450" defTabSz="889000" eaLnBrk="1" latinLnBrk="0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  <a:defRPr sz="1400">
                    <a:solidFill>
                      <a:srgbClr val="404040"/>
                    </a:solidFill>
                  </a:defRPr>
                </a:lvl1pPr>
                <a:lvl2pPr defTabSz="914400" eaLnBrk="1" latinLnBrk="0" hangingPunct="1">
                  <a:defRPr sz="1800">
                    <a:solidFill>
                      <a:schemeClr val="lt1"/>
                    </a:solidFill>
                  </a:defRPr>
                </a:lvl2pPr>
                <a:lvl3pPr defTabSz="914400" eaLnBrk="1" latinLnBrk="0" hangingPunct="1">
                  <a:defRPr sz="1800">
                    <a:solidFill>
                      <a:schemeClr val="lt1"/>
                    </a:solidFill>
                  </a:defRPr>
                </a:lvl3pPr>
                <a:lvl4pPr defTabSz="914400" eaLnBrk="1" latinLnBrk="0" hangingPunct="1">
                  <a:defRPr sz="1800">
                    <a:solidFill>
                      <a:schemeClr val="lt1"/>
                    </a:solidFill>
                  </a:defRPr>
                </a:lvl4pPr>
                <a:lvl5pPr defTabSz="914400" eaLnBrk="1" latinLnBrk="0" hangingPunct="1">
                  <a:defRPr sz="1800">
                    <a:solidFill>
                      <a:schemeClr val="lt1"/>
                    </a:solidFill>
                  </a:defRPr>
                </a:lvl5pPr>
                <a:lvl6pPr>
                  <a:defRPr sz="1800">
                    <a:solidFill>
                      <a:schemeClr val="lt1"/>
                    </a:solidFill>
                  </a:defRPr>
                </a:lvl6pPr>
                <a:lvl7pPr>
                  <a:defRPr sz="1800">
                    <a:solidFill>
                      <a:schemeClr val="lt1"/>
                    </a:solidFill>
                  </a:defRPr>
                </a:lvl7pPr>
                <a:lvl8pPr>
                  <a:defRPr sz="1800">
                    <a:solidFill>
                      <a:schemeClr val="lt1"/>
                    </a:solidFill>
                  </a:defRPr>
                </a:lvl8pPr>
                <a:lvl9pPr>
                  <a:defRPr sz="18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 smtClean="0"/>
                  <a:t>Compose </a:t>
                </a:r>
                <a:endParaRPr lang="en-US" dirty="0"/>
              </a:p>
              <a:p>
                <a:r>
                  <a:rPr lang="en-US" dirty="0"/>
                  <a:t>Swarm</a:t>
                </a:r>
              </a:p>
            </p:txBody>
          </p:sp>
          <p:sp>
            <p:nvSpPr>
              <p:cNvPr id="140" name="TextBox 3"/>
              <p:cNvSpPr txBox="1">
                <a:spLocks noChangeArrowheads="1"/>
              </p:cNvSpPr>
              <p:nvPr/>
            </p:nvSpPr>
            <p:spPr bwMode="auto">
              <a:xfrm>
                <a:off x="1080738" y="1924531"/>
                <a:ext cx="1554480" cy="307777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1400" b="1" dirty="0">
                    <a:solidFill>
                      <a:prstClr val="white"/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Docker </a:t>
                </a:r>
                <a:r>
                  <a:rPr lang="en-US" sz="1400" b="1" dirty="0" smtClean="0">
                    <a:solidFill>
                      <a:prstClr val="white"/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Tools</a:t>
                </a:r>
                <a:endParaRPr lang="en-US" sz="1400" b="1" dirty="0">
                  <a:solidFill>
                    <a:prstClr val="white"/>
                  </a:soli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2728272" y="1932084"/>
              <a:ext cx="2194560" cy="1057139"/>
              <a:chOff x="2603421" y="1932084"/>
              <a:chExt cx="2194560" cy="1057139"/>
            </a:xfrm>
          </p:grpSpPr>
          <p:sp>
            <p:nvSpPr>
              <p:cNvPr id="137" name="TextBox 136"/>
              <p:cNvSpPr txBox="1">
                <a:spLocks noChangeArrowheads="1"/>
              </p:cNvSpPr>
              <p:nvPr/>
            </p:nvSpPr>
            <p:spPr bwMode="auto">
              <a:xfrm>
                <a:off x="2603421" y="2253637"/>
                <a:ext cx="2194560" cy="735586"/>
              </a:xfrm>
              <a:prstGeom prst="rect">
                <a:avLst/>
              </a:prstGeom>
              <a:solidFill>
                <a:srgbClr val="D9F2FF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noAutofit/>
              </a:bodyPr>
              <a:lstStyle>
                <a:defPPr>
                  <a:defRPr lang="en-US"/>
                </a:defPPr>
                <a:lvl1pPr marL="171450" indent="-171450" defTabSz="889000" eaLnBrk="1" latinLnBrk="0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  <a:defRPr sz="1400">
                    <a:solidFill>
                      <a:srgbClr val="404040"/>
                    </a:solidFill>
                  </a:defRPr>
                </a:lvl1pPr>
                <a:lvl2pPr defTabSz="914400" eaLnBrk="1" latinLnBrk="0" hangingPunct="1">
                  <a:defRPr sz="1800"/>
                </a:lvl2pPr>
                <a:lvl3pPr defTabSz="914400" eaLnBrk="1" latinLnBrk="0" hangingPunct="1">
                  <a:defRPr sz="1800"/>
                </a:lvl3pPr>
                <a:lvl4pPr defTabSz="914400" eaLnBrk="1" latinLnBrk="0" hangingPunct="1">
                  <a:defRPr sz="1800"/>
                </a:lvl4pPr>
                <a:lvl5pPr defTabSz="914400" eaLnBrk="1" latinLnBrk="0" hangingPunct="1">
                  <a:defRPr sz="1800"/>
                </a:lvl5pPr>
                <a:lvl6pPr>
                  <a:defRPr sz="1800"/>
                </a:lvl6pPr>
                <a:lvl7pPr>
                  <a:defRPr sz="1800"/>
                </a:lvl7pPr>
                <a:lvl8pPr>
                  <a:defRPr sz="1800"/>
                </a:lvl8pPr>
                <a:lvl9pPr>
                  <a:defRPr sz="1800"/>
                </a:lvl9pPr>
              </a:lstStyle>
              <a:p>
                <a:r>
                  <a:rPr lang="en-US" dirty="0"/>
                  <a:t>Kubernetes</a:t>
                </a:r>
              </a:p>
              <a:p>
                <a:r>
                  <a:rPr lang="en-US" dirty="0" smtClean="0"/>
                  <a:t>Mesosphere</a:t>
                </a:r>
                <a:endParaRPr lang="en-US" dirty="0"/>
              </a:p>
              <a:p>
                <a:r>
                  <a:rPr lang="en-US" dirty="0"/>
                  <a:t>Swarm</a:t>
                </a:r>
              </a:p>
            </p:txBody>
          </p:sp>
          <p:sp>
            <p:nvSpPr>
              <p:cNvPr id="138" name="TextBox 3"/>
              <p:cNvSpPr txBox="1">
                <a:spLocks noChangeArrowheads="1"/>
              </p:cNvSpPr>
              <p:nvPr/>
            </p:nvSpPr>
            <p:spPr bwMode="auto">
              <a:xfrm>
                <a:off x="2603421" y="1932084"/>
                <a:ext cx="2194560" cy="307777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dirty="0" smtClean="0">
                    <a:solidFill>
                      <a:prstClr val="white"/>
                    </a:solidFill>
                    <a:latin typeface="+mn-lt"/>
                  </a:rPr>
                  <a:t>Orchestration</a:t>
                </a:r>
                <a:endParaRPr lang="en-US" sz="1400" b="1" kern="0" dirty="0">
                  <a:solidFill>
                    <a:prstClr val="white"/>
                  </a:solidFill>
                  <a:latin typeface="+mn-lt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5015886" y="1932084"/>
              <a:ext cx="1728216" cy="1043219"/>
              <a:chOff x="4953460" y="1932084"/>
              <a:chExt cx="1728216" cy="1043219"/>
            </a:xfrm>
          </p:grpSpPr>
          <p:sp>
            <p:nvSpPr>
              <p:cNvPr id="135" name="TextBox 134"/>
              <p:cNvSpPr txBox="1">
                <a:spLocks noChangeArrowheads="1"/>
              </p:cNvSpPr>
              <p:nvPr/>
            </p:nvSpPr>
            <p:spPr bwMode="auto">
              <a:xfrm>
                <a:off x="4953460" y="2248966"/>
                <a:ext cx="1728216" cy="726337"/>
              </a:xfrm>
              <a:prstGeom prst="rect">
                <a:avLst/>
              </a:prstGeom>
              <a:solidFill>
                <a:srgbClr val="D9F2FF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noAutofit/>
              </a:bodyPr>
              <a:lstStyle>
                <a:defPPr>
                  <a:defRPr lang="en-US"/>
                </a:defPPr>
                <a:lvl1pPr marL="171450" indent="-171450" defTabSz="889000" eaLnBrk="1" latinLnBrk="0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  <a:defRPr sz="1400">
                    <a:solidFill>
                      <a:srgbClr val="404040"/>
                    </a:solidFill>
                  </a:defRPr>
                </a:lvl1pPr>
                <a:lvl2pPr defTabSz="914400" eaLnBrk="1" latinLnBrk="0" hangingPunct="1">
                  <a:defRPr sz="1800"/>
                </a:lvl2pPr>
                <a:lvl3pPr defTabSz="914400" eaLnBrk="1" latinLnBrk="0" hangingPunct="1">
                  <a:defRPr sz="1800"/>
                </a:lvl3pPr>
                <a:lvl4pPr defTabSz="914400" eaLnBrk="1" latinLnBrk="0" hangingPunct="1">
                  <a:defRPr sz="1800"/>
                </a:lvl4pPr>
                <a:lvl5pPr defTabSz="914400" eaLnBrk="1" latinLnBrk="0" hangingPunct="1">
                  <a:defRPr sz="1800"/>
                </a:lvl5pPr>
                <a:lvl6pPr>
                  <a:defRPr sz="1800"/>
                </a:lvl6pPr>
                <a:lvl7pPr>
                  <a:defRPr sz="1800"/>
                </a:lvl7pPr>
                <a:lvl8pPr>
                  <a:defRPr sz="1800"/>
                </a:lvl8pPr>
                <a:lvl9pPr>
                  <a:defRPr sz="1800"/>
                </a:lvl9pPr>
              </a:lstStyle>
              <a:p>
                <a:r>
                  <a:rPr lang="en-US" dirty="0" smtClean="0"/>
                  <a:t>Twistlock</a:t>
                </a:r>
              </a:p>
              <a:p>
                <a:r>
                  <a:rPr lang="en-US" dirty="0" smtClean="0"/>
                  <a:t>Aqua</a:t>
                </a:r>
                <a:endParaRPr lang="en-US" dirty="0"/>
              </a:p>
              <a:p>
                <a:endParaRPr lang="en-US" dirty="0"/>
              </a:p>
            </p:txBody>
          </p:sp>
          <p:sp>
            <p:nvSpPr>
              <p:cNvPr id="136" name="TextBox 3"/>
              <p:cNvSpPr txBox="1">
                <a:spLocks noChangeArrowheads="1"/>
              </p:cNvSpPr>
              <p:nvPr/>
            </p:nvSpPr>
            <p:spPr bwMode="auto">
              <a:xfrm>
                <a:off x="4953460" y="1932084"/>
                <a:ext cx="1728216" cy="307777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1400" b="1" dirty="0" smtClean="0">
                    <a:solidFill>
                      <a:prstClr val="white"/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Image Scanning</a:t>
                </a:r>
                <a:endParaRPr lang="en-US" sz="1400" b="1" dirty="0">
                  <a:solidFill>
                    <a:prstClr val="white"/>
                  </a:soli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1080738" y="3063442"/>
              <a:ext cx="1554480" cy="1787520"/>
              <a:chOff x="1080738" y="3127843"/>
              <a:chExt cx="1554480" cy="1709781"/>
            </a:xfrm>
          </p:grpSpPr>
          <p:sp>
            <p:nvSpPr>
              <p:cNvPr id="133" name="TextBox 132"/>
              <p:cNvSpPr txBox="1">
                <a:spLocks noChangeArrowheads="1"/>
              </p:cNvSpPr>
              <p:nvPr/>
            </p:nvSpPr>
            <p:spPr bwMode="auto">
              <a:xfrm>
                <a:off x="1080738" y="3433847"/>
                <a:ext cx="1554480" cy="1403777"/>
              </a:xfrm>
              <a:prstGeom prst="rect">
                <a:avLst/>
              </a:prstGeom>
              <a:solidFill>
                <a:srgbClr val="D9F2FF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noAutofit/>
              </a:bodyPr>
              <a:lstStyle>
                <a:defPPr>
                  <a:defRPr lang="en-US"/>
                </a:defPPr>
                <a:lvl1pPr marL="171450" indent="-171450" defTabSz="889000" eaLnBrk="1" latinLnBrk="0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  <a:defRPr sz="1400">
                    <a:solidFill>
                      <a:srgbClr val="404040"/>
                    </a:solidFill>
                  </a:defRPr>
                </a:lvl1pPr>
                <a:lvl2pPr defTabSz="914400" eaLnBrk="1" latinLnBrk="0" hangingPunct="1">
                  <a:defRPr sz="1800"/>
                </a:lvl2pPr>
                <a:lvl3pPr defTabSz="914400" eaLnBrk="1" latinLnBrk="0" hangingPunct="1">
                  <a:defRPr sz="1800"/>
                </a:lvl3pPr>
                <a:lvl4pPr defTabSz="914400" eaLnBrk="1" latinLnBrk="0" hangingPunct="1">
                  <a:defRPr sz="1800"/>
                </a:lvl4pPr>
                <a:lvl5pPr defTabSz="914400" eaLnBrk="1" latinLnBrk="0" hangingPunct="1">
                  <a:defRPr sz="1800"/>
                </a:lvl5pPr>
                <a:lvl6pPr>
                  <a:defRPr sz="1800"/>
                </a:lvl6pPr>
                <a:lvl7pPr>
                  <a:defRPr sz="1800"/>
                </a:lvl7pPr>
                <a:lvl8pPr>
                  <a:defRPr sz="1800"/>
                </a:lvl8pPr>
                <a:lvl9pPr>
                  <a:defRPr sz="1800"/>
                </a:lvl9pPr>
              </a:lstStyle>
              <a:p>
                <a:r>
                  <a:rPr lang="en-US" dirty="0"/>
                  <a:t>Docker Hub</a:t>
                </a:r>
              </a:p>
              <a:p>
                <a:r>
                  <a:rPr lang="en-US" dirty="0" smtClean="0"/>
                  <a:t>AWS ECR </a:t>
                </a:r>
                <a:endParaRPr lang="en-US" dirty="0"/>
              </a:p>
              <a:p>
                <a:r>
                  <a:rPr lang="en-US" dirty="0" smtClean="0"/>
                  <a:t>Azure ACR</a:t>
                </a:r>
              </a:p>
              <a:p>
                <a:r>
                  <a:rPr lang="en-US" dirty="0" smtClean="0"/>
                  <a:t>Quay</a:t>
                </a:r>
                <a:endParaRPr lang="en-US" dirty="0"/>
              </a:p>
            </p:txBody>
          </p:sp>
          <p:sp>
            <p:nvSpPr>
              <p:cNvPr id="134" name="TextBox 3"/>
              <p:cNvSpPr txBox="1">
                <a:spLocks noChangeArrowheads="1"/>
              </p:cNvSpPr>
              <p:nvPr/>
            </p:nvSpPr>
            <p:spPr bwMode="auto">
              <a:xfrm>
                <a:off x="1080738" y="3127843"/>
                <a:ext cx="1554480" cy="294395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R</a:t>
                </a:r>
                <a:r>
                  <a:rPr lang="en-US" sz="1400" b="1" dirty="0" smtClean="0">
                    <a:solidFill>
                      <a:prstClr val="white"/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egistry</a:t>
                </a:r>
                <a:endParaRPr lang="en-US" sz="1400" b="1" dirty="0">
                  <a:solidFill>
                    <a:prstClr val="white"/>
                  </a:soli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1080739" y="4922071"/>
              <a:ext cx="1554480" cy="1052440"/>
              <a:chOff x="1080739" y="4922071"/>
              <a:chExt cx="1554480" cy="1052440"/>
            </a:xfrm>
          </p:grpSpPr>
          <p:sp>
            <p:nvSpPr>
              <p:cNvPr id="131" name="TextBox 130"/>
              <p:cNvSpPr txBox="1">
                <a:spLocks noChangeArrowheads="1"/>
              </p:cNvSpPr>
              <p:nvPr/>
            </p:nvSpPr>
            <p:spPr bwMode="auto">
              <a:xfrm>
                <a:off x="1080739" y="5238923"/>
                <a:ext cx="1554480" cy="735588"/>
              </a:xfrm>
              <a:prstGeom prst="rect">
                <a:avLst/>
              </a:prstGeom>
              <a:solidFill>
                <a:srgbClr val="D9F2FF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noAutofit/>
              </a:bodyPr>
              <a:lstStyle>
                <a:defPPr>
                  <a:defRPr lang="en-US"/>
                </a:defPPr>
                <a:lvl1pPr marL="171450" indent="-171450" defTabSz="889000" eaLnBrk="1" latinLnBrk="0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  <a:defRPr sz="1400">
                    <a:solidFill>
                      <a:srgbClr val="404040"/>
                    </a:solidFill>
                  </a:defRPr>
                </a:lvl1pPr>
                <a:lvl2pPr defTabSz="914400" eaLnBrk="1" latinLnBrk="0" hangingPunct="1">
                  <a:defRPr sz="1800"/>
                </a:lvl2pPr>
                <a:lvl3pPr defTabSz="914400" eaLnBrk="1" latinLnBrk="0" hangingPunct="1">
                  <a:defRPr sz="1800"/>
                </a:lvl3pPr>
                <a:lvl4pPr defTabSz="914400" eaLnBrk="1" latinLnBrk="0" hangingPunct="1">
                  <a:defRPr sz="1800"/>
                </a:lvl4pPr>
                <a:lvl5pPr defTabSz="914400" eaLnBrk="1" latinLnBrk="0" hangingPunct="1">
                  <a:defRPr sz="1800"/>
                </a:lvl5pPr>
                <a:lvl6pPr>
                  <a:defRPr sz="1800"/>
                </a:lvl6pPr>
                <a:lvl7pPr>
                  <a:defRPr sz="1800"/>
                </a:lvl7pPr>
                <a:lvl8pPr>
                  <a:defRPr sz="1800"/>
                </a:lvl8pPr>
                <a:lvl9pPr>
                  <a:defRPr sz="1800"/>
                </a:lvl9pPr>
              </a:lstStyle>
              <a:p>
                <a:r>
                  <a:rPr lang="en-US" dirty="0" smtClean="0"/>
                  <a:t>Weave</a:t>
                </a:r>
              </a:p>
              <a:p>
                <a:r>
                  <a:rPr lang="en-US" dirty="0" smtClean="0"/>
                  <a:t>Calico</a:t>
                </a:r>
                <a:endParaRPr lang="en-US" dirty="0"/>
              </a:p>
            </p:txBody>
          </p:sp>
          <p:sp>
            <p:nvSpPr>
              <p:cNvPr id="132" name="TextBox 3"/>
              <p:cNvSpPr txBox="1">
                <a:spLocks noChangeArrowheads="1"/>
              </p:cNvSpPr>
              <p:nvPr/>
            </p:nvSpPr>
            <p:spPr bwMode="auto">
              <a:xfrm>
                <a:off x="1080739" y="4922071"/>
                <a:ext cx="1554480" cy="307777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dirty="0" smtClean="0">
                    <a:solidFill>
                      <a:prstClr val="white"/>
                    </a:solidFill>
                    <a:latin typeface="+mn-lt"/>
                  </a:rPr>
                  <a:t>Networking</a:t>
                </a:r>
                <a:endParaRPr lang="en-US" sz="1400" b="1" kern="0" dirty="0">
                  <a:solidFill>
                    <a:prstClr val="white"/>
                  </a:solidFill>
                  <a:latin typeface="+mn-lt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2728272" y="4922071"/>
              <a:ext cx="2194560" cy="1052440"/>
              <a:chOff x="2703888" y="4922071"/>
              <a:chExt cx="2194560" cy="1052440"/>
            </a:xfrm>
          </p:grpSpPr>
          <p:sp>
            <p:nvSpPr>
              <p:cNvPr id="129" name="TextBox 128"/>
              <p:cNvSpPr txBox="1">
                <a:spLocks noChangeArrowheads="1"/>
              </p:cNvSpPr>
              <p:nvPr/>
            </p:nvSpPr>
            <p:spPr bwMode="auto">
              <a:xfrm>
                <a:off x="2703888" y="5238925"/>
                <a:ext cx="2194560" cy="735586"/>
              </a:xfrm>
              <a:prstGeom prst="rect">
                <a:avLst/>
              </a:prstGeom>
              <a:solidFill>
                <a:srgbClr val="D9F2FF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spAutoFit/>
              </a:bodyPr>
              <a:lstStyle>
                <a:defPPr>
                  <a:defRPr lang="en-US"/>
                </a:defPPr>
                <a:lvl1pPr marL="171450" indent="-171450" defTabSz="889000" eaLnBrk="1" latinLnBrk="0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  <a:defRPr sz="1400">
                    <a:solidFill>
                      <a:srgbClr val="404040"/>
                    </a:solidFill>
                  </a:defRPr>
                </a:lvl1pPr>
                <a:lvl2pPr defTabSz="914400" eaLnBrk="1" latinLnBrk="0" hangingPunct="1">
                  <a:defRPr sz="1800">
                    <a:solidFill>
                      <a:schemeClr val="lt1"/>
                    </a:solidFill>
                  </a:defRPr>
                </a:lvl2pPr>
                <a:lvl3pPr defTabSz="914400" eaLnBrk="1" latinLnBrk="0" hangingPunct="1">
                  <a:defRPr sz="1800">
                    <a:solidFill>
                      <a:schemeClr val="lt1"/>
                    </a:solidFill>
                  </a:defRPr>
                </a:lvl3pPr>
                <a:lvl4pPr defTabSz="914400" eaLnBrk="1" latinLnBrk="0" hangingPunct="1">
                  <a:defRPr sz="1800">
                    <a:solidFill>
                      <a:schemeClr val="lt1"/>
                    </a:solidFill>
                  </a:defRPr>
                </a:lvl4pPr>
                <a:lvl5pPr defTabSz="914400" eaLnBrk="1" latinLnBrk="0" hangingPunct="1">
                  <a:defRPr sz="1800">
                    <a:solidFill>
                      <a:schemeClr val="lt1"/>
                    </a:solidFill>
                  </a:defRPr>
                </a:lvl5pPr>
                <a:lvl6pPr>
                  <a:defRPr sz="1800">
                    <a:solidFill>
                      <a:schemeClr val="lt1"/>
                    </a:solidFill>
                  </a:defRPr>
                </a:lvl6pPr>
                <a:lvl7pPr>
                  <a:defRPr sz="1800">
                    <a:solidFill>
                      <a:schemeClr val="lt1"/>
                    </a:solidFill>
                  </a:defRPr>
                </a:lvl7pPr>
                <a:lvl8pPr>
                  <a:defRPr sz="1800">
                    <a:solidFill>
                      <a:schemeClr val="lt1"/>
                    </a:solidFill>
                  </a:defRPr>
                </a:lvl8pPr>
                <a:lvl9pPr>
                  <a:defRPr sz="18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 smtClean="0"/>
                  <a:t>Prometheus</a:t>
                </a:r>
                <a:endParaRPr lang="en-US" dirty="0"/>
              </a:p>
              <a:p>
                <a:r>
                  <a:rPr lang="en-US" dirty="0" err="1" smtClean="0"/>
                  <a:t>Grafana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  <p:sp>
            <p:nvSpPr>
              <p:cNvPr id="130" name="TextBox 3"/>
              <p:cNvSpPr txBox="1">
                <a:spLocks noChangeArrowheads="1"/>
              </p:cNvSpPr>
              <p:nvPr/>
            </p:nvSpPr>
            <p:spPr bwMode="auto">
              <a:xfrm>
                <a:off x="2704030" y="4922071"/>
                <a:ext cx="2193517" cy="307777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dirty="0" smtClean="0">
                    <a:solidFill>
                      <a:schemeClr val="bg1"/>
                    </a:solidFill>
                    <a:latin typeface="+mn-lt"/>
                  </a:rPr>
                  <a:t>Metrics</a:t>
                </a:r>
                <a:endParaRPr lang="en-US" sz="1400" b="1" kern="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5013762" y="4922071"/>
              <a:ext cx="1730340" cy="1052440"/>
              <a:chOff x="5001570" y="4922071"/>
              <a:chExt cx="1730340" cy="1052440"/>
            </a:xfrm>
          </p:grpSpPr>
          <p:sp>
            <p:nvSpPr>
              <p:cNvPr id="127" name="TextBox 126"/>
              <p:cNvSpPr txBox="1">
                <a:spLocks noChangeArrowheads="1"/>
              </p:cNvSpPr>
              <p:nvPr/>
            </p:nvSpPr>
            <p:spPr bwMode="auto">
              <a:xfrm>
                <a:off x="5001570" y="5238925"/>
                <a:ext cx="1730340" cy="735586"/>
              </a:xfrm>
              <a:prstGeom prst="rect">
                <a:avLst/>
              </a:prstGeom>
              <a:solidFill>
                <a:srgbClr val="D9F2FF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spAutoFit/>
              </a:bodyPr>
              <a:lstStyle>
                <a:defPPr>
                  <a:defRPr lang="en-US"/>
                </a:defPPr>
                <a:lvl1pPr marL="171450" indent="-171450" defTabSz="889000" eaLnBrk="1" latinLnBrk="0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  <a:defRPr sz="1400">
                    <a:solidFill>
                      <a:srgbClr val="404040"/>
                    </a:solidFill>
                  </a:defRPr>
                </a:lvl1pPr>
                <a:lvl2pPr defTabSz="914400" eaLnBrk="1" latinLnBrk="0" hangingPunct="1">
                  <a:defRPr sz="1800">
                    <a:solidFill>
                      <a:schemeClr val="lt1"/>
                    </a:solidFill>
                  </a:defRPr>
                </a:lvl2pPr>
                <a:lvl3pPr defTabSz="914400" eaLnBrk="1" latinLnBrk="0" hangingPunct="1">
                  <a:defRPr sz="1800">
                    <a:solidFill>
                      <a:schemeClr val="lt1"/>
                    </a:solidFill>
                  </a:defRPr>
                </a:lvl3pPr>
                <a:lvl4pPr defTabSz="914400" eaLnBrk="1" latinLnBrk="0" hangingPunct="1">
                  <a:defRPr sz="1800">
                    <a:solidFill>
                      <a:schemeClr val="lt1"/>
                    </a:solidFill>
                  </a:defRPr>
                </a:lvl4pPr>
                <a:lvl5pPr defTabSz="914400" eaLnBrk="1" latinLnBrk="0" hangingPunct="1">
                  <a:defRPr sz="1800">
                    <a:solidFill>
                      <a:schemeClr val="lt1"/>
                    </a:solidFill>
                  </a:defRPr>
                </a:lvl5pPr>
                <a:lvl6pPr>
                  <a:defRPr sz="1800">
                    <a:solidFill>
                      <a:schemeClr val="lt1"/>
                    </a:solidFill>
                  </a:defRPr>
                </a:lvl6pPr>
                <a:lvl7pPr>
                  <a:defRPr sz="1800">
                    <a:solidFill>
                      <a:schemeClr val="lt1"/>
                    </a:solidFill>
                  </a:defRPr>
                </a:lvl7pPr>
                <a:lvl8pPr>
                  <a:defRPr sz="1800">
                    <a:solidFill>
                      <a:schemeClr val="lt1"/>
                    </a:solidFill>
                  </a:defRPr>
                </a:lvl8pPr>
                <a:lvl9pPr>
                  <a:defRPr sz="18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 smtClean="0"/>
                  <a:t>Sysdig</a:t>
                </a:r>
                <a:endParaRPr lang="en-US" dirty="0"/>
              </a:p>
              <a:p>
                <a:r>
                  <a:rPr lang="en-US" dirty="0" smtClean="0"/>
                  <a:t>Datadog</a:t>
                </a:r>
              </a:p>
              <a:p>
                <a:endParaRPr lang="en-US" dirty="0"/>
              </a:p>
            </p:txBody>
          </p:sp>
          <p:sp>
            <p:nvSpPr>
              <p:cNvPr id="128" name="TextBox 3"/>
              <p:cNvSpPr txBox="1">
                <a:spLocks noChangeArrowheads="1"/>
              </p:cNvSpPr>
              <p:nvPr/>
            </p:nvSpPr>
            <p:spPr bwMode="auto">
              <a:xfrm>
                <a:off x="5001571" y="4922071"/>
                <a:ext cx="1729518" cy="307777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dirty="0" smtClean="0">
                    <a:solidFill>
                      <a:schemeClr val="bg1"/>
                    </a:solidFill>
                    <a:latin typeface="+mn-lt"/>
                  </a:rPr>
                  <a:t>Monitoring </a:t>
                </a:r>
                <a:endParaRPr lang="en-US" sz="1400" b="1" kern="0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6839769" y="4922072"/>
              <a:ext cx="1517904" cy="1052439"/>
              <a:chOff x="6839769" y="4922072"/>
              <a:chExt cx="1517904" cy="1052439"/>
            </a:xfrm>
          </p:grpSpPr>
          <p:sp>
            <p:nvSpPr>
              <p:cNvPr id="125" name="TextBox 124"/>
              <p:cNvSpPr txBox="1">
                <a:spLocks noChangeArrowheads="1"/>
              </p:cNvSpPr>
              <p:nvPr/>
            </p:nvSpPr>
            <p:spPr bwMode="auto">
              <a:xfrm>
                <a:off x="6839769" y="5238923"/>
                <a:ext cx="1517904" cy="735588"/>
              </a:xfrm>
              <a:prstGeom prst="rect">
                <a:avLst/>
              </a:prstGeom>
              <a:solidFill>
                <a:srgbClr val="D9F2FF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noAutofit/>
              </a:bodyPr>
              <a:lstStyle>
                <a:defPPr>
                  <a:defRPr lang="en-US"/>
                </a:defPPr>
                <a:lvl1pPr marL="171450" indent="-171450" defTabSz="889000" eaLnBrk="1" latinLnBrk="0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  <a:defRPr sz="1400">
                    <a:solidFill>
                      <a:srgbClr val="404040"/>
                    </a:solidFill>
                  </a:defRPr>
                </a:lvl1pPr>
                <a:lvl2pPr defTabSz="914400" eaLnBrk="1" latinLnBrk="0" hangingPunct="1">
                  <a:defRPr sz="1800"/>
                </a:lvl2pPr>
                <a:lvl3pPr defTabSz="914400" eaLnBrk="1" latinLnBrk="0" hangingPunct="1">
                  <a:defRPr sz="1800"/>
                </a:lvl3pPr>
                <a:lvl4pPr defTabSz="914400" eaLnBrk="1" latinLnBrk="0" hangingPunct="1">
                  <a:defRPr sz="1800"/>
                </a:lvl4pPr>
                <a:lvl5pPr defTabSz="914400" eaLnBrk="1" latinLnBrk="0" hangingPunct="1">
                  <a:defRPr sz="1800"/>
                </a:lvl5pPr>
                <a:lvl6pPr>
                  <a:defRPr sz="1800"/>
                </a:lvl6pPr>
                <a:lvl7pPr>
                  <a:defRPr sz="1800"/>
                </a:lvl7pPr>
                <a:lvl8pPr>
                  <a:defRPr sz="1800"/>
                </a:lvl8pPr>
                <a:lvl9pPr>
                  <a:defRPr sz="1800"/>
                </a:lvl9pPr>
              </a:lstStyle>
              <a:p>
                <a:r>
                  <a:rPr lang="en-US" dirty="0" smtClean="0"/>
                  <a:t>AWS EFS</a:t>
                </a:r>
              </a:p>
              <a:p>
                <a:r>
                  <a:rPr lang="en-US" dirty="0" smtClean="0"/>
                  <a:t>GlusterFS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  <p:sp>
            <p:nvSpPr>
              <p:cNvPr id="126" name="TextBox 3"/>
              <p:cNvSpPr txBox="1">
                <a:spLocks noChangeArrowheads="1"/>
              </p:cNvSpPr>
              <p:nvPr/>
            </p:nvSpPr>
            <p:spPr bwMode="auto">
              <a:xfrm>
                <a:off x="6839770" y="4922072"/>
                <a:ext cx="1517183" cy="307777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dirty="0" smtClean="0">
                    <a:solidFill>
                      <a:schemeClr val="bg1"/>
                    </a:solidFill>
                    <a:latin typeface="+mn-lt"/>
                  </a:rPr>
                  <a:t>S</a:t>
                </a:r>
                <a:r>
                  <a:rPr lang="en-US" sz="1400" b="1" kern="0" dirty="0" smtClean="0">
                    <a:solidFill>
                      <a:prstClr val="white"/>
                    </a:solidFill>
                    <a:latin typeface="+mn-lt"/>
                  </a:rPr>
                  <a:t>tateful </a:t>
                </a:r>
                <a:endParaRPr lang="en-US" sz="1400" b="1" kern="0" dirty="0">
                  <a:solidFill>
                    <a:prstClr val="white"/>
                  </a:solidFill>
                  <a:latin typeface="+mn-lt"/>
                </a:endParaRPr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6839769" y="3988507"/>
              <a:ext cx="1517904" cy="862456"/>
              <a:chOff x="6839769" y="4015941"/>
              <a:chExt cx="1517904" cy="862456"/>
            </a:xfrm>
          </p:grpSpPr>
          <p:sp>
            <p:nvSpPr>
              <p:cNvPr id="123" name="TextBox 122"/>
              <p:cNvSpPr txBox="1">
                <a:spLocks noChangeArrowheads="1"/>
              </p:cNvSpPr>
              <p:nvPr/>
            </p:nvSpPr>
            <p:spPr bwMode="auto">
              <a:xfrm>
                <a:off x="6839769" y="4336710"/>
                <a:ext cx="1517904" cy="541687"/>
              </a:xfrm>
              <a:prstGeom prst="rect">
                <a:avLst/>
              </a:prstGeom>
              <a:solidFill>
                <a:srgbClr val="D9F2FF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spAutoFit/>
              </a:bodyPr>
              <a:lstStyle>
                <a:defPPr>
                  <a:defRPr lang="en-US"/>
                </a:defPPr>
                <a:lvl1pPr marL="171450" indent="-171450" defTabSz="889000" eaLnBrk="1" latinLnBrk="0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  <a:defRPr sz="1400">
                    <a:solidFill>
                      <a:srgbClr val="404040"/>
                    </a:solidFill>
                  </a:defRPr>
                </a:lvl1pPr>
                <a:lvl2pPr defTabSz="914400" eaLnBrk="1" latinLnBrk="0" hangingPunct="1">
                  <a:defRPr sz="1800">
                    <a:solidFill>
                      <a:schemeClr val="lt1"/>
                    </a:solidFill>
                  </a:defRPr>
                </a:lvl2pPr>
                <a:lvl3pPr defTabSz="914400" eaLnBrk="1" latinLnBrk="0" hangingPunct="1">
                  <a:defRPr sz="1800">
                    <a:solidFill>
                      <a:schemeClr val="lt1"/>
                    </a:solidFill>
                  </a:defRPr>
                </a:lvl3pPr>
                <a:lvl4pPr defTabSz="914400" eaLnBrk="1" latinLnBrk="0" hangingPunct="1">
                  <a:defRPr sz="1800">
                    <a:solidFill>
                      <a:schemeClr val="lt1"/>
                    </a:solidFill>
                  </a:defRPr>
                </a:lvl4pPr>
                <a:lvl5pPr defTabSz="914400" eaLnBrk="1" latinLnBrk="0" hangingPunct="1">
                  <a:defRPr sz="1800">
                    <a:solidFill>
                      <a:schemeClr val="lt1"/>
                    </a:solidFill>
                  </a:defRPr>
                </a:lvl5pPr>
                <a:lvl6pPr>
                  <a:defRPr sz="1800">
                    <a:solidFill>
                      <a:schemeClr val="lt1"/>
                    </a:solidFill>
                  </a:defRPr>
                </a:lvl6pPr>
                <a:lvl7pPr>
                  <a:defRPr sz="1800">
                    <a:solidFill>
                      <a:schemeClr val="lt1"/>
                    </a:solidFill>
                  </a:defRPr>
                </a:lvl7pPr>
                <a:lvl8pPr>
                  <a:defRPr sz="1800">
                    <a:solidFill>
                      <a:schemeClr val="lt1"/>
                    </a:solidFill>
                  </a:defRPr>
                </a:lvl8pPr>
                <a:lvl9pPr>
                  <a:defRPr sz="18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Stackpoint</a:t>
                </a:r>
              </a:p>
              <a:p>
                <a:r>
                  <a:rPr lang="en-US" dirty="0"/>
                  <a:t>Platform9</a:t>
                </a:r>
              </a:p>
            </p:txBody>
          </p:sp>
          <p:sp>
            <p:nvSpPr>
              <p:cNvPr id="124" name="TextBox 3"/>
              <p:cNvSpPr txBox="1">
                <a:spLocks noChangeArrowheads="1"/>
              </p:cNvSpPr>
              <p:nvPr/>
            </p:nvSpPr>
            <p:spPr bwMode="auto">
              <a:xfrm>
                <a:off x="6839770" y="4015941"/>
                <a:ext cx="1517183" cy="307777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dirty="0" smtClean="0">
                    <a:solidFill>
                      <a:prstClr val="white"/>
                    </a:solidFill>
                    <a:latin typeface="+mn-lt"/>
                  </a:rPr>
                  <a:t>Kubernetes SAAS</a:t>
                </a:r>
                <a:endParaRPr lang="en-US" sz="1400" b="1" kern="0" dirty="0">
                  <a:solidFill>
                    <a:prstClr val="white"/>
                  </a:solidFill>
                  <a:latin typeface="+mn-lt"/>
                </a:endParaRPr>
              </a:p>
            </p:txBody>
          </p:sp>
        </p:grpSp>
        <p:grpSp>
          <p:nvGrpSpPr>
            <p:cNvPr id="120" name="Group 119"/>
            <p:cNvGrpSpPr/>
            <p:nvPr/>
          </p:nvGrpSpPr>
          <p:grpSpPr>
            <a:xfrm>
              <a:off x="6839769" y="3063411"/>
              <a:ext cx="1517904" cy="864387"/>
              <a:chOff x="6839769" y="3118276"/>
              <a:chExt cx="1517904" cy="864387"/>
            </a:xfrm>
          </p:grpSpPr>
          <p:sp>
            <p:nvSpPr>
              <p:cNvPr id="121" name="TextBox 120"/>
              <p:cNvSpPr txBox="1">
                <a:spLocks noChangeArrowheads="1"/>
              </p:cNvSpPr>
              <p:nvPr/>
            </p:nvSpPr>
            <p:spPr bwMode="auto">
              <a:xfrm>
                <a:off x="6839769" y="3440976"/>
                <a:ext cx="1517904" cy="541687"/>
              </a:xfrm>
              <a:prstGeom prst="rect">
                <a:avLst/>
              </a:prstGeom>
              <a:solidFill>
                <a:srgbClr val="D9F2FF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t" anchorCtr="0">
                <a:spAutoFit/>
              </a:bodyPr>
              <a:lstStyle>
                <a:defPPr>
                  <a:defRPr lang="en-US"/>
                </a:defPPr>
                <a:lvl1pPr marL="171450" indent="-171450" defTabSz="889000" eaLnBrk="1" latinLnBrk="0" hangingPunct="1">
                  <a:lnSpc>
                    <a:spcPct val="90000"/>
                  </a:lnSpc>
                  <a:buFont typeface="Arial" panose="020B0604020202020204" pitchFamily="34" charset="0"/>
                  <a:buChar char="•"/>
                  <a:defRPr sz="1400">
                    <a:solidFill>
                      <a:srgbClr val="404040"/>
                    </a:solidFill>
                  </a:defRPr>
                </a:lvl1pPr>
                <a:lvl2pPr defTabSz="914400" eaLnBrk="1" latinLnBrk="0" hangingPunct="1">
                  <a:defRPr sz="1800">
                    <a:solidFill>
                      <a:schemeClr val="lt1"/>
                    </a:solidFill>
                  </a:defRPr>
                </a:lvl2pPr>
                <a:lvl3pPr defTabSz="914400" eaLnBrk="1" latinLnBrk="0" hangingPunct="1">
                  <a:defRPr sz="1800">
                    <a:solidFill>
                      <a:schemeClr val="lt1"/>
                    </a:solidFill>
                  </a:defRPr>
                </a:lvl3pPr>
                <a:lvl4pPr defTabSz="914400" eaLnBrk="1" latinLnBrk="0" hangingPunct="1">
                  <a:defRPr sz="1800">
                    <a:solidFill>
                      <a:schemeClr val="lt1"/>
                    </a:solidFill>
                  </a:defRPr>
                </a:lvl4pPr>
                <a:lvl5pPr defTabSz="914400" eaLnBrk="1" latinLnBrk="0" hangingPunct="1">
                  <a:defRPr sz="1800">
                    <a:solidFill>
                      <a:schemeClr val="lt1"/>
                    </a:solidFill>
                  </a:defRPr>
                </a:lvl5pPr>
                <a:lvl6pPr>
                  <a:defRPr sz="1800">
                    <a:solidFill>
                      <a:schemeClr val="lt1"/>
                    </a:solidFill>
                  </a:defRPr>
                </a:lvl6pPr>
                <a:lvl7pPr>
                  <a:defRPr sz="1800">
                    <a:solidFill>
                      <a:schemeClr val="lt1"/>
                    </a:solidFill>
                  </a:defRPr>
                </a:lvl7pPr>
                <a:lvl8pPr>
                  <a:defRPr sz="1800">
                    <a:solidFill>
                      <a:schemeClr val="lt1"/>
                    </a:solidFill>
                  </a:defRPr>
                </a:lvl8pPr>
                <a:lvl9pPr>
                  <a:defRPr sz="1800"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/>
                  <a:t>AWS ECS</a:t>
                </a:r>
              </a:p>
              <a:p>
                <a:r>
                  <a:rPr lang="en-US" dirty="0" smtClean="0"/>
                  <a:t>Google GKE</a:t>
                </a:r>
                <a:endParaRPr lang="en-US" dirty="0"/>
              </a:p>
            </p:txBody>
          </p:sp>
          <p:sp>
            <p:nvSpPr>
              <p:cNvPr id="122" name="TextBox 3"/>
              <p:cNvSpPr txBox="1">
                <a:spLocks noChangeArrowheads="1"/>
              </p:cNvSpPr>
              <p:nvPr/>
            </p:nvSpPr>
            <p:spPr bwMode="auto">
              <a:xfrm>
                <a:off x="6839770" y="3118276"/>
                <a:ext cx="1517183" cy="307777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lIns="0" r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dirty="0">
                    <a:solidFill>
                      <a:prstClr val="white"/>
                    </a:solidFill>
                    <a:latin typeface="+mn-lt"/>
                  </a:rPr>
                  <a:t>Docker on Cloud 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</a:t>
            </a:r>
            <a:r>
              <a:rPr lang="en-US" dirty="0"/>
              <a:t>Ecosystem for DevOps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17970" y="5639225"/>
            <a:ext cx="7279683" cy="1021778"/>
            <a:chOff x="917970" y="5639225"/>
            <a:chExt cx="7279683" cy="1021778"/>
          </a:xfrm>
        </p:grpSpPr>
        <p:sp>
          <p:nvSpPr>
            <p:cNvPr id="77" name="TextBox 76"/>
            <p:cNvSpPr txBox="1"/>
            <p:nvPr/>
          </p:nvSpPr>
          <p:spPr>
            <a:xfrm>
              <a:off x="4029613" y="5639225"/>
              <a:ext cx="4168040" cy="10217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  <a:latin typeface="+mn-lt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</a:defRPr>
              </a:lvl9pPr>
            </a:lstStyle>
            <a:p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17970" y="5639225"/>
              <a:ext cx="3132543" cy="10217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  <a:latin typeface="+mn-lt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</a:defRPr>
              </a:lvl9pPr>
            </a:lstStyle>
            <a:p>
              <a:r>
                <a:rPr lang="en-US" sz="1600" dirty="0">
                  <a:solidFill>
                    <a:srgbClr val="0070C0"/>
                  </a:solidFill>
                </a:rPr>
                <a:t>Competency in Cloud Based CI/CD Providers with Docker </a:t>
              </a:r>
              <a:r>
                <a:rPr lang="en-US" sz="1600" dirty="0" smtClean="0">
                  <a:solidFill>
                    <a:srgbClr val="0070C0"/>
                  </a:solidFill>
                </a:rPr>
                <a:t>Support</a:t>
              </a:r>
              <a:endParaRPr lang="en-US" sz="1600" dirty="0">
                <a:solidFill>
                  <a:srgbClr val="0070C0"/>
                </a:solidFill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5509460" y="5792945"/>
              <a:ext cx="1147668" cy="686250"/>
              <a:chOff x="5131782" y="4315394"/>
              <a:chExt cx="2166960" cy="12192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5131782" y="4315394"/>
                <a:ext cx="2166960" cy="121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6562" y="4581869"/>
                <a:ext cx="2057400" cy="658161"/>
              </a:xfrm>
              <a:prstGeom prst="rect">
                <a:avLst/>
              </a:prstGeom>
            </p:spPr>
          </p:pic>
        </p:grpSp>
        <p:grpSp>
          <p:nvGrpSpPr>
            <p:cNvPr id="74" name="Group 73"/>
            <p:cNvGrpSpPr/>
            <p:nvPr/>
          </p:nvGrpSpPr>
          <p:grpSpPr>
            <a:xfrm>
              <a:off x="6862501" y="5792945"/>
              <a:ext cx="1209276" cy="686250"/>
              <a:chOff x="7760682" y="4315394"/>
              <a:chExt cx="2166960" cy="12192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7760682" y="4315394"/>
                <a:ext cx="2166960" cy="121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5462" y="4646332"/>
                <a:ext cx="2057399" cy="494135"/>
              </a:xfrm>
              <a:prstGeom prst="rect">
                <a:avLst/>
              </a:prstGeom>
            </p:spPr>
          </p:pic>
        </p:grpSp>
        <p:sp>
          <p:nvSpPr>
            <p:cNvPr id="78" name="Rectangle 77"/>
            <p:cNvSpPr/>
            <p:nvPr/>
          </p:nvSpPr>
          <p:spPr>
            <a:xfrm>
              <a:off x="4196697" y="5801360"/>
              <a:ext cx="1147668" cy="686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4742" y="5815404"/>
              <a:ext cx="1131578" cy="658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39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 Tools Integration (Microsoft)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9923" y="1601069"/>
            <a:ext cx="9000304" cy="5299428"/>
            <a:chOff x="49923" y="1601069"/>
            <a:chExt cx="9000304" cy="5299428"/>
          </a:xfrm>
        </p:grpSpPr>
        <p:grpSp>
          <p:nvGrpSpPr>
            <p:cNvPr id="105" name="Group 104"/>
            <p:cNvGrpSpPr/>
            <p:nvPr/>
          </p:nvGrpSpPr>
          <p:grpSpPr>
            <a:xfrm>
              <a:off x="2088760" y="1601069"/>
              <a:ext cx="3131301" cy="991666"/>
              <a:chOff x="2041970" y="1652793"/>
              <a:chExt cx="3131301" cy="991666"/>
            </a:xfrm>
          </p:grpSpPr>
          <p:sp>
            <p:nvSpPr>
              <p:cNvPr id="106" name="Rounded Rectangle 105"/>
              <p:cNvSpPr/>
              <p:nvPr/>
            </p:nvSpPr>
            <p:spPr>
              <a:xfrm>
                <a:off x="3780582" y="1684339"/>
                <a:ext cx="1280160" cy="960120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3668054" y="1665029"/>
                <a:ext cx="1505217" cy="553998"/>
              </a:xfrm>
              <a:prstGeom prst="rect">
                <a:avLst/>
              </a:prstGeom>
              <a:noFill/>
            </p:spPr>
            <p:txBody>
              <a:bodyPr wrap="square" lIns="91440" rIns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00" b="1" dirty="0" smtClean="0">
                    <a:solidFill>
                      <a:schemeClr val="bg1"/>
                    </a:solidFill>
                    <a:latin typeface="Calibri"/>
                  </a:rPr>
                  <a:t>Project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00" b="1" dirty="0" smtClean="0">
                    <a:solidFill>
                      <a:schemeClr val="bg1"/>
                    </a:solidFill>
                    <a:latin typeface="Calibri"/>
                  </a:rPr>
                  <a:t>Management</a:t>
                </a:r>
                <a:endParaRPr lang="en-US" sz="1500" b="1" dirty="0">
                  <a:solidFill>
                    <a:schemeClr val="bg1"/>
                  </a:solidFill>
                  <a:latin typeface="Calibri"/>
                </a:endParaRPr>
              </a:p>
            </p:txBody>
          </p:sp>
          <p:sp>
            <p:nvSpPr>
              <p:cNvPr id="108" name="Rounded Rectangle 107"/>
              <p:cNvSpPr/>
              <p:nvPr/>
            </p:nvSpPr>
            <p:spPr>
              <a:xfrm>
                <a:off x="2218707" y="1681628"/>
                <a:ext cx="1234440" cy="960120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2041970" y="1652793"/>
                <a:ext cx="1505217" cy="553998"/>
              </a:xfrm>
              <a:prstGeom prst="rect">
                <a:avLst/>
              </a:prstGeom>
              <a:noFill/>
            </p:spPr>
            <p:txBody>
              <a:bodyPr wrap="square" lIns="91440" rIns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00" b="1" dirty="0" smtClean="0">
                    <a:solidFill>
                      <a:schemeClr val="bg1"/>
                    </a:solidFill>
                    <a:latin typeface="Calibri"/>
                  </a:rPr>
                  <a:t>Requirement Management</a:t>
                </a:r>
                <a:endParaRPr lang="en-US" sz="1500" b="1" dirty="0">
                  <a:solidFill>
                    <a:schemeClr val="bg1"/>
                  </a:solidFill>
                  <a:latin typeface="Calibri"/>
                </a:endParaRPr>
              </a:p>
            </p:txBody>
          </p:sp>
          <p:cxnSp>
            <p:nvCxnSpPr>
              <p:cNvPr id="110" name="Straight Arrow Connector 109"/>
              <p:cNvCxnSpPr/>
              <p:nvPr/>
            </p:nvCxnSpPr>
            <p:spPr>
              <a:xfrm flipV="1">
                <a:off x="3468505" y="2176150"/>
                <a:ext cx="289820" cy="0"/>
              </a:xfrm>
              <a:prstGeom prst="straightConnector1">
                <a:avLst/>
              </a:prstGeom>
              <a:ln>
                <a:headEnd type="triangl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1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8237" y="2210606"/>
                <a:ext cx="70485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8037" y="2200029"/>
                <a:ext cx="70485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89" name="Rounded Rectangle 288"/>
            <p:cNvSpPr/>
            <p:nvPr/>
          </p:nvSpPr>
          <p:spPr>
            <a:xfrm>
              <a:off x="317314" y="3813216"/>
              <a:ext cx="756345" cy="21367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8575"/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900" b="1" kern="0" dirty="0">
                <a:solidFill>
                  <a:srgbClr val="1F497D">
                    <a:lumMod val="60000"/>
                    <a:lumOff val="40000"/>
                    <a:alpha val="45000"/>
                  </a:srgbClr>
                </a:solidFill>
                <a:latin typeface="Calibri"/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891183" y="1609594"/>
              <a:ext cx="4379998" cy="1034837"/>
              <a:chOff x="2874249" y="1666744"/>
              <a:chExt cx="4379998" cy="1034837"/>
            </a:xfrm>
          </p:grpSpPr>
          <p:grpSp>
            <p:nvGrpSpPr>
              <p:cNvPr id="113" name="Group 112"/>
              <p:cNvGrpSpPr/>
              <p:nvPr/>
            </p:nvGrpSpPr>
            <p:grpSpPr>
              <a:xfrm>
                <a:off x="5242432" y="1666744"/>
                <a:ext cx="2011815" cy="1034837"/>
                <a:chOff x="5212576" y="1661318"/>
                <a:chExt cx="2011815" cy="1034837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5719174" y="1723231"/>
                  <a:ext cx="1505217" cy="553998"/>
                </a:xfrm>
                <a:prstGeom prst="rect">
                  <a:avLst/>
                </a:prstGeom>
                <a:noFill/>
              </p:spPr>
              <p:txBody>
                <a:bodyPr wrap="square" lIns="91440" rIns="0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500" b="1" dirty="0">
                      <a:solidFill>
                        <a:schemeClr val="bg1"/>
                      </a:solidFill>
                      <a:latin typeface="Calibri"/>
                    </a:rPr>
                    <a:t>Architecture </a:t>
                  </a:r>
                  <a:br>
                    <a:rPr lang="en-US" sz="1500" b="1" dirty="0">
                      <a:solidFill>
                        <a:schemeClr val="bg1"/>
                      </a:solidFill>
                      <a:latin typeface="Calibri"/>
                    </a:rPr>
                  </a:br>
                  <a:r>
                    <a:rPr lang="en-US" sz="1500" b="1" dirty="0">
                      <a:solidFill>
                        <a:schemeClr val="bg1"/>
                      </a:solidFill>
                      <a:latin typeface="Calibri"/>
                    </a:rPr>
                    <a:t>&amp; Design</a:t>
                  </a:r>
                </a:p>
              </p:txBody>
            </p:sp>
            <p:sp>
              <p:nvSpPr>
                <p:cNvPr id="308" name="Rounded Rectangle 307"/>
                <p:cNvSpPr/>
                <p:nvPr/>
              </p:nvSpPr>
              <p:spPr>
                <a:xfrm>
                  <a:off x="5406685" y="1690315"/>
                  <a:ext cx="1280160" cy="100584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50AAC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5212576" y="1661318"/>
                  <a:ext cx="1505217" cy="553998"/>
                </a:xfrm>
                <a:prstGeom prst="rect">
                  <a:avLst/>
                </a:prstGeom>
                <a:noFill/>
              </p:spPr>
              <p:txBody>
                <a:bodyPr wrap="square" lIns="91440" rIns="0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500" b="1" dirty="0">
                      <a:solidFill>
                        <a:schemeClr val="bg1"/>
                      </a:solidFill>
                      <a:latin typeface="Calibri"/>
                    </a:rPr>
                    <a:t>Architecture </a:t>
                  </a:r>
                  <a:br>
                    <a:rPr lang="en-US" sz="1500" b="1" dirty="0">
                      <a:solidFill>
                        <a:schemeClr val="bg1"/>
                      </a:solidFill>
                      <a:latin typeface="Calibri"/>
                    </a:rPr>
                  </a:br>
                  <a:r>
                    <a:rPr lang="en-US" sz="1500" b="1" dirty="0">
                      <a:solidFill>
                        <a:schemeClr val="bg1"/>
                      </a:solidFill>
                      <a:latin typeface="Calibri"/>
                    </a:rPr>
                    <a:t>&amp; Design</a:t>
                  </a:r>
                </a:p>
              </p:txBody>
            </p:sp>
            <p:pic>
              <p:nvPicPr>
                <p:cNvPr id="310" name="Picture 30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9146" y="2240267"/>
                  <a:ext cx="807266" cy="418959"/>
                </a:xfrm>
                <a:prstGeom prst="rect">
                  <a:avLst/>
                </a:prstGeom>
              </p:spPr>
            </p:pic>
          </p:grpSp>
          <p:cxnSp>
            <p:nvCxnSpPr>
              <p:cNvPr id="12" name="Elbow Connector 11"/>
              <p:cNvCxnSpPr>
                <a:stCxn id="108" idx="0"/>
                <a:endCxn id="308" idx="0"/>
              </p:cNvCxnSpPr>
              <p:nvPr/>
            </p:nvCxnSpPr>
            <p:spPr>
              <a:xfrm rot="16200000" flipH="1">
                <a:off x="4471091" y="90212"/>
                <a:ext cx="8687" cy="3202371"/>
              </a:xfrm>
              <a:prstGeom prst="bentConnector3">
                <a:avLst>
                  <a:gd name="adj1" fmla="val -1559422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Group 162"/>
            <p:cNvGrpSpPr/>
            <p:nvPr/>
          </p:nvGrpSpPr>
          <p:grpSpPr>
            <a:xfrm>
              <a:off x="7092568" y="1639403"/>
              <a:ext cx="1911257" cy="1005840"/>
              <a:chOff x="7063941" y="1654753"/>
              <a:chExt cx="1911257" cy="1005840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7063941" y="1654753"/>
                <a:ext cx="1911257" cy="1005840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45720" rIns="0" bIns="0" numCol="1" anchor="t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500" b="1" dirty="0">
                    <a:solidFill>
                      <a:schemeClr val="bg1"/>
                    </a:solidFill>
                    <a:latin typeface="Calibri"/>
                  </a:rPr>
                  <a:t>Cloud provider</a:t>
                </a:r>
              </a:p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66" name="Picture 2" descr="https://codereviewvideos.com/blog/wp-content/uploads/2015/09/AWS-Logo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026702" y="2279384"/>
                <a:ext cx="895069" cy="338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7" name="Picture 2" descr="C:\Users\pradeepbo\Desktop\microsoft_azure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18095" y="2279385"/>
                <a:ext cx="868680" cy="336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452014" y="5130555"/>
              <a:ext cx="8339163" cy="1562225"/>
              <a:chOff x="435080" y="5263905"/>
              <a:chExt cx="8339163" cy="1562225"/>
            </a:xfrm>
          </p:grpSpPr>
          <p:grpSp>
            <p:nvGrpSpPr>
              <p:cNvPr id="307" name="Group 306"/>
              <p:cNvGrpSpPr/>
              <p:nvPr/>
            </p:nvGrpSpPr>
            <p:grpSpPr>
              <a:xfrm>
                <a:off x="435080" y="5263905"/>
                <a:ext cx="8339163" cy="1562225"/>
                <a:chOff x="435080" y="5263905"/>
                <a:chExt cx="8339163" cy="1562225"/>
              </a:xfrm>
            </p:grpSpPr>
            <p:grpSp>
              <p:nvGrpSpPr>
                <p:cNvPr id="232" name="Group 231"/>
                <p:cNvGrpSpPr/>
                <p:nvPr/>
              </p:nvGrpSpPr>
              <p:grpSpPr>
                <a:xfrm>
                  <a:off x="435080" y="5263905"/>
                  <a:ext cx="8339163" cy="1562225"/>
                  <a:chOff x="478856" y="5215379"/>
                  <a:chExt cx="8339163" cy="1562225"/>
                </a:xfrm>
              </p:grpSpPr>
              <p:grpSp>
                <p:nvGrpSpPr>
                  <p:cNvPr id="233" name="Group 232"/>
                  <p:cNvGrpSpPr/>
                  <p:nvPr/>
                </p:nvGrpSpPr>
                <p:grpSpPr>
                  <a:xfrm>
                    <a:off x="478856" y="5215379"/>
                    <a:ext cx="8339163" cy="1562225"/>
                    <a:chOff x="478856" y="5062979"/>
                    <a:chExt cx="8339163" cy="1562225"/>
                  </a:xfrm>
                </p:grpSpPr>
                <p:cxnSp>
                  <p:nvCxnSpPr>
                    <p:cNvPr id="245" name="Elbow Connector 244"/>
                    <p:cNvCxnSpPr/>
                    <p:nvPr/>
                  </p:nvCxnSpPr>
                  <p:spPr>
                    <a:xfrm rot="10800000">
                      <a:off x="478856" y="5205350"/>
                      <a:ext cx="860515" cy="628728"/>
                    </a:xfrm>
                    <a:prstGeom prst="bentConnector3">
                      <a:avLst>
                        <a:gd name="adj1" fmla="val 100917"/>
                      </a:avLst>
                    </a:prstGeom>
                    <a:ln>
                      <a:headEnd type="non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46" name="Rounded Rectangle 245"/>
                    <p:cNvSpPr/>
                    <p:nvPr/>
                  </p:nvSpPr>
                  <p:spPr>
                    <a:xfrm>
                      <a:off x="1349954" y="5398915"/>
                      <a:ext cx="7468065" cy="1226289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50AAC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Arial" charset="0"/>
                      </a:endParaRPr>
                    </a:p>
                  </p:txBody>
                </p:sp>
                <p:sp>
                  <p:nvSpPr>
                    <p:cNvPr id="247" name="Rectangle 246"/>
                    <p:cNvSpPr/>
                    <p:nvPr/>
                  </p:nvSpPr>
                  <p:spPr>
                    <a:xfrm>
                      <a:off x="2482688" y="5377746"/>
                      <a:ext cx="5186410" cy="323165"/>
                    </a:xfrm>
                    <a:prstGeom prst="rect">
                      <a:avLst/>
                    </a:prstGeom>
                  </p:spPr>
                  <p:txBody>
                    <a:bodyPr wrap="square" anchor="ctr">
                      <a:spAutoFit/>
                    </a:bodyPr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solidFill>
                            <a:schemeClr val="bg1"/>
                          </a:solidFill>
                          <a:latin typeface="Calibri"/>
                        </a:rPr>
                        <a:t>Continuous Delivery/Deployment using DevOps</a:t>
                      </a:r>
                      <a:endParaRPr lang="en-US" sz="1500" b="1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p:txBody>
                </p:sp>
                <p:grpSp>
                  <p:nvGrpSpPr>
                    <p:cNvPr id="248" name="Group 247"/>
                    <p:cNvGrpSpPr/>
                    <p:nvPr/>
                  </p:nvGrpSpPr>
                  <p:grpSpPr>
                    <a:xfrm>
                      <a:off x="5085933" y="5688239"/>
                      <a:ext cx="1698519" cy="892189"/>
                      <a:chOff x="5226594" y="5867627"/>
                      <a:chExt cx="1698519" cy="892189"/>
                    </a:xfrm>
                  </p:grpSpPr>
                  <p:sp>
                    <p:nvSpPr>
                      <p:cNvPr id="259" name="Rounded Rectangle 258"/>
                      <p:cNvSpPr/>
                      <p:nvPr/>
                    </p:nvSpPr>
                    <p:spPr>
                      <a:xfrm>
                        <a:off x="5226594" y="5867627"/>
                        <a:ext cx="1698519" cy="892189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rgbClr val="C6E3E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0" rIns="91440" bIns="0" numCol="1" anchor="t" anchorCtr="1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/>
                        <a:r>
                          <a:rPr lang="en-US" sz="1300" b="1" dirty="0" smtClean="0">
                            <a:solidFill>
                              <a:srgbClr val="0A0A0A"/>
                            </a:solidFill>
                            <a:latin typeface="Calibri"/>
                          </a:rPr>
                          <a:t>Containerization</a:t>
                        </a:r>
                        <a:endParaRPr lang="en-US" sz="1300" b="1" dirty="0">
                          <a:solidFill>
                            <a:srgbClr val="0A0A0A"/>
                          </a:solidFill>
                          <a:latin typeface="Calibri"/>
                        </a:endParaRPr>
                      </a:p>
                    </p:txBody>
                  </p:sp>
                  <p:grpSp>
                    <p:nvGrpSpPr>
                      <p:cNvPr id="261" name="Group 260"/>
                      <p:cNvGrpSpPr/>
                      <p:nvPr/>
                    </p:nvGrpSpPr>
                    <p:grpSpPr>
                      <a:xfrm>
                        <a:off x="6167107" y="6122907"/>
                        <a:ext cx="640080" cy="585216"/>
                        <a:chOff x="6118222" y="6088440"/>
                        <a:chExt cx="835412" cy="763807"/>
                      </a:xfrm>
                    </p:grpSpPr>
                    <p:sp>
                      <p:nvSpPr>
                        <p:cNvPr id="262" name="Rounded Rectangle 261"/>
                        <p:cNvSpPr/>
                        <p:nvPr/>
                      </p:nvSpPr>
                      <p:spPr>
                        <a:xfrm>
                          <a:off x="6118222" y="6088440"/>
                          <a:ext cx="835412" cy="763807"/>
                        </a:xfrm>
                        <a:prstGeom prst="roundRect">
                          <a:avLst>
                            <a:gd name="adj" fmla="val 0"/>
                          </a:avLst>
                        </a:prstGeom>
                        <a:solidFill>
                          <a:schemeClr val="bg1"/>
                        </a:solidFill>
                        <a:ln w="28575"/>
                        <a:effectLst/>
                      </p:spPr>
                      <p:style>
                        <a:lnRef idx="3">
                          <a:schemeClr val="lt1"/>
                        </a:lnRef>
                        <a:fillRef idx="1">
                          <a:schemeClr val="accent5"/>
                        </a:fillRef>
                        <a:effectRef idx="1">
                          <a:schemeClr val="accent5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endParaRPr lang="en-US" sz="900" b="1" kern="0" dirty="0">
                            <a:solidFill>
                              <a:srgbClr val="1F497D">
                                <a:lumMod val="60000"/>
                                <a:lumOff val="40000"/>
                                <a:alpha val="45000"/>
                              </a:srgbClr>
                            </a:solidFill>
                            <a:latin typeface="Calibri"/>
                          </a:endParaRPr>
                        </a:p>
                      </p:txBody>
                    </p:sp>
                    <p:pic>
                      <p:nvPicPr>
                        <p:cNvPr id="263" name="Picture 6" descr="https://www.icewarp.com/en/img/webrtc/documents/docker-logo.png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 bwMode="auto">
                        <a:xfrm>
                          <a:off x="6177894" y="6159008"/>
                          <a:ext cx="716067" cy="6226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cxnSp>
                  <p:nvCxnSpPr>
                    <p:cNvPr id="249" name="Straight Arrow Connector 248"/>
                    <p:cNvCxnSpPr/>
                    <p:nvPr/>
                  </p:nvCxnSpPr>
                  <p:spPr>
                    <a:xfrm flipV="1">
                      <a:off x="4447572" y="5062979"/>
                      <a:ext cx="0" cy="330340"/>
                    </a:xfrm>
                    <a:prstGeom prst="straightConnector1">
                      <a:avLst/>
                    </a:prstGeom>
                    <a:ln>
                      <a:headEnd type="non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" name="Elbow Connector 249"/>
                    <p:cNvCxnSpPr>
                      <a:endCxn id="246" idx="0"/>
                    </p:cNvCxnSpPr>
                    <p:nvPr/>
                  </p:nvCxnSpPr>
                  <p:spPr>
                    <a:xfrm>
                      <a:off x="5083987" y="5062979"/>
                      <a:ext cx="0" cy="335936"/>
                    </a:xfrm>
                    <a:prstGeom prst="straightConnector1">
                      <a:avLst/>
                    </a:prstGeom>
                    <a:ln>
                      <a:headEnd type="non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1" name="Rounded Rectangle 250"/>
                    <p:cNvSpPr/>
                    <p:nvPr/>
                  </p:nvSpPr>
                  <p:spPr>
                    <a:xfrm>
                      <a:off x="6854541" y="5688238"/>
                      <a:ext cx="1900523" cy="896112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C6E3E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0" rIns="91440" bIns="0" numCol="1" anchor="t" anchorCtr="1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A0A0A"/>
                          </a:solidFill>
                          <a:latin typeface="Calibri"/>
                        </a:rPr>
                        <a:t>Continuous Monitoring</a:t>
                      </a:r>
                    </a:p>
                    <a:p>
                      <a:pPr algn="ctr"/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34" name="Group 233"/>
                  <p:cNvGrpSpPr/>
                  <p:nvPr/>
                </p:nvGrpSpPr>
                <p:grpSpPr>
                  <a:xfrm>
                    <a:off x="2791804" y="5835648"/>
                    <a:ext cx="2224041" cy="897180"/>
                    <a:chOff x="2791804" y="5835648"/>
                    <a:chExt cx="2224041" cy="897180"/>
                  </a:xfrm>
                </p:grpSpPr>
                <p:sp>
                  <p:nvSpPr>
                    <p:cNvPr id="235" name="Rounded Rectangle 234"/>
                    <p:cNvSpPr/>
                    <p:nvPr/>
                  </p:nvSpPr>
                  <p:spPr>
                    <a:xfrm>
                      <a:off x="2791804" y="5835648"/>
                      <a:ext cx="2224041" cy="897180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C6E3E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0" rIns="91440" bIns="0" numCol="1" anchor="t" anchorCtr="1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A0A0A"/>
                          </a:solidFill>
                          <a:latin typeface="Calibri"/>
                        </a:rPr>
                        <a:t>Configuration </a:t>
                      </a:r>
                      <a:r>
                        <a:rPr lang="en-US" sz="1300" b="1" dirty="0" smtClean="0">
                          <a:latin typeface="Calibri"/>
                        </a:rPr>
                        <a:t>management</a:t>
                      </a:r>
                      <a:endParaRPr lang="en-US" sz="1300" b="1" dirty="0">
                        <a:latin typeface="Calibri"/>
                      </a:endParaRPr>
                    </a:p>
                  </p:txBody>
                </p:sp>
                <p:sp>
                  <p:nvSpPr>
                    <p:cNvPr id="238" name="TextBox 237"/>
                    <p:cNvSpPr txBox="1"/>
                    <p:nvPr/>
                  </p:nvSpPr>
                  <p:spPr>
                    <a:xfrm>
                      <a:off x="3877083" y="6276960"/>
                      <a:ext cx="30480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prstClr val="black"/>
                          </a:solidFill>
                          <a:latin typeface="Calibri"/>
                        </a:rPr>
                        <a:t>or</a:t>
                      </a:r>
                      <a:endParaRPr lang="en-US" sz="1000" dirty="0">
                        <a:solidFill>
                          <a:prstClr val="black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241" name="Rounded Rectangle 240"/>
                    <p:cNvSpPr/>
                    <p:nvPr/>
                  </p:nvSpPr>
                  <p:spPr>
                    <a:xfrm>
                      <a:off x="4283491" y="6076637"/>
                      <a:ext cx="561369" cy="546585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chemeClr val="bg1"/>
                    </a:solidFill>
                    <a:ln w="28575"/>
                    <a:effectLst/>
                  </p:spPr>
                  <p:style>
                    <a:lnRef idx="3">
                      <a:schemeClr val="lt1"/>
                    </a:lnRef>
                    <a:fillRef idx="1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sz="900" b="1" kern="0" dirty="0">
                        <a:solidFill>
                          <a:srgbClr val="1F497D">
                            <a:lumMod val="60000"/>
                            <a:lumOff val="40000"/>
                            <a:alpha val="45000"/>
                          </a:srgbClr>
                        </a:solidFill>
                        <a:latin typeface="Calibri"/>
                      </a:endParaRPr>
                    </a:p>
                  </p:txBody>
                </p:sp>
                <p:pic>
                  <p:nvPicPr>
                    <p:cNvPr id="242" name="Picture 18" descr="http://3.bp.blogspot.com/-zCKRCEjz2Uw/UuevU8l-x3I/AAAAAAAAA4s/p6TPSHE1zl4/s1600/chef_logo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 bwMode="auto">
                    <a:xfrm>
                      <a:off x="4310625" y="6176911"/>
                      <a:ext cx="507101" cy="4031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pic>
              <p:nvPicPr>
                <p:cNvPr id="272" name="Picture 271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70878" y="6153738"/>
                  <a:ext cx="914400" cy="53871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73" name="Picture 272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50658" y="6140586"/>
                  <a:ext cx="594360" cy="5943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74" name="Picture 2" descr="http://ocsl.co.uk/news-events/blog/wp-content/uploads/2015/06/sccm_logo.jpg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851155" y="6148625"/>
                  <a:ext cx="681644" cy="56110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5" name="Picture 2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7576638" y="6257912"/>
                  <a:ext cx="1097280" cy="3425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36" name="Rounded Rectangle 135"/>
              <p:cNvSpPr/>
              <p:nvPr/>
            </p:nvSpPr>
            <p:spPr>
              <a:xfrm>
                <a:off x="1361635" y="5884174"/>
                <a:ext cx="1316305" cy="897180"/>
              </a:xfrm>
              <a:prstGeom prst="roundRect">
                <a:avLst>
                  <a:gd name="adj" fmla="val 0"/>
                </a:avLst>
              </a:prstGeom>
              <a:solidFill>
                <a:srgbClr val="C6E3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45720" rIns="0" bIns="0" numCol="1" anchor="t" anchorCtr="1" compatLnSpc="1">
                <a:prstTxWarp prst="textNoShape">
                  <a:avLst/>
                </a:prstTxWarp>
              </a:bodyPr>
              <a:lstStyle/>
              <a:p>
                <a:pPr algn="ctr" fontAlgn="auto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00" b="1" dirty="0" smtClean="0">
                    <a:latin typeface="Calibri"/>
                  </a:rPr>
                  <a:t>Release</a:t>
                </a:r>
              </a:p>
              <a:p>
                <a:pPr algn="ctr" fontAlgn="auto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300" b="1" dirty="0" smtClean="0">
                    <a:latin typeface="Calibri"/>
                  </a:rPr>
                  <a:t>management </a:t>
                </a:r>
                <a:endParaRPr lang="en-US" sz="1300" b="1" dirty="0">
                  <a:latin typeface="Calibri"/>
                </a:endParaRPr>
              </a:p>
            </p:txBody>
          </p:sp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93423" y="6314673"/>
                <a:ext cx="1252728" cy="2217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131086" y="2109963"/>
              <a:ext cx="8919141" cy="3313484"/>
              <a:chOff x="114152" y="2167113"/>
              <a:chExt cx="8919141" cy="3313484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14152" y="2634164"/>
                <a:ext cx="8919141" cy="2846433"/>
                <a:chOff x="114152" y="2634164"/>
                <a:chExt cx="8919141" cy="2846433"/>
              </a:xfrm>
            </p:grpSpPr>
            <p:grpSp>
              <p:nvGrpSpPr>
                <p:cNvPr id="135" name="Group 134"/>
                <p:cNvGrpSpPr/>
                <p:nvPr/>
              </p:nvGrpSpPr>
              <p:grpSpPr>
                <a:xfrm>
                  <a:off x="114152" y="2634164"/>
                  <a:ext cx="8919141" cy="2846433"/>
                  <a:chOff x="114152" y="2634164"/>
                  <a:chExt cx="8919141" cy="2846433"/>
                </a:xfrm>
              </p:grpSpPr>
              <p:grpSp>
                <p:nvGrpSpPr>
                  <p:cNvPr id="139" name="Group 138"/>
                  <p:cNvGrpSpPr/>
                  <p:nvPr/>
                </p:nvGrpSpPr>
                <p:grpSpPr>
                  <a:xfrm>
                    <a:off x="114152" y="2634164"/>
                    <a:ext cx="8919141" cy="2846433"/>
                    <a:chOff x="114152" y="2634164"/>
                    <a:chExt cx="8919141" cy="2846433"/>
                  </a:xfrm>
                </p:grpSpPr>
                <p:grpSp>
                  <p:nvGrpSpPr>
                    <p:cNvPr id="171" name="Group 170"/>
                    <p:cNvGrpSpPr/>
                    <p:nvPr/>
                  </p:nvGrpSpPr>
                  <p:grpSpPr>
                    <a:xfrm>
                      <a:off x="114152" y="2634164"/>
                      <a:ext cx="8919141" cy="2846433"/>
                      <a:chOff x="114152" y="2634164"/>
                      <a:chExt cx="8919141" cy="2846433"/>
                    </a:xfrm>
                  </p:grpSpPr>
                  <p:grpSp>
                    <p:nvGrpSpPr>
                      <p:cNvPr id="180" name="Group 179"/>
                      <p:cNvGrpSpPr/>
                      <p:nvPr/>
                    </p:nvGrpSpPr>
                    <p:grpSpPr>
                      <a:xfrm>
                        <a:off x="114152" y="2634164"/>
                        <a:ext cx="8919141" cy="2846433"/>
                        <a:chOff x="114152" y="2634164"/>
                        <a:chExt cx="8919141" cy="2846433"/>
                      </a:xfrm>
                    </p:grpSpPr>
                    <p:grpSp>
                      <p:nvGrpSpPr>
                        <p:cNvPr id="187" name="Group 186"/>
                        <p:cNvGrpSpPr/>
                        <p:nvPr/>
                      </p:nvGrpSpPr>
                      <p:grpSpPr>
                        <a:xfrm>
                          <a:off x="114152" y="2634164"/>
                          <a:ext cx="8919141" cy="2846433"/>
                          <a:chOff x="16948" y="2385248"/>
                          <a:chExt cx="8919141" cy="2846433"/>
                        </a:xfrm>
                      </p:grpSpPr>
                      <p:cxnSp>
                        <p:nvCxnSpPr>
                          <p:cNvPr id="208" name="Straight Arrow Connector 207"/>
                          <p:cNvCxnSpPr/>
                          <p:nvPr/>
                        </p:nvCxnSpPr>
                        <p:spPr>
                          <a:xfrm flipH="1">
                            <a:off x="4352954" y="2408838"/>
                            <a:ext cx="3606" cy="697006"/>
                          </a:xfrm>
                          <a:prstGeom prst="straightConnector1">
                            <a:avLst/>
                          </a:prstGeom>
                          <a:ln>
                            <a:headEnd type="triangle"/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211" name="Group 210"/>
                          <p:cNvGrpSpPr/>
                          <p:nvPr/>
                        </p:nvGrpSpPr>
                        <p:grpSpPr>
                          <a:xfrm>
                            <a:off x="16948" y="2385248"/>
                            <a:ext cx="8919141" cy="2846433"/>
                            <a:chOff x="16948" y="2385248"/>
                            <a:chExt cx="8919141" cy="2846433"/>
                          </a:xfrm>
                        </p:grpSpPr>
                        <p:cxnSp>
                          <p:nvCxnSpPr>
                            <p:cNvPr id="213" name="Elbow Connector 212"/>
                            <p:cNvCxnSpPr/>
                            <p:nvPr/>
                          </p:nvCxnSpPr>
                          <p:spPr>
                            <a:xfrm flipV="1">
                              <a:off x="3447412" y="2385248"/>
                              <a:ext cx="591176" cy="435358"/>
                            </a:xfrm>
                            <a:prstGeom prst="bentConnector3">
                              <a:avLst>
                                <a:gd name="adj1" fmla="val 101558"/>
                              </a:avLst>
                            </a:prstGeom>
                            <a:ln>
                              <a:headEnd type="triangle"/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17" name="Straight Arrow Connector 216"/>
                            <p:cNvCxnSpPr/>
                            <p:nvPr/>
                          </p:nvCxnSpPr>
                          <p:spPr>
                            <a:xfrm flipV="1">
                              <a:off x="3447412" y="4029111"/>
                              <a:ext cx="663484" cy="5973"/>
                            </a:xfrm>
                            <a:prstGeom prst="straightConnector1">
                              <a:avLst/>
                            </a:prstGeom>
                            <a:ln>
                              <a:headEnd type="triangle"/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18" name="Straight Arrow Connector 217"/>
                            <p:cNvCxnSpPr/>
                            <p:nvPr/>
                          </p:nvCxnSpPr>
                          <p:spPr>
                            <a:xfrm flipV="1">
                              <a:off x="7027809" y="4029111"/>
                              <a:ext cx="627542" cy="5973"/>
                            </a:xfrm>
                            <a:prstGeom prst="straightConnector1">
                              <a:avLst/>
                            </a:prstGeom>
                            <a:ln>
                              <a:headEnd type="triangle" w="med" len="med"/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220" name="Elbow Connector 219"/>
                            <p:cNvCxnSpPr/>
                            <p:nvPr/>
                          </p:nvCxnSpPr>
                          <p:spPr>
                            <a:xfrm>
                              <a:off x="4652197" y="2410885"/>
                              <a:ext cx="2993512" cy="421611"/>
                            </a:xfrm>
                            <a:prstGeom prst="bentConnector3">
                              <a:avLst>
                                <a:gd name="adj1" fmla="val 15"/>
                              </a:avLst>
                            </a:prstGeom>
                            <a:ln>
                              <a:headEnd type="triangle"/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222" name="Group 221"/>
                            <p:cNvGrpSpPr/>
                            <p:nvPr/>
                          </p:nvGrpSpPr>
                          <p:grpSpPr>
                            <a:xfrm>
                              <a:off x="4110761" y="3106899"/>
                              <a:ext cx="2917048" cy="1830877"/>
                              <a:chOff x="4110761" y="3106899"/>
                              <a:chExt cx="2917048" cy="1830877"/>
                            </a:xfrm>
                          </p:grpSpPr>
                          <p:sp>
                            <p:nvSpPr>
                              <p:cNvPr id="284" name="Rounded Rectangle 283"/>
                              <p:cNvSpPr/>
                              <p:nvPr/>
                            </p:nvSpPr>
                            <p:spPr>
                              <a:xfrm>
                                <a:off x="4110896" y="3126418"/>
                                <a:ext cx="2916913" cy="1811358"/>
                              </a:xfrm>
                              <a:prstGeom prst="roundRect">
                                <a:avLst>
                                  <a:gd name="adj" fmla="val 0"/>
                                </a:avLst>
                              </a:prstGeom>
                              <a:solidFill>
                                <a:srgbClr val="50AAC5"/>
                              </a:solidFill>
                              <a:ln>
                                <a:noFill/>
                              </a:ln>
                              <a:extLs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dirty="0">
                                  <a:solidFill>
                                    <a:schemeClr val="tx1"/>
                                  </a:solidFill>
                                  <a:latin typeface="Arial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285" name="Rectangle 284"/>
                              <p:cNvSpPr/>
                              <p:nvPr/>
                            </p:nvSpPr>
                            <p:spPr>
                              <a:xfrm>
                                <a:off x="4110761" y="3106899"/>
                                <a:ext cx="2917048" cy="323165"/>
                              </a:xfrm>
                              <a:prstGeom prst="rect">
                                <a:avLst/>
                              </a:prstGeom>
                            </p:spPr>
                            <p:txBody>
                              <a:bodyPr wrap="square">
                                <a:spAutoFit/>
                              </a:bodyPr>
                              <a:lstStyle/>
                              <a:p>
                                <a:pPr algn="ctr" fontAlgn="auto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</a:pPr>
                                <a:r>
                                  <a:rPr lang="en-US" sz="1500" b="1" dirty="0">
                                    <a:solidFill>
                                      <a:schemeClr val="bg1"/>
                                    </a:solidFill>
                                    <a:latin typeface="Calibri"/>
                                  </a:rPr>
                                  <a:t>Continuous </a:t>
                                </a:r>
                                <a:r>
                                  <a:rPr lang="en-US" sz="1500" b="1" dirty="0" smtClean="0">
                                    <a:solidFill>
                                      <a:schemeClr val="bg1"/>
                                    </a:solidFill>
                                    <a:latin typeface="Calibri"/>
                                  </a:rPr>
                                  <a:t>Integration</a:t>
                                </a:r>
                                <a:endParaRPr lang="en-US" sz="1500" b="1" dirty="0">
                                  <a:solidFill>
                                    <a:schemeClr val="bg1"/>
                                  </a:solidFill>
                                  <a:latin typeface="Calibri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287" name="Group 286"/>
                              <p:cNvGrpSpPr/>
                              <p:nvPr/>
                            </p:nvGrpSpPr>
                            <p:grpSpPr>
                              <a:xfrm>
                                <a:off x="5562238" y="3405758"/>
                                <a:ext cx="1303333" cy="1467069"/>
                                <a:chOff x="5686220" y="3997967"/>
                                <a:chExt cx="1303333" cy="1006574"/>
                              </a:xfrm>
                            </p:grpSpPr>
                            <p:sp>
                              <p:nvSpPr>
                                <p:cNvPr id="302" name="Rounded Rectangle 301"/>
                                <p:cNvSpPr/>
                                <p:nvPr/>
                              </p:nvSpPr>
                              <p:spPr>
                                <a:xfrm>
                                  <a:off x="5686220" y="3997967"/>
                                  <a:ext cx="1303333" cy="1006574"/>
                                </a:xfrm>
                                <a:prstGeom prst="roundRect">
                                  <a:avLst>
                                    <a:gd name="adj" fmla="val 0"/>
                                  </a:avLst>
                                </a:prstGeom>
                                <a:solidFill>
                                  <a:srgbClr val="C6E3EC"/>
                                </a:solidFill>
                                <a:ln>
                                  <a:noFill/>
                                </a:ln>
                                <a:extLs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endParaRPr lang="en-US" dirty="0">
                                    <a:solidFill>
                                      <a:schemeClr val="tx1"/>
                                    </a:solidFill>
                                    <a:latin typeface="Arial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03" name="TextBox 302"/>
                                <p:cNvSpPr txBox="1"/>
                                <p:nvPr/>
                              </p:nvSpPr>
                              <p:spPr>
                                <a:xfrm flipH="1">
                                  <a:off x="5888600" y="4000418"/>
                                  <a:ext cx="964713" cy="292388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pPr algn="ctr" fontAlgn="auto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</a:pPr>
                                  <a:r>
                                    <a:rPr lang="en-US" sz="1300" b="1" dirty="0" smtClean="0">
                                      <a:latin typeface="Calibri"/>
                                    </a:rPr>
                                    <a:t>CI server</a:t>
                                  </a:r>
                                  <a:endParaRPr lang="en-US" sz="1300" b="1" dirty="0">
                                    <a:latin typeface="Calibri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11" name="TextBox 310"/>
                                <p:cNvSpPr txBox="1"/>
                                <p:nvPr/>
                              </p:nvSpPr>
                              <p:spPr>
                                <a:xfrm>
                                  <a:off x="6189981" y="4482855"/>
                                  <a:ext cx="304800" cy="24622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pPr algn="ctr" fontAlgn="auto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</a:pPr>
                                  <a:r>
                                    <a:rPr lang="en-US" sz="1000" dirty="0" smtClean="0">
                                      <a:solidFill>
                                        <a:prstClr val="black"/>
                                      </a:solidFill>
                                      <a:latin typeface="Calibri"/>
                                    </a:rPr>
                                    <a:t>or</a:t>
                                  </a:r>
                                  <a:endParaRPr lang="en-US" sz="1000" dirty="0">
                                    <a:solidFill>
                                      <a:prstClr val="black"/>
                                    </a:solidFill>
                                    <a:latin typeface="Calibri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16" name="Rounded Rectangle 315"/>
                                <p:cNvSpPr/>
                                <p:nvPr/>
                              </p:nvSpPr>
                              <p:spPr>
                                <a:xfrm>
                                  <a:off x="5843309" y="4207771"/>
                                  <a:ext cx="1010708" cy="233838"/>
                                </a:xfrm>
                                <a:prstGeom prst="roundRect">
                                  <a:avLst>
                                    <a:gd name="adj" fmla="val 0"/>
                                  </a:avLst>
                                </a:prstGeom>
                                <a:solidFill>
                                  <a:schemeClr val="bg1"/>
                                </a:solidFill>
                                <a:ln w="28575"/>
                                <a:effectLst/>
                              </p:spPr>
                              <p:style>
                                <a:lnRef idx="3">
                                  <a:schemeClr val="lt1"/>
                                </a:lnRef>
                                <a:fillRef idx="1">
                                  <a:schemeClr val="accent5"/>
                                </a:fillRef>
                                <a:effectRef idx="1">
                                  <a:schemeClr val="accent5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endParaRPr lang="en-US" sz="900" b="1" kern="0" dirty="0">
                                    <a:solidFill>
                                      <a:srgbClr val="1F497D">
                                        <a:lumMod val="60000"/>
                                        <a:lumOff val="40000"/>
                                        <a:alpha val="45000"/>
                                      </a:srgbClr>
                                    </a:solidFill>
                                    <a:latin typeface="Calibri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17" name="Rounded Rectangle 316"/>
                                <p:cNvSpPr/>
                                <p:nvPr/>
                              </p:nvSpPr>
                              <p:spPr>
                                <a:xfrm>
                                  <a:off x="5843309" y="4710161"/>
                                  <a:ext cx="1010708" cy="233838"/>
                                </a:xfrm>
                                <a:prstGeom prst="roundRect">
                                  <a:avLst>
                                    <a:gd name="adj" fmla="val 0"/>
                                  </a:avLst>
                                </a:prstGeom>
                                <a:solidFill>
                                  <a:schemeClr val="bg1"/>
                                </a:solidFill>
                                <a:ln w="28575"/>
                                <a:effectLst/>
                              </p:spPr>
                              <p:style>
                                <a:lnRef idx="3">
                                  <a:schemeClr val="lt1"/>
                                </a:lnRef>
                                <a:fillRef idx="1">
                                  <a:schemeClr val="accent5"/>
                                </a:fillRef>
                                <a:effectRef idx="1">
                                  <a:schemeClr val="accent5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endParaRPr lang="en-US" sz="900" b="1" kern="0" dirty="0">
                                    <a:solidFill>
                                      <a:srgbClr val="1F497D">
                                        <a:lumMod val="60000"/>
                                        <a:lumOff val="40000"/>
                                        <a:alpha val="45000"/>
                                      </a:srgbClr>
                                    </a:solidFill>
                                    <a:latin typeface="Calibri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288" name="Group 287"/>
                              <p:cNvGrpSpPr/>
                              <p:nvPr/>
                            </p:nvGrpSpPr>
                            <p:grpSpPr>
                              <a:xfrm>
                                <a:off x="4320167" y="3399807"/>
                                <a:ext cx="953053" cy="1463496"/>
                                <a:chOff x="4320167" y="3399807"/>
                                <a:chExt cx="953053" cy="1463496"/>
                              </a:xfrm>
                            </p:grpSpPr>
                            <p:sp>
                              <p:nvSpPr>
                                <p:cNvPr id="291" name="Rounded Rectangle 290"/>
                                <p:cNvSpPr/>
                                <p:nvPr/>
                              </p:nvSpPr>
                              <p:spPr>
                                <a:xfrm>
                                  <a:off x="4320167" y="3400546"/>
                                  <a:ext cx="953053" cy="1462757"/>
                                </a:xfrm>
                                <a:prstGeom prst="roundRect">
                                  <a:avLst>
                                    <a:gd name="adj" fmla="val 0"/>
                                  </a:avLst>
                                </a:prstGeom>
                                <a:solidFill>
                                  <a:srgbClr val="C6E3EC"/>
                                </a:solidFill>
                                <a:ln>
                                  <a:noFill/>
                                </a:ln>
                                <a:extLs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endParaRPr lang="en-US" dirty="0">
                                    <a:solidFill>
                                      <a:schemeClr val="tx1"/>
                                    </a:solidFill>
                                    <a:latin typeface="Arial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92" name="TextBox 291"/>
                                <p:cNvSpPr txBox="1"/>
                                <p:nvPr/>
                              </p:nvSpPr>
                              <p:spPr>
                                <a:xfrm flipH="1">
                                  <a:off x="4322992" y="3399807"/>
                                  <a:ext cx="950228" cy="292388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pPr algn="ctr" fontAlgn="auto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</a:pPr>
                                  <a:r>
                                    <a:rPr lang="en-US" sz="1300" b="1" dirty="0" smtClean="0">
                                      <a:latin typeface="Calibri"/>
                                    </a:rPr>
                                    <a:t>Build </a:t>
                                  </a:r>
                                  <a:endParaRPr lang="en-US" sz="1300" b="1" dirty="0">
                                    <a:latin typeface="Calibri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96" name="TextBox 295"/>
                                <p:cNvSpPr txBox="1"/>
                                <p:nvPr/>
                              </p:nvSpPr>
                              <p:spPr>
                                <a:xfrm>
                                  <a:off x="4657710" y="4326957"/>
                                  <a:ext cx="304800" cy="24622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pPr algn="ctr" fontAlgn="auto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</a:pPr>
                                  <a:r>
                                    <a:rPr lang="en-US" sz="1000" dirty="0" smtClean="0">
                                      <a:solidFill>
                                        <a:prstClr val="black"/>
                                      </a:solidFill>
                                      <a:latin typeface="Calibri"/>
                                    </a:rPr>
                                    <a:t>or</a:t>
                                  </a:r>
                                  <a:endParaRPr lang="en-US" sz="1000" dirty="0">
                                    <a:solidFill>
                                      <a:prstClr val="black"/>
                                    </a:solidFill>
                                    <a:latin typeface="Calibri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97" name="TextBox 296"/>
                                <p:cNvSpPr txBox="1"/>
                                <p:nvPr/>
                              </p:nvSpPr>
                              <p:spPr>
                                <a:xfrm>
                                  <a:off x="4657710" y="3889064"/>
                                  <a:ext cx="304800" cy="24622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pPr algn="ctr" fontAlgn="auto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</a:pPr>
                                  <a:r>
                                    <a:rPr lang="en-US" sz="1000" dirty="0" smtClean="0">
                                      <a:solidFill>
                                        <a:prstClr val="black"/>
                                      </a:solidFill>
                                      <a:latin typeface="Calibri"/>
                                    </a:rPr>
                                    <a:t>or</a:t>
                                  </a:r>
                                  <a:endParaRPr lang="en-US" sz="1000" dirty="0">
                                    <a:solidFill>
                                      <a:prstClr val="black"/>
                                    </a:solidFill>
                                    <a:latin typeface="Calibri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99" name="Rounded Rectangle 298"/>
                                <p:cNvSpPr/>
                                <p:nvPr/>
                              </p:nvSpPr>
                              <p:spPr>
                                <a:xfrm>
                                  <a:off x="4451111" y="4102951"/>
                                  <a:ext cx="717998" cy="233838"/>
                                </a:xfrm>
                                <a:prstGeom prst="roundRect">
                                  <a:avLst>
                                    <a:gd name="adj" fmla="val 0"/>
                                  </a:avLst>
                                </a:prstGeom>
                                <a:solidFill>
                                  <a:schemeClr val="bg1"/>
                                </a:solidFill>
                                <a:ln w="28575"/>
                                <a:effectLst/>
                              </p:spPr>
                              <p:style>
                                <a:lnRef idx="3">
                                  <a:schemeClr val="lt1"/>
                                </a:lnRef>
                                <a:fillRef idx="1">
                                  <a:schemeClr val="accent5"/>
                                </a:fillRef>
                                <a:effectRef idx="1">
                                  <a:schemeClr val="accent5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endParaRPr lang="en-US" sz="900" b="1" kern="0" dirty="0">
                                    <a:solidFill>
                                      <a:srgbClr val="1F497D">
                                        <a:lumMod val="60000"/>
                                        <a:lumOff val="40000"/>
                                        <a:alpha val="45000"/>
                                      </a:srgbClr>
                                    </a:solidFill>
                                    <a:latin typeface="Calibri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00" name="Rounded Rectangle 299"/>
                                <p:cNvSpPr/>
                                <p:nvPr/>
                              </p:nvSpPr>
                              <p:spPr>
                                <a:xfrm>
                                  <a:off x="4451111" y="4538359"/>
                                  <a:ext cx="717998" cy="233838"/>
                                </a:xfrm>
                                <a:prstGeom prst="roundRect">
                                  <a:avLst>
                                    <a:gd name="adj" fmla="val 0"/>
                                  </a:avLst>
                                </a:prstGeom>
                                <a:solidFill>
                                  <a:schemeClr val="bg1"/>
                                </a:solidFill>
                                <a:ln w="28575"/>
                                <a:effectLst/>
                              </p:spPr>
                              <p:style>
                                <a:lnRef idx="3">
                                  <a:schemeClr val="lt1"/>
                                </a:lnRef>
                                <a:fillRef idx="1">
                                  <a:schemeClr val="accent5"/>
                                </a:fillRef>
                                <a:effectRef idx="1">
                                  <a:schemeClr val="accent5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endParaRPr lang="en-US" sz="900" b="1" kern="0" dirty="0">
                                    <a:solidFill>
                                      <a:srgbClr val="1F497D">
                                        <a:lumMod val="60000"/>
                                        <a:lumOff val="40000"/>
                                        <a:alpha val="45000"/>
                                      </a:srgbClr>
                                    </a:solidFill>
                                    <a:latin typeface="Calibri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301" name="TextBox 300"/>
                                <p:cNvSpPr txBox="1"/>
                                <p:nvPr/>
                              </p:nvSpPr>
                              <p:spPr>
                                <a:xfrm>
                                  <a:off x="4508953" y="4509084"/>
                                  <a:ext cx="602314" cy="292388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pPr algn="ctr" fontAlgn="auto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</a:pPr>
                                  <a:r>
                                    <a:rPr lang="en-US" sz="1300" b="1" dirty="0">
                                      <a:solidFill>
                                        <a:srgbClr val="0A0A0A"/>
                                      </a:solidFill>
                                      <a:latin typeface="Calibri"/>
                                    </a:rPr>
                                    <a:t>ANT</a:t>
                                  </a:r>
                                </a:p>
                              </p:txBody>
                            </p:sp>
                          </p:grpSp>
                        </p:grpSp>
                        <p:grpSp>
                          <p:nvGrpSpPr>
                            <p:cNvPr id="225" name="Group 224"/>
                            <p:cNvGrpSpPr/>
                            <p:nvPr/>
                          </p:nvGrpSpPr>
                          <p:grpSpPr>
                            <a:xfrm>
                              <a:off x="7655351" y="2485181"/>
                              <a:ext cx="1280738" cy="2746500"/>
                              <a:chOff x="7655351" y="2485181"/>
                              <a:chExt cx="1280738" cy="2746500"/>
                            </a:xfrm>
                          </p:grpSpPr>
                          <p:sp>
                            <p:nvSpPr>
                              <p:cNvPr id="269" name="Rounded Rectangle 268"/>
                              <p:cNvSpPr/>
                              <p:nvPr/>
                            </p:nvSpPr>
                            <p:spPr>
                              <a:xfrm>
                                <a:off x="7655351" y="2530064"/>
                                <a:ext cx="1243234" cy="2701617"/>
                              </a:xfrm>
                              <a:prstGeom prst="roundRect">
                                <a:avLst>
                                  <a:gd name="adj" fmla="val 0"/>
                                </a:avLst>
                              </a:prstGeom>
                              <a:solidFill>
                                <a:srgbClr val="50AAC5"/>
                              </a:solidFill>
                              <a:ln>
                                <a:noFill/>
                              </a:ln>
                              <a:extLs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dirty="0">
                                  <a:solidFill>
                                    <a:schemeClr val="tx1"/>
                                  </a:solidFill>
                                  <a:latin typeface="Arial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270" name="Rectangle 269"/>
                              <p:cNvSpPr/>
                              <p:nvPr/>
                            </p:nvSpPr>
                            <p:spPr>
                              <a:xfrm>
                                <a:off x="7884649" y="2485181"/>
                                <a:ext cx="784638" cy="323165"/>
                              </a:xfrm>
                              <a:prstGeom prst="rect">
                                <a:avLst/>
                              </a:prstGeom>
                            </p:spPr>
                            <p:txBody>
                              <a:bodyPr wrap="none">
                                <a:spAutoFit/>
                              </a:bodyPr>
                              <a:lstStyle/>
                              <a:p>
                                <a:pPr algn="ctr" fontAlgn="auto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</a:pPr>
                                <a:r>
                                  <a:rPr lang="en-US" sz="1500" b="1" dirty="0">
                                    <a:solidFill>
                                      <a:schemeClr val="bg1"/>
                                    </a:solidFill>
                                    <a:latin typeface="Calibri"/>
                                  </a:rPr>
                                  <a:t> Testing</a:t>
                                </a:r>
                              </a:p>
                            </p:txBody>
                          </p:sp>
                          <p:sp>
                            <p:nvSpPr>
                              <p:cNvPr id="271" name="Rounded Rectangle 270"/>
                              <p:cNvSpPr/>
                              <p:nvPr/>
                            </p:nvSpPr>
                            <p:spPr>
                              <a:xfrm>
                                <a:off x="7727072" y="2804426"/>
                                <a:ext cx="1088211" cy="821505"/>
                              </a:xfrm>
                              <a:prstGeom prst="roundRect">
                                <a:avLst>
                                  <a:gd name="adj" fmla="val 0"/>
                                </a:avLst>
                              </a:prstGeom>
                              <a:solidFill>
                                <a:srgbClr val="C6E3EC"/>
                              </a:solidFill>
                              <a:ln>
                                <a:noFill/>
                              </a:ln>
                              <a:extLs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dirty="0">
                                  <a:solidFill>
                                    <a:schemeClr val="tx1"/>
                                  </a:solidFill>
                                  <a:latin typeface="Arial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279" name="Rectangle 278"/>
                              <p:cNvSpPr/>
                              <p:nvPr/>
                            </p:nvSpPr>
                            <p:spPr>
                              <a:xfrm>
                                <a:off x="7714618" y="2804799"/>
                                <a:ext cx="1109134" cy="405624"/>
                              </a:xfrm>
                              <a:prstGeom prst="rect">
                                <a:avLst/>
                              </a:prstGeom>
                            </p:spPr>
                            <p:txBody>
                              <a:bodyPr wrap="square">
                                <a:spAutoFit/>
                              </a:bodyPr>
                              <a:lstStyle/>
                              <a:p>
                                <a:pPr algn="ctr" fontAlgn="auto">
                                  <a:lnSpc>
                                    <a:spcPts val="12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</a:pPr>
                                <a:r>
                                  <a:rPr lang="en-US" sz="1300" b="1" dirty="0">
                                    <a:solidFill>
                                      <a:srgbClr val="0A0A0A"/>
                                    </a:solidFill>
                                    <a:latin typeface="Calibri"/>
                                  </a:rPr>
                                  <a:t>Microsoft</a:t>
                                </a:r>
                                <a:r>
                                  <a:rPr lang="en-US" sz="1200" b="1" dirty="0" smtClean="0">
                                    <a:solidFill>
                                      <a:srgbClr val="1F497D">
                                        <a:lumMod val="75000"/>
                                        <a:alpha val="45000"/>
                                      </a:srgbClr>
                                    </a:solidFill>
                                    <a:latin typeface="Calibri"/>
                                  </a:rPr>
                                  <a:t> </a:t>
                                </a:r>
                                <a:r>
                                  <a:rPr lang="en-US" sz="1300" b="1" dirty="0" smtClean="0">
                                    <a:solidFill>
                                      <a:srgbClr val="0A0A0A"/>
                                    </a:solidFill>
                                    <a:latin typeface="Calibri"/>
                                  </a:rPr>
                                  <a:t>Test Manager </a:t>
                                </a:r>
                                <a:endParaRPr lang="en-US" sz="1300" b="1" dirty="0">
                                  <a:solidFill>
                                    <a:srgbClr val="0A0A0A"/>
                                  </a:solidFill>
                                  <a:latin typeface="Calibri"/>
                                </a:endParaRPr>
                              </a:p>
                            </p:txBody>
                          </p:sp>
                          <p:sp>
                            <p:nvSpPr>
                              <p:cNvPr id="280" name="Rounded Rectangle 279"/>
                              <p:cNvSpPr/>
                              <p:nvPr/>
                            </p:nvSpPr>
                            <p:spPr>
                              <a:xfrm>
                                <a:off x="7727067" y="3700201"/>
                                <a:ext cx="1096684" cy="1485702"/>
                              </a:xfrm>
                              <a:prstGeom prst="roundRect">
                                <a:avLst>
                                  <a:gd name="adj" fmla="val 0"/>
                                </a:avLst>
                              </a:prstGeom>
                              <a:solidFill>
                                <a:srgbClr val="C6E3EC"/>
                              </a:solidFill>
                              <a:ln>
                                <a:noFill/>
                              </a:ln>
                              <a:extLs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dirty="0">
                                  <a:solidFill>
                                    <a:schemeClr val="tx1"/>
                                  </a:solidFill>
                                  <a:latin typeface="Arial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283" name="Rectangle 282"/>
                              <p:cNvSpPr/>
                              <p:nvPr/>
                            </p:nvSpPr>
                            <p:spPr>
                              <a:xfrm>
                                <a:off x="7664391" y="3658432"/>
                                <a:ext cx="1271698" cy="492443"/>
                              </a:xfrm>
                              <a:prstGeom prst="rect">
                                <a:avLst/>
                              </a:prstGeom>
                            </p:spPr>
                            <p:txBody>
                              <a:bodyPr wrap="square">
                                <a:spAutoFit/>
                              </a:bodyPr>
                              <a:lstStyle/>
                              <a:p>
                                <a:pPr algn="ctr" fontAlgn="auto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</a:pPr>
                                <a:r>
                                  <a:rPr lang="en-US" sz="1300" b="1" dirty="0" smtClean="0">
                                    <a:latin typeface="Calibri"/>
                                  </a:rPr>
                                  <a:t>Automation</a:t>
                                </a:r>
                              </a:p>
                              <a:p>
                                <a:pPr algn="ctr" fontAlgn="auto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</a:pPr>
                                <a:r>
                                  <a:rPr lang="en-US" sz="1300" b="1" dirty="0" smtClean="0">
                                    <a:latin typeface="Calibri"/>
                                  </a:rPr>
                                  <a:t>testing</a:t>
                                </a:r>
                                <a:endParaRPr lang="en-US" sz="1300" b="1" dirty="0">
                                  <a:latin typeface="Calibri"/>
                                </a:endParaRPr>
                              </a:p>
                            </p:txBody>
                          </p:sp>
                        </p:grpSp>
                        <p:cxnSp>
                          <p:nvCxnSpPr>
                            <p:cNvPr id="226" name="Elbow Connector 225"/>
                            <p:cNvCxnSpPr/>
                            <p:nvPr/>
                          </p:nvCxnSpPr>
                          <p:spPr>
                            <a:xfrm flipV="1">
                              <a:off x="3447412" y="2431363"/>
                              <a:ext cx="2532005" cy="482860"/>
                            </a:xfrm>
                            <a:prstGeom prst="bentConnector2">
                              <a:avLst/>
                            </a:prstGeom>
                            <a:ln>
                              <a:headEnd type="triangle" w="med" len="med"/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227" name="Group 226"/>
                            <p:cNvGrpSpPr/>
                            <p:nvPr/>
                          </p:nvGrpSpPr>
                          <p:grpSpPr>
                            <a:xfrm>
                              <a:off x="16948" y="2525197"/>
                              <a:ext cx="3411414" cy="2567464"/>
                              <a:chOff x="72845" y="2525197"/>
                              <a:chExt cx="3411414" cy="2567464"/>
                            </a:xfrm>
                          </p:grpSpPr>
                          <p:sp>
                            <p:nvSpPr>
                              <p:cNvPr id="228" name="Rounded Rectangle 227"/>
                              <p:cNvSpPr/>
                              <p:nvPr/>
                            </p:nvSpPr>
                            <p:spPr>
                              <a:xfrm>
                                <a:off x="72845" y="2525197"/>
                                <a:ext cx="3411414" cy="2567464"/>
                              </a:xfrm>
                              <a:prstGeom prst="roundRect">
                                <a:avLst>
                                  <a:gd name="adj" fmla="val 0"/>
                                </a:avLst>
                              </a:prstGeom>
                              <a:solidFill>
                                <a:srgbClr val="50AAC5"/>
                              </a:solidFill>
                              <a:ln>
                                <a:noFill/>
                              </a:ln>
                              <a:extLs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round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  <p:txBody>
                              <a:bodyPr vert="horz" wrap="square" lIns="91440" tIns="45720" rIns="91440" bIns="45720" numCol="1" anchor="t" anchorCtr="0" compatLnSpc="1">
                                <a:prstTxWarp prst="textNoShape">
                                  <a:avLst/>
                                </a:prstTxWarp>
                              </a:bodyPr>
                              <a:lstStyle/>
                              <a:p>
                                <a:endParaRPr lang="en-US" dirty="0">
                                  <a:solidFill>
                                    <a:schemeClr val="tx1"/>
                                  </a:solidFill>
                                  <a:latin typeface="Arial" charset="0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229" name="Group 228"/>
                              <p:cNvGrpSpPr/>
                              <p:nvPr/>
                            </p:nvGrpSpPr>
                            <p:grpSpPr>
                              <a:xfrm>
                                <a:off x="124648" y="4300576"/>
                                <a:ext cx="3287067" cy="752098"/>
                                <a:chOff x="4218321" y="5636504"/>
                                <a:chExt cx="3265096" cy="752098"/>
                              </a:xfrm>
                            </p:grpSpPr>
                            <p:sp>
                              <p:nvSpPr>
                                <p:cNvPr id="265" name="Rounded Rectangle 264"/>
                                <p:cNvSpPr/>
                                <p:nvPr/>
                              </p:nvSpPr>
                              <p:spPr>
                                <a:xfrm>
                                  <a:off x="4218321" y="5688155"/>
                                  <a:ext cx="3265096" cy="700447"/>
                                </a:xfrm>
                                <a:prstGeom prst="roundRect">
                                  <a:avLst>
                                    <a:gd name="adj" fmla="val 0"/>
                                  </a:avLst>
                                </a:prstGeom>
                                <a:solidFill>
                                  <a:srgbClr val="C6E3EC"/>
                                </a:solidFill>
                                <a:ln>
                                  <a:noFill/>
                                </a:ln>
                                <a:extLs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endParaRPr lang="en-US" dirty="0">
                                    <a:solidFill>
                                      <a:schemeClr val="tx1"/>
                                    </a:solidFill>
                                    <a:latin typeface="Arial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66" name="TextBox 265"/>
                                <p:cNvSpPr txBox="1"/>
                                <p:nvPr/>
                              </p:nvSpPr>
                              <p:spPr>
                                <a:xfrm>
                                  <a:off x="4793406" y="5636504"/>
                                  <a:ext cx="2147729" cy="292388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pPr algn="ctr" fontAlgn="auto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</a:pPr>
                                  <a:r>
                                    <a:rPr lang="en-US" sz="1300" b="1" dirty="0" smtClean="0">
                                      <a:solidFill>
                                        <a:srgbClr val="0A0A0A"/>
                                      </a:solidFill>
                                      <a:latin typeface="Calibri"/>
                                    </a:rPr>
                                    <a:t>Repository </a:t>
                                  </a:r>
                                  <a:r>
                                    <a:rPr lang="en-US" sz="1300" b="1" dirty="0" smtClean="0">
                                      <a:latin typeface="Calibri"/>
                                    </a:rPr>
                                    <a:t>management</a:t>
                                  </a:r>
                                  <a:endParaRPr lang="en-US" sz="1300" b="1" dirty="0">
                                    <a:latin typeface="Calibri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67" name="TextBox 266"/>
                                <p:cNvSpPr txBox="1"/>
                                <p:nvPr/>
                              </p:nvSpPr>
                              <p:spPr>
                                <a:xfrm>
                                  <a:off x="5865089" y="5939433"/>
                                  <a:ext cx="304800" cy="24622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pPr algn="ctr" fontAlgn="auto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</a:pPr>
                                  <a:r>
                                    <a:rPr lang="en-US" sz="1000" dirty="0" smtClean="0">
                                      <a:solidFill>
                                        <a:prstClr val="black"/>
                                      </a:solidFill>
                                      <a:latin typeface="Calibri"/>
                                    </a:rPr>
                                    <a:t>or</a:t>
                                  </a:r>
                                  <a:endParaRPr lang="en-US" sz="1000" dirty="0">
                                    <a:solidFill>
                                      <a:prstClr val="black"/>
                                    </a:solidFill>
                                    <a:latin typeface="Calibri"/>
                                  </a:endParaRPr>
                                </a:p>
                              </p:txBody>
                            </p:sp>
                            <p:pic>
                              <p:nvPicPr>
                                <p:cNvPr id="268" name="Picture 2" descr="https://www.ostraining.com/cdn/images/coding/github_logo_blog1.png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4" cstate="print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455273" y="5870884"/>
                                  <a:ext cx="516273" cy="437785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28575"/>
                                <a:effectLst/>
                                <a:extLst/>
                              </p:spPr>
                            </p:pic>
                          </p:grpSp>
                          <p:grpSp>
                            <p:nvGrpSpPr>
                              <p:cNvPr id="230" name="Group 229"/>
                              <p:cNvGrpSpPr/>
                              <p:nvPr/>
                            </p:nvGrpSpPr>
                            <p:grpSpPr>
                              <a:xfrm>
                                <a:off x="1209390" y="2867841"/>
                                <a:ext cx="1087962" cy="1405016"/>
                                <a:chOff x="5401159" y="1857119"/>
                                <a:chExt cx="1087962" cy="1405016"/>
                              </a:xfrm>
                            </p:grpSpPr>
                            <p:sp>
                              <p:nvSpPr>
                                <p:cNvPr id="256" name="Rounded Rectangle 255"/>
                                <p:cNvSpPr/>
                                <p:nvPr/>
                              </p:nvSpPr>
                              <p:spPr>
                                <a:xfrm>
                                  <a:off x="5401159" y="1893404"/>
                                  <a:ext cx="1087962" cy="1368731"/>
                                </a:xfrm>
                                <a:prstGeom prst="roundRect">
                                  <a:avLst>
                                    <a:gd name="adj" fmla="val 0"/>
                                  </a:avLst>
                                </a:prstGeom>
                                <a:solidFill>
                                  <a:srgbClr val="C6E3EC"/>
                                </a:solidFill>
                                <a:ln>
                                  <a:noFill/>
                                </a:ln>
                                <a:extLs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endParaRPr lang="en-US" dirty="0">
                                    <a:solidFill>
                                      <a:schemeClr val="tx1"/>
                                    </a:solidFill>
                                    <a:latin typeface="Arial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57" name="TextBox 256"/>
                                <p:cNvSpPr txBox="1"/>
                                <p:nvPr/>
                              </p:nvSpPr>
                              <p:spPr>
                                <a:xfrm flipH="1">
                                  <a:off x="5621961" y="1857119"/>
                                  <a:ext cx="612806" cy="292388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pPr algn="ctr" fontAlgn="auto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</a:pPr>
                                  <a:r>
                                    <a:rPr lang="en-US" sz="1300" b="1" dirty="0" smtClean="0">
                                      <a:solidFill>
                                        <a:srgbClr val="0A0A0A"/>
                                      </a:solidFill>
                                      <a:latin typeface="Calibri"/>
                                    </a:rPr>
                                    <a:t>SCM</a:t>
                                  </a:r>
                                  <a:endParaRPr lang="en-US" sz="1300" b="1" dirty="0">
                                    <a:solidFill>
                                      <a:srgbClr val="0A0A0A"/>
                                    </a:solidFill>
                                    <a:latin typeface="Calibri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58" name="TextBox 257"/>
                                <p:cNvSpPr txBox="1"/>
                                <p:nvPr/>
                              </p:nvSpPr>
                              <p:spPr>
                                <a:xfrm>
                                  <a:off x="5778690" y="2305183"/>
                                  <a:ext cx="304800" cy="24622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pPr algn="ctr" fontAlgn="auto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</a:pPr>
                                  <a:r>
                                    <a:rPr lang="en-US" sz="1000" dirty="0" smtClean="0">
                                      <a:solidFill>
                                        <a:prstClr val="black"/>
                                      </a:solidFill>
                                      <a:latin typeface="Calibri"/>
                                    </a:rPr>
                                    <a:t>or</a:t>
                                  </a:r>
                                  <a:endParaRPr lang="en-US" sz="1000" dirty="0">
                                    <a:solidFill>
                                      <a:prstClr val="black"/>
                                    </a:solidFill>
                                    <a:latin typeface="Calibri"/>
                                  </a:endParaRPr>
                                </a:p>
                              </p:txBody>
                            </p:sp>
                            <p:pic>
                              <p:nvPicPr>
                                <p:cNvPr id="264" name="Picture 2" descr="http://git-scm.com/images/logos/downloads/Git-Logo-1788C.png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5" cstate="print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5607608" y="2536164"/>
                                  <a:ext cx="675670" cy="233008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 w="28575"/>
                                <a:effectLst/>
                                <a:extLst/>
                              </p:spPr>
                            </p:pic>
                          </p:grpSp>
                          <p:grpSp>
                            <p:nvGrpSpPr>
                              <p:cNvPr id="231" name="Group 230"/>
                              <p:cNvGrpSpPr/>
                              <p:nvPr/>
                            </p:nvGrpSpPr>
                            <p:grpSpPr>
                              <a:xfrm>
                                <a:off x="2393170" y="2867841"/>
                                <a:ext cx="1035059" cy="1405016"/>
                                <a:chOff x="6584939" y="1857119"/>
                                <a:chExt cx="1035059" cy="1405016"/>
                              </a:xfrm>
                            </p:grpSpPr>
                            <p:sp>
                              <p:nvSpPr>
                                <p:cNvPr id="253" name="Rounded Rectangle 252"/>
                                <p:cNvSpPr/>
                                <p:nvPr/>
                              </p:nvSpPr>
                              <p:spPr>
                                <a:xfrm>
                                  <a:off x="6589374" y="1893404"/>
                                  <a:ext cx="1030624" cy="1368731"/>
                                </a:xfrm>
                                <a:prstGeom prst="roundRect">
                                  <a:avLst>
                                    <a:gd name="adj" fmla="val 0"/>
                                  </a:avLst>
                                </a:prstGeom>
                                <a:solidFill>
                                  <a:srgbClr val="C6E3EC"/>
                                </a:solidFill>
                                <a:ln>
                                  <a:noFill/>
                                </a:ln>
                                <a:extLs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endParaRPr lang="en-US" dirty="0">
                                    <a:solidFill>
                                      <a:schemeClr val="tx1"/>
                                    </a:solidFill>
                                    <a:latin typeface="Arial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54" name="TextBox 253"/>
                                <p:cNvSpPr txBox="1"/>
                                <p:nvPr/>
                              </p:nvSpPr>
                              <p:spPr>
                                <a:xfrm>
                                  <a:off x="6584939" y="1857119"/>
                                  <a:ext cx="1035059" cy="292388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pPr algn="ctr" fontAlgn="auto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</a:pPr>
                                  <a:r>
                                    <a:rPr lang="en-US" sz="1300" b="1" dirty="0" smtClean="0">
                                      <a:solidFill>
                                        <a:srgbClr val="0A0A0A"/>
                                      </a:solidFill>
                                      <a:latin typeface="Calibri"/>
                                    </a:rPr>
                                    <a:t>SCA</a:t>
                                  </a:r>
                                  <a:endParaRPr lang="en-US" sz="1300" b="1" dirty="0">
                                    <a:latin typeface="Calibri"/>
                                  </a:endParaRPr>
                                </a:p>
                              </p:txBody>
                            </p:sp>
                            <p:pic>
                              <p:nvPicPr>
                                <p:cNvPr id="255" name="Picture 2" descr="https://camo.githubusercontent.com/c008717a1d1438f1da3bbe8ea229a0aed7856a21/687474703a2f2f75706c6f61642e77696b696d656469612e6f72672f77696b6970656469612f636f6d6d6f6e732f652f65362f536f6e6172717562652d3438783230302e706e67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6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678915" y="2215722"/>
                                  <a:ext cx="894089" cy="214581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grpSp>
                          <p:grpSp>
                            <p:nvGrpSpPr>
                              <p:cNvPr id="237" name="Group 236"/>
                              <p:cNvGrpSpPr/>
                              <p:nvPr/>
                            </p:nvGrpSpPr>
                            <p:grpSpPr>
                              <a:xfrm>
                                <a:off x="80345" y="2867841"/>
                                <a:ext cx="1040602" cy="1405016"/>
                                <a:chOff x="4272114" y="1857119"/>
                                <a:chExt cx="1040602" cy="1405016"/>
                              </a:xfrm>
                            </p:grpSpPr>
                            <p:sp>
                              <p:nvSpPr>
                                <p:cNvPr id="240" name="Rounded Rectangle 239"/>
                                <p:cNvSpPr/>
                                <p:nvPr/>
                              </p:nvSpPr>
                              <p:spPr>
                                <a:xfrm>
                                  <a:off x="4316417" y="1893404"/>
                                  <a:ext cx="996299" cy="1368731"/>
                                </a:xfrm>
                                <a:prstGeom prst="roundRect">
                                  <a:avLst>
                                    <a:gd name="adj" fmla="val 0"/>
                                  </a:avLst>
                                </a:prstGeom>
                                <a:solidFill>
                                  <a:srgbClr val="C6E3EC"/>
                                </a:solidFill>
                                <a:ln>
                                  <a:noFill/>
                                </a:ln>
                                <a:extLs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round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  <p:txBody>
                                <a:bodyPr vert="horz" wrap="square" lIns="91440" tIns="45720" rIns="91440" bIns="45720" numCol="1" anchor="t" anchorCtr="0" compatLnSpc="1">
                                  <a:prstTxWarp prst="textNoShape">
                                    <a:avLst/>
                                  </a:prstTxWarp>
                                </a:bodyPr>
                                <a:lstStyle/>
                                <a:p>
                                  <a:endParaRPr lang="en-US" dirty="0">
                                    <a:solidFill>
                                      <a:schemeClr val="tx1"/>
                                    </a:solidFill>
                                    <a:latin typeface="Arial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43" name="TextBox 242"/>
                                <p:cNvSpPr txBox="1"/>
                                <p:nvPr/>
                              </p:nvSpPr>
                              <p:spPr>
                                <a:xfrm>
                                  <a:off x="4272114" y="1857119"/>
                                  <a:ext cx="1040602" cy="492443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pPr algn="ctr" fontAlgn="auto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</a:pPr>
                                  <a:r>
                                    <a:rPr lang="en-US" sz="1300" b="1" dirty="0" smtClean="0">
                                      <a:solidFill>
                                        <a:srgbClr val="0A0A0A"/>
                                      </a:solidFill>
                                      <a:latin typeface="Calibri"/>
                                    </a:rPr>
                                    <a:t>Unit </a:t>
                                  </a:r>
                                </a:p>
                                <a:p>
                                  <a:pPr algn="ctr" fontAlgn="auto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</a:pPr>
                                  <a:r>
                                    <a:rPr lang="en-US" sz="1300" b="1" dirty="0" smtClean="0">
                                      <a:latin typeface="Calibri"/>
                                    </a:rPr>
                                    <a:t>testing</a:t>
                                  </a:r>
                                  <a:endParaRPr lang="en-US" sz="1300" b="1" dirty="0">
                                    <a:latin typeface="Calibri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44" name="TextBox 243"/>
                                <p:cNvSpPr txBox="1"/>
                                <p:nvPr/>
                              </p:nvSpPr>
                              <p:spPr>
                                <a:xfrm>
                                  <a:off x="4678432" y="2532725"/>
                                  <a:ext cx="304800" cy="246221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square" rtlCol="0">
                                  <a:spAutoFit/>
                                </a:bodyPr>
                                <a:lstStyle/>
                                <a:p>
                                  <a:pPr algn="ctr" fontAlgn="auto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</a:pPr>
                                  <a:r>
                                    <a:rPr lang="en-US" sz="1000" dirty="0" smtClean="0">
                                      <a:solidFill>
                                        <a:prstClr val="black"/>
                                      </a:solidFill>
                                      <a:latin typeface="Calibri"/>
                                    </a:rPr>
                                    <a:t>or</a:t>
                                  </a:r>
                                  <a:endParaRPr lang="en-US" sz="1000" dirty="0">
                                    <a:solidFill>
                                      <a:prstClr val="black"/>
                                    </a:solidFill>
                                    <a:latin typeface="Calibri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239" name="Rectangle 238"/>
                              <p:cNvSpPr/>
                              <p:nvPr/>
                            </p:nvSpPr>
                            <p:spPr>
                              <a:xfrm>
                                <a:off x="252932" y="2533596"/>
                                <a:ext cx="3051241" cy="323165"/>
                              </a:xfrm>
                              <a:prstGeom prst="rect">
                                <a:avLst/>
                              </a:prstGeom>
                            </p:spPr>
                            <p:txBody>
                              <a:bodyPr wrap="square">
                                <a:spAutoFit/>
                              </a:bodyPr>
                              <a:lstStyle/>
                              <a:p>
                                <a:pPr algn="ctr" fontAlgn="auto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</a:pPr>
                                <a:r>
                                  <a:rPr lang="en-US" sz="1500" b="1" dirty="0">
                                    <a:solidFill>
                                      <a:srgbClr val="1F497D">
                                        <a:lumMod val="75000"/>
                                        <a:alpha val="45000"/>
                                      </a:srgbClr>
                                    </a:solidFill>
                                    <a:latin typeface="Calibri"/>
                                  </a:rPr>
                                  <a:t> </a:t>
                                </a:r>
                                <a:r>
                                  <a:rPr lang="en-US" sz="1500" b="1" dirty="0" smtClean="0">
                                    <a:solidFill>
                                      <a:schemeClr val="bg1"/>
                                    </a:solidFill>
                                    <a:latin typeface="Calibri"/>
                                  </a:rPr>
                                  <a:t>Development</a:t>
                                </a:r>
                                <a:endParaRPr lang="en-US" sz="1500" b="1" dirty="0">
                                  <a:solidFill>
                                    <a:schemeClr val="bg1"/>
                                  </a:solidFill>
                                  <a:latin typeface="Calibri"/>
                                </a:endParaRPr>
                              </a:p>
                            </p:txBody>
                          </p:sp>
                        </p:grpSp>
                      </p:grpSp>
                    </p:grpSp>
                    <p:pic>
                      <p:nvPicPr>
                        <p:cNvPr id="188" name="Picture 187" descr="https://wiki.jenkins-ci.org/download/attachments/2916393/logo-title.png?version=1&amp;modificationDate=1302753947000"/>
                        <p:cNvPicPr/>
                        <p:nvPr/>
                      </p:nvPicPr>
                      <p:blipFill>
                        <a:blip r:embed="rId1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 bwMode="auto">
                        <a:xfrm>
                          <a:off x="5924701" y="4692688"/>
                          <a:ext cx="888595" cy="354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pic>
                      <p:nvPicPr>
                        <p:cNvPr id="192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 rotWithShape="1">
                        <a:blip r:embed="rId18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/>
                      </p:blipFill>
                      <p:spPr bwMode="auto">
                        <a:xfrm>
                          <a:off x="4601701" y="4380840"/>
                          <a:ext cx="660712" cy="1515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  <p:pic>
                      <p:nvPicPr>
                        <p:cNvPr id="193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69460" y="3960460"/>
                          <a:ext cx="704850" cy="3574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  <p:pic>
                      <p:nvPicPr>
                        <p:cNvPr id="194" name="Picture 19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625439" y="4818532"/>
                          <a:ext cx="829546" cy="32195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95" name="Picture 19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0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62513" y="4021980"/>
                          <a:ext cx="794214" cy="34309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96" name="Picture 19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1457146" y="3397945"/>
                          <a:ext cx="675670" cy="23429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07" name="Picture 20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8029678" y="3451015"/>
                          <a:ext cx="725708" cy="328430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184" name="Group 183"/>
                      <p:cNvGrpSpPr/>
                      <p:nvPr/>
                    </p:nvGrpSpPr>
                    <p:grpSpPr>
                      <a:xfrm>
                        <a:off x="4548315" y="3872224"/>
                        <a:ext cx="717998" cy="263113"/>
                        <a:chOff x="4548315" y="3872224"/>
                        <a:chExt cx="717998" cy="263113"/>
                      </a:xfrm>
                    </p:grpSpPr>
                    <p:sp>
                      <p:nvSpPr>
                        <p:cNvPr id="185" name="Rounded Rectangle 184"/>
                        <p:cNvSpPr/>
                        <p:nvPr/>
                      </p:nvSpPr>
                      <p:spPr>
                        <a:xfrm>
                          <a:off x="4548315" y="3901499"/>
                          <a:ext cx="717998" cy="233838"/>
                        </a:xfrm>
                        <a:prstGeom prst="roundRect">
                          <a:avLst>
                            <a:gd name="adj" fmla="val 0"/>
                          </a:avLst>
                        </a:prstGeom>
                        <a:solidFill>
                          <a:schemeClr val="bg1"/>
                        </a:solidFill>
                        <a:ln w="28575"/>
                        <a:effectLst/>
                      </p:spPr>
                      <p:style>
                        <a:lnRef idx="3">
                          <a:schemeClr val="lt1"/>
                        </a:lnRef>
                        <a:fillRef idx="1">
                          <a:schemeClr val="accent5"/>
                        </a:fillRef>
                        <a:effectRef idx="1">
                          <a:schemeClr val="accent5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endParaRPr lang="en-US" sz="900" b="1" kern="0" dirty="0">
                            <a:solidFill>
                              <a:srgbClr val="1F497D">
                                <a:lumMod val="60000"/>
                                <a:lumOff val="40000"/>
                                <a:alpha val="45000"/>
                              </a:srgbClr>
                            </a:solidFill>
                            <a:latin typeface="Calibri"/>
                          </a:endParaRPr>
                        </a:p>
                      </p:txBody>
                    </p:sp>
                    <p:sp>
                      <p:nvSpPr>
                        <p:cNvPr id="186" name="TextBox 185"/>
                        <p:cNvSpPr txBox="1"/>
                        <p:nvPr/>
                      </p:nvSpPr>
                      <p:spPr>
                        <a:xfrm>
                          <a:off x="4548315" y="3872224"/>
                          <a:ext cx="717998" cy="2616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 fontAlgn="auto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1" dirty="0" smtClean="0">
                              <a:solidFill>
                                <a:srgbClr val="0A0A0A"/>
                              </a:solidFill>
                              <a:latin typeface="Calibri"/>
                            </a:rPr>
                            <a:t>MS Build</a:t>
                          </a:r>
                          <a:endParaRPr lang="en-US" sz="1100" b="1" dirty="0">
                            <a:solidFill>
                              <a:srgbClr val="0A0A0A"/>
                            </a:solidFill>
                            <a:latin typeface="Calibri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175" name="Rounded Rectangle 174"/>
                    <p:cNvSpPr/>
                    <p:nvPr/>
                  </p:nvSpPr>
                  <p:spPr>
                    <a:xfrm>
                      <a:off x="7867259" y="4368953"/>
                      <a:ext cx="1010708" cy="471756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chemeClr val="bg1"/>
                    </a:solidFill>
                    <a:ln w="28575"/>
                    <a:effectLst/>
                  </p:spPr>
                  <p:style>
                    <a:lnRef idx="3">
                      <a:schemeClr val="lt1"/>
                    </a:lnRef>
                    <a:fillRef idx="1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endParaRPr lang="en-US" sz="900" b="1" kern="0" dirty="0">
                        <a:solidFill>
                          <a:srgbClr val="1F497D">
                            <a:lumMod val="60000"/>
                            <a:lumOff val="40000"/>
                            <a:alpha val="45000"/>
                          </a:srgbClr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176" name="TextBox 175"/>
                    <p:cNvSpPr txBox="1"/>
                    <p:nvPr/>
                  </p:nvSpPr>
                  <p:spPr>
                    <a:xfrm>
                      <a:off x="7939001" y="4370642"/>
                      <a:ext cx="938966" cy="49244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 smtClean="0">
                          <a:solidFill>
                            <a:srgbClr val="0A0A0A"/>
                          </a:solidFill>
                          <a:latin typeface="Calibri"/>
                        </a:rPr>
                        <a:t>Coded UI Test</a:t>
                      </a:r>
                      <a:endParaRPr lang="en-US" sz="1300" b="1" dirty="0">
                        <a:solidFill>
                          <a:srgbClr val="0A0A0A"/>
                        </a:solidFill>
                        <a:latin typeface="Calibri"/>
                      </a:endParaRPr>
                    </a:p>
                  </p:txBody>
                </p:sp>
                <p:pic>
                  <p:nvPicPr>
                    <p:cNvPr id="177" name="Picture 1" descr="http://www.seleniumhq.org/images/big-logo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198478" y="5069649"/>
                      <a:ext cx="397932" cy="3601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78" name="TextBox 177"/>
                    <p:cNvSpPr txBox="1"/>
                    <p:nvPr/>
                  </p:nvSpPr>
                  <p:spPr>
                    <a:xfrm>
                      <a:off x="8245044" y="4843156"/>
                      <a:ext cx="304800" cy="3588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 fontAlgn="auto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prstClr val="black"/>
                          </a:solidFill>
                          <a:latin typeface="Calibri"/>
                        </a:rPr>
                        <a:t>or</a:t>
                      </a:r>
                      <a:endParaRPr lang="en-US" sz="1000" dirty="0">
                        <a:solidFill>
                          <a:prstClr val="black"/>
                        </a:solidFill>
                        <a:latin typeface="Calibri"/>
                      </a:endParaRPr>
                    </a:p>
                  </p:txBody>
                </p:sp>
              </p:grpSp>
              <p:pic>
                <p:nvPicPr>
                  <p:cNvPr id="140" name="Picture 10" descr="http://www.midwinter-dg.com/images/blog_images/subversion-icon.pn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/>
                </p:blipFill>
                <p:spPr bwMode="auto">
                  <a:xfrm>
                    <a:off x="1584264" y="4186319"/>
                    <a:ext cx="420829" cy="292608"/>
                  </a:xfrm>
                  <a:prstGeom prst="rect">
                    <a:avLst/>
                  </a:prstGeom>
                  <a:noFill/>
                  <a:ln>
                    <a:noFill/>
                  </a:ln>
                  <a:extLst/>
                </p:spPr>
              </p:pic>
              <p:sp>
                <p:nvSpPr>
                  <p:cNvPr id="141" name="TextBox 140"/>
                  <p:cNvSpPr txBox="1"/>
                  <p:nvPr/>
                </p:nvSpPr>
                <p:spPr>
                  <a:xfrm>
                    <a:off x="1628228" y="3991008"/>
                    <a:ext cx="30480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000" dirty="0" smtClean="0">
                        <a:solidFill>
                          <a:prstClr val="black"/>
                        </a:solidFill>
                        <a:latin typeface="Calibri"/>
                      </a:rPr>
                      <a:t>or</a:t>
                    </a:r>
                    <a:endParaRPr lang="en-US" sz="1000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61" name="TextBox 160"/>
                  <p:cNvSpPr txBox="1"/>
                  <p:nvPr/>
                </p:nvSpPr>
                <p:spPr>
                  <a:xfrm>
                    <a:off x="2823097" y="3750547"/>
                    <a:ext cx="304800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:r>
                      <a:rPr lang="en-US" sz="1000" dirty="0" smtClean="0">
                        <a:solidFill>
                          <a:prstClr val="black"/>
                        </a:solidFill>
                        <a:latin typeface="Calibri"/>
                      </a:rPr>
                      <a:t>or</a:t>
                    </a:r>
                    <a:endParaRPr lang="en-US" sz="1000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pic>
                <p:nvPicPr>
                  <p:cNvPr id="162" name="Picture 161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71864" y="4057206"/>
                    <a:ext cx="807266" cy="41895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21" name="Picture 4" descr="C:\Users\pradeepbo\Desktop\nunit.jpg"/>
                <p:cNvPicPr>
                  <a:picLocks noChangeAspect="1" noChangeArrowheads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6351" y="3581580"/>
                  <a:ext cx="721741" cy="2697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10" name="Elbow Connector 9"/>
              <p:cNvCxnSpPr>
                <a:stCxn id="108" idx="1"/>
                <a:endCxn id="228" idx="0"/>
              </p:cNvCxnSpPr>
              <p:nvPr/>
            </p:nvCxnSpPr>
            <p:spPr>
              <a:xfrm rot="10800000" flipV="1">
                <a:off x="1819860" y="2167113"/>
                <a:ext cx="437171" cy="60699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8" name="TextBox 127"/>
            <p:cNvSpPr txBox="1"/>
            <p:nvPr/>
          </p:nvSpPr>
          <p:spPr>
            <a:xfrm>
              <a:off x="49923" y="6654276"/>
              <a:ext cx="28479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 smtClean="0">
                  <a:solidFill>
                    <a:srgbClr val="0A0A0A"/>
                  </a:solidFill>
                  <a:latin typeface="Calibri"/>
                </a:rPr>
                <a:t>Note: Solution offering for on-premise &amp; on-cloud</a:t>
              </a:r>
              <a:endParaRPr lang="en-US" sz="1000" b="1" dirty="0">
                <a:solidFill>
                  <a:srgbClr val="0A0A0A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89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1075640" y="2133600"/>
            <a:ext cx="6992720" cy="3962400"/>
            <a:chOff x="474880" y="2133600"/>
            <a:chExt cx="6992720" cy="3962400"/>
          </a:xfrm>
        </p:grpSpPr>
        <p:sp>
          <p:nvSpPr>
            <p:cNvPr id="9" name="Round Same Side Corner Rectangle 8"/>
            <p:cNvSpPr/>
            <p:nvPr/>
          </p:nvSpPr>
          <p:spPr>
            <a:xfrm>
              <a:off x="474880" y="2133600"/>
              <a:ext cx="3046170" cy="393644"/>
            </a:xfrm>
            <a:prstGeom prst="round2SameRect">
              <a:avLst/>
            </a:prstGeom>
            <a:solidFill>
              <a:srgbClr val="4BACC6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spAutoFit/>
            </a:bodyPr>
            <a:lstStyle/>
            <a:p>
              <a:pPr algn="ctr" defTabSz="889000">
                <a:lnSpc>
                  <a:spcPct val="90000"/>
                </a:lnSpc>
              </a:pPr>
              <a:r>
                <a:rPr lang="en-US" sz="1600" b="1" dirty="0"/>
                <a:t>Functions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83491" y="2575984"/>
              <a:ext cx="3028948" cy="347788"/>
            </a:xfrm>
            <a:prstGeom prst="rect">
              <a:avLst/>
            </a:prstGeom>
            <a:solidFill>
              <a:srgbClr val="BCE0EA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sp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400" dirty="0">
                  <a:solidFill>
                    <a:srgbClr val="404040"/>
                  </a:solidFill>
                </a:rPr>
                <a:t>Configuration Management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83491" y="2972512"/>
              <a:ext cx="3028948" cy="347788"/>
            </a:xfrm>
            <a:prstGeom prst="rect">
              <a:avLst/>
            </a:prstGeom>
            <a:solidFill>
              <a:srgbClr val="BCE0EA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sp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400" dirty="0">
                  <a:solidFill>
                    <a:srgbClr val="404040"/>
                  </a:solidFill>
                </a:rPr>
                <a:t>Service Registration &amp; Discovery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83491" y="3369040"/>
              <a:ext cx="3028948" cy="347788"/>
            </a:xfrm>
            <a:prstGeom prst="rect">
              <a:avLst/>
            </a:prstGeom>
            <a:solidFill>
              <a:srgbClr val="BCE0EA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sp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400" dirty="0">
                  <a:solidFill>
                    <a:srgbClr val="404040"/>
                  </a:solidFill>
                </a:rPr>
                <a:t>Routing &amp; Load Balancing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83491" y="3765568"/>
              <a:ext cx="3028948" cy="347788"/>
            </a:xfrm>
            <a:prstGeom prst="rect">
              <a:avLst/>
            </a:prstGeom>
            <a:solidFill>
              <a:srgbClr val="BCE0EA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sp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400" dirty="0">
                  <a:solidFill>
                    <a:srgbClr val="404040"/>
                  </a:solidFill>
                </a:rPr>
                <a:t>Distributed Tracing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83491" y="4162096"/>
              <a:ext cx="3028948" cy="347788"/>
            </a:xfrm>
            <a:prstGeom prst="rect">
              <a:avLst/>
            </a:prstGeom>
            <a:solidFill>
              <a:srgbClr val="BCE0EA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sp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400" dirty="0">
                  <a:solidFill>
                    <a:srgbClr val="404040"/>
                  </a:solidFill>
                </a:rPr>
                <a:t>Fault Tolerance (Circuit Breakers)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83491" y="4558624"/>
              <a:ext cx="3028948" cy="347788"/>
            </a:xfrm>
            <a:prstGeom prst="rect">
              <a:avLst/>
            </a:prstGeom>
            <a:solidFill>
              <a:srgbClr val="BCE0EA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sp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400" dirty="0">
                  <a:solidFill>
                    <a:srgbClr val="404040"/>
                  </a:solidFill>
                </a:rPr>
                <a:t>Scheduler &amp; Orchestrator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83491" y="4955152"/>
              <a:ext cx="3028948" cy="347788"/>
            </a:xfrm>
            <a:prstGeom prst="rect">
              <a:avLst/>
            </a:prstGeom>
            <a:solidFill>
              <a:srgbClr val="BCE0EA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sp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400" dirty="0">
                  <a:solidFill>
                    <a:srgbClr val="404040"/>
                  </a:solidFill>
                </a:rPr>
                <a:t>Monitoring, Alerting, Logging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83491" y="5351680"/>
              <a:ext cx="3028948" cy="347788"/>
            </a:xfrm>
            <a:prstGeom prst="rect">
              <a:avLst/>
            </a:prstGeom>
            <a:solidFill>
              <a:srgbClr val="BCE0EA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sp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400" dirty="0">
                  <a:solidFill>
                    <a:srgbClr val="404040"/>
                  </a:solidFill>
                </a:rPr>
                <a:t>Deployment &amp; Snapshot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83491" y="5748212"/>
              <a:ext cx="3028948" cy="347788"/>
            </a:xfrm>
            <a:prstGeom prst="rect">
              <a:avLst/>
            </a:prstGeom>
            <a:solidFill>
              <a:srgbClr val="BCE0EA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sp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400" dirty="0">
                  <a:solidFill>
                    <a:srgbClr val="404040"/>
                  </a:solidFill>
                </a:rPr>
                <a:t>Datacenter OS &amp; cluster manager</a:t>
              </a:r>
            </a:p>
          </p:txBody>
        </p:sp>
        <p:sp>
          <p:nvSpPr>
            <p:cNvPr id="52" name="Round Same Side Corner Rectangle 51"/>
            <p:cNvSpPr/>
            <p:nvPr/>
          </p:nvSpPr>
          <p:spPr>
            <a:xfrm>
              <a:off x="3583230" y="2133600"/>
              <a:ext cx="3884370" cy="393644"/>
            </a:xfrm>
            <a:prstGeom prst="round2SameRect">
              <a:avLst/>
            </a:prstGeom>
            <a:solidFill>
              <a:srgbClr val="4BACC6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spAutoFit/>
            </a:bodyPr>
            <a:lstStyle/>
            <a:p>
              <a:pPr algn="ctr" defTabSz="889000">
                <a:lnSpc>
                  <a:spcPct val="90000"/>
                </a:lnSpc>
              </a:pPr>
              <a:r>
                <a:rPr lang="en-US" sz="1600" b="1" dirty="0"/>
                <a:t>Solutions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587535" y="2575984"/>
              <a:ext cx="3875760" cy="347788"/>
            </a:xfrm>
            <a:prstGeom prst="rect">
              <a:avLst/>
            </a:prstGeom>
            <a:solidFill>
              <a:srgbClr val="BCE0EA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sp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400" dirty="0">
                  <a:solidFill>
                    <a:srgbClr val="404040"/>
                  </a:solidFill>
                </a:rPr>
                <a:t>Centralized Config Server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587535" y="2972512"/>
              <a:ext cx="3875760" cy="347788"/>
            </a:xfrm>
            <a:prstGeom prst="rect">
              <a:avLst/>
            </a:prstGeom>
            <a:solidFill>
              <a:srgbClr val="BCE0EA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sp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400" dirty="0">
                  <a:solidFill>
                    <a:srgbClr val="404040"/>
                  </a:solidFill>
                </a:rPr>
                <a:t>Consul, etcd, Eureka, Zookeeper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587535" y="3369040"/>
              <a:ext cx="3875760" cy="347788"/>
            </a:xfrm>
            <a:prstGeom prst="rect">
              <a:avLst/>
            </a:prstGeom>
            <a:solidFill>
              <a:srgbClr val="BCE0EA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sp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400" dirty="0">
                  <a:solidFill>
                    <a:srgbClr val="404040"/>
                  </a:solidFill>
                </a:rPr>
                <a:t>Nginx, Ribbon, AWS ELB &amp; API Gateway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587535" y="3765568"/>
              <a:ext cx="3875760" cy="347788"/>
            </a:xfrm>
            <a:prstGeom prst="rect">
              <a:avLst/>
            </a:prstGeom>
            <a:solidFill>
              <a:srgbClr val="BCE0EA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sp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400" dirty="0">
                  <a:solidFill>
                    <a:srgbClr val="404040"/>
                  </a:solidFill>
                </a:rPr>
                <a:t>Zipkin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587535" y="4162096"/>
              <a:ext cx="3875760" cy="347788"/>
            </a:xfrm>
            <a:prstGeom prst="rect">
              <a:avLst/>
            </a:prstGeom>
            <a:solidFill>
              <a:srgbClr val="BCE0EA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sp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400" dirty="0">
                  <a:solidFill>
                    <a:srgbClr val="404040"/>
                  </a:solidFill>
                </a:rPr>
                <a:t>Hystrix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587535" y="4558624"/>
              <a:ext cx="3875760" cy="347788"/>
            </a:xfrm>
            <a:prstGeom prst="rect">
              <a:avLst/>
            </a:prstGeom>
            <a:solidFill>
              <a:srgbClr val="BCE0EA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sp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400" dirty="0">
                  <a:solidFill>
                    <a:srgbClr val="404040"/>
                  </a:solidFill>
                </a:rPr>
                <a:t>AWS ECS, Mesos, Kubernetes, Docker Swarm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587535" y="4955152"/>
              <a:ext cx="3875760" cy="347788"/>
            </a:xfrm>
            <a:prstGeom prst="rect">
              <a:avLst/>
            </a:prstGeom>
            <a:solidFill>
              <a:srgbClr val="BCE0EA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sp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400" dirty="0">
                  <a:solidFill>
                    <a:srgbClr val="404040"/>
                  </a:solidFill>
                </a:rPr>
                <a:t>ELK, Sysdig, Ruxit, Cloudwatch, PagerDuty, ELK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587535" y="5351680"/>
              <a:ext cx="3875760" cy="347788"/>
            </a:xfrm>
            <a:prstGeom prst="rect">
              <a:avLst/>
            </a:prstGeom>
            <a:solidFill>
              <a:srgbClr val="BCE0EA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sp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400" dirty="0">
                  <a:solidFill>
                    <a:srgbClr val="404040"/>
                  </a:solidFill>
                </a:rPr>
                <a:t>Docker containers, AWS CodeDeploy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587535" y="5748212"/>
              <a:ext cx="3875760" cy="347788"/>
            </a:xfrm>
            <a:prstGeom prst="rect">
              <a:avLst/>
            </a:prstGeom>
            <a:solidFill>
              <a:srgbClr val="BCE0EA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sp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r>
                <a:rPr lang="en-US" sz="1400" dirty="0">
                  <a:solidFill>
                    <a:srgbClr val="404040"/>
                  </a:solidFill>
                </a:rPr>
                <a:t>Mesos, Rancher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352800" y="5070570"/>
              <a:ext cx="397864" cy="104970"/>
              <a:chOff x="3352800" y="5070570"/>
              <a:chExt cx="397864" cy="10497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3352800" y="5070570"/>
                <a:ext cx="104969" cy="10496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72BDD4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645695" y="5070571"/>
                <a:ext cx="104969" cy="10496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72BDD4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3385753" y="5100194"/>
                <a:ext cx="326618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3352800" y="2697393"/>
              <a:ext cx="397864" cy="104970"/>
              <a:chOff x="3352800" y="5070570"/>
              <a:chExt cx="397864" cy="104970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3352800" y="5070570"/>
                <a:ext cx="104969" cy="10496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72BDD4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645695" y="5070571"/>
                <a:ext cx="104969" cy="10496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72BDD4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3385753" y="5100194"/>
                <a:ext cx="326618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352800" y="3093921"/>
              <a:ext cx="397864" cy="104970"/>
              <a:chOff x="3352800" y="5070570"/>
              <a:chExt cx="397864" cy="104970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3352800" y="5070570"/>
                <a:ext cx="104969" cy="10496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72BDD4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3645695" y="5070571"/>
                <a:ext cx="104969" cy="10496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72BDD4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>
                <a:off x="3385753" y="5100194"/>
                <a:ext cx="326618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3352800" y="3490449"/>
              <a:ext cx="397864" cy="104970"/>
              <a:chOff x="3352800" y="5070570"/>
              <a:chExt cx="397864" cy="104970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3352800" y="5070570"/>
                <a:ext cx="104969" cy="10496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72BDD4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3645695" y="5070571"/>
                <a:ext cx="104969" cy="10496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72BDD4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3385753" y="5100194"/>
                <a:ext cx="326618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3352800" y="3886977"/>
              <a:ext cx="397864" cy="104970"/>
              <a:chOff x="3352800" y="5070570"/>
              <a:chExt cx="397864" cy="10497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3352800" y="5070570"/>
                <a:ext cx="104969" cy="10496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72BDD4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3645695" y="5070571"/>
                <a:ext cx="104969" cy="10496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72BDD4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3385753" y="5100194"/>
                <a:ext cx="326618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352800" y="4283505"/>
              <a:ext cx="397864" cy="104970"/>
              <a:chOff x="3352800" y="5070570"/>
              <a:chExt cx="397864" cy="10497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3352800" y="5070570"/>
                <a:ext cx="104969" cy="10496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72BDD4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3645695" y="5070571"/>
                <a:ext cx="104969" cy="10496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72BDD4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3385753" y="5100194"/>
                <a:ext cx="326618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3352800" y="4680033"/>
              <a:ext cx="397864" cy="104970"/>
              <a:chOff x="3352800" y="5070570"/>
              <a:chExt cx="397864" cy="104970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3352800" y="5070570"/>
                <a:ext cx="104969" cy="10496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72BDD4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3645695" y="5070571"/>
                <a:ext cx="104969" cy="10496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72BDD4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3385753" y="5100194"/>
                <a:ext cx="326618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3352800" y="5473089"/>
              <a:ext cx="397864" cy="104970"/>
              <a:chOff x="3352800" y="5070570"/>
              <a:chExt cx="397864" cy="104970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3352800" y="5070570"/>
                <a:ext cx="104969" cy="10496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72BDD4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645695" y="5070571"/>
                <a:ext cx="104969" cy="10496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72BDD4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3385753" y="5100194"/>
                <a:ext cx="326618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3352800" y="5869621"/>
              <a:ext cx="397864" cy="104970"/>
              <a:chOff x="3352800" y="5070570"/>
              <a:chExt cx="397864" cy="104970"/>
            </a:xfrm>
          </p:grpSpPr>
          <p:sp>
            <p:nvSpPr>
              <p:cNvPr id="92" name="Oval 91"/>
              <p:cNvSpPr/>
              <p:nvPr/>
            </p:nvSpPr>
            <p:spPr>
              <a:xfrm>
                <a:off x="3352800" y="5070570"/>
                <a:ext cx="104969" cy="10496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72BDD4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3645695" y="5070571"/>
                <a:ext cx="104969" cy="104969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72BDD4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Rounded Rectangle 93"/>
              <p:cNvSpPr/>
              <p:nvPr/>
            </p:nvSpPr>
            <p:spPr>
              <a:xfrm>
                <a:off x="3385753" y="5100194"/>
                <a:ext cx="326618" cy="4571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7" name="Title 1"/>
          <p:cNvSpPr txBox="1">
            <a:spLocks/>
          </p:cNvSpPr>
          <p:nvPr/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/>
              <a:t>Managing Distributed </a:t>
            </a:r>
            <a:r>
              <a:rPr lang="en-US" dirty="0" smtClean="0"/>
              <a:t>Systems/Microservices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522102" y="2949918"/>
            <a:ext cx="1493901" cy="1400134"/>
            <a:chOff x="2002601" y="1325278"/>
            <a:chExt cx="1167519" cy="1167519"/>
          </a:xfrm>
        </p:grpSpPr>
        <p:sp>
          <p:nvSpPr>
            <p:cNvPr id="9" name="Rounded Rectangle 8"/>
            <p:cNvSpPr/>
            <p:nvPr/>
          </p:nvSpPr>
          <p:spPr>
            <a:xfrm>
              <a:off x="2002601" y="1325278"/>
              <a:ext cx="1167519" cy="1167519"/>
            </a:xfrm>
            <a:prstGeom prst="roundRect">
              <a:avLst>
                <a:gd name="adj" fmla="val 10000"/>
              </a:avLst>
            </a:prstGeom>
            <a:solidFill>
              <a:srgbClr val="FC841D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ALM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schemeClr val="bg1"/>
                  </a:solidFill>
                  <a:latin typeface="Calibri"/>
                </a:rPr>
                <a:t>I</a:t>
              </a:r>
              <a:r>
                <a:rPr lang="en-US" sz="1400" b="1" kern="0" dirty="0" smtClean="0">
                  <a:solidFill>
                    <a:schemeClr val="bg1"/>
                  </a:solidFill>
                  <a:latin typeface="Calibri"/>
                </a:rPr>
                <a:t>mplementation</a:t>
              </a:r>
              <a:endPara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0" name="Rounded Rectangle 5"/>
            <p:cNvSpPr/>
            <p:nvPr/>
          </p:nvSpPr>
          <p:spPr>
            <a:xfrm>
              <a:off x="2036796" y="1359473"/>
              <a:ext cx="1099129" cy="10991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marR="0" lvl="0" indent="0" defTabSz="93345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71450" marR="0" lvl="1" indent="-171450" defTabSz="711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71450" marR="0" lvl="1" indent="-171450" defTabSz="711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17080" y="3478295"/>
            <a:ext cx="179862" cy="215249"/>
            <a:chOff x="3204949" y="1068256"/>
            <a:chExt cx="224889" cy="280538"/>
          </a:xfrm>
        </p:grpSpPr>
        <p:sp>
          <p:nvSpPr>
            <p:cNvPr id="12" name="Right Arrow 11"/>
            <p:cNvSpPr/>
            <p:nvPr/>
          </p:nvSpPr>
          <p:spPr>
            <a:xfrm>
              <a:off x="3204949" y="1068256"/>
              <a:ext cx="224889" cy="28053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</p:sp>
        <p:sp>
          <p:nvSpPr>
            <p:cNvPr id="13" name="Right Arrow 7"/>
            <p:cNvSpPr/>
            <p:nvPr/>
          </p:nvSpPr>
          <p:spPr>
            <a:xfrm>
              <a:off x="3204949" y="1124364"/>
              <a:ext cx="157422" cy="16832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533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351064" y="2914651"/>
            <a:ext cx="1554480" cy="1405949"/>
            <a:chOff x="2002600" y="1286235"/>
            <a:chExt cx="1214863" cy="1172367"/>
          </a:xfrm>
        </p:grpSpPr>
        <p:sp>
          <p:nvSpPr>
            <p:cNvPr id="15" name="Rounded Rectangle 14"/>
            <p:cNvSpPr/>
            <p:nvPr/>
          </p:nvSpPr>
          <p:spPr>
            <a:xfrm>
              <a:off x="2002600" y="1286235"/>
              <a:ext cx="1214863" cy="1167518"/>
            </a:xfrm>
            <a:prstGeom prst="roundRect">
              <a:avLst>
                <a:gd name="adj" fmla="val 10000"/>
              </a:avLst>
            </a:prstGeom>
            <a:solidFill>
              <a:srgbClr val="0075B0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txBody>
            <a:bodyPr tIns="0" bIns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Post-implementation </a:t>
              </a:r>
              <a:r>
                <a:rPr lang="en-US" sz="1400" b="1" kern="0" dirty="0" smtClean="0">
                  <a:solidFill>
                    <a:prstClr val="white"/>
                  </a:solidFill>
                  <a:latin typeface="Calibri"/>
                </a:rPr>
                <a:t>Support</a:t>
              </a:r>
              <a:endPara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ounded Rectangle 5"/>
            <p:cNvSpPr/>
            <p:nvPr/>
          </p:nvSpPr>
          <p:spPr>
            <a:xfrm>
              <a:off x="2036796" y="1359473"/>
              <a:ext cx="1099129" cy="10991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171450" marR="0" lvl="1" indent="-171450" defTabSz="711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20853" y="3496669"/>
            <a:ext cx="179862" cy="215249"/>
            <a:chOff x="3204949" y="1068256"/>
            <a:chExt cx="224889" cy="280538"/>
          </a:xfrm>
        </p:grpSpPr>
        <p:sp>
          <p:nvSpPr>
            <p:cNvPr id="18" name="Right Arrow 17"/>
            <p:cNvSpPr/>
            <p:nvPr/>
          </p:nvSpPr>
          <p:spPr>
            <a:xfrm>
              <a:off x="3204949" y="1068256"/>
              <a:ext cx="224889" cy="28053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</p:sp>
        <p:sp>
          <p:nvSpPr>
            <p:cNvPr id="19" name="Right Arrow 7"/>
            <p:cNvSpPr/>
            <p:nvPr/>
          </p:nvSpPr>
          <p:spPr>
            <a:xfrm>
              <a:off x="3204949" y="1124364"/>
              <a:ext cx="157422" cy="16832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533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017043" y="2950363"/>
            <a:ext cx="1493901" cy="1400134"/>
            <a:chOff x="2002601" y="1325278"/>
            <a:chExt cx="1167519" cy="1167519"/>
          </a:xfrm>
        </p:grpSpPr>
        <p:sp>
          <p:nvSpPr>
            <p:cNvPr id="21" name="Rounded Rectangle 20"/>
            <p:cNvSpPr/>
            <p:nvPr/>
          </p:nvSpPr>
          <p:spPr>
            <a:xfrm>
              <a:off x="2002601" y="1325278"/>
              <a:ext cx="1167519" cy="1167519"/>
            </a:xfrm>
            <a:prstGeom prst="roundRect">
              <a:avLst>
                <a:gd name="adj" fmla="val 10000"/>
              </a:avLst>
            </a:prstGeom>
            <a:solidFill>
              <a:srgbClr val="B6D404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ALM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schemeClr val="bg1"/>
                  </a:solidFill>
                  <a:latin typeface="Calibri"/>
                </a:rPr>
                <a:t>G</a:t>
              </a:r>
              <a:r>
                <a:rPr lang="en-US" sz="1400" b="1" kern="0" dirty="0" smtClean="0">
                  <a:solidFill>
                    <a:schemeClr val="bg1"/>
                  </a:solidFill>
                  <a:latin typeface="Calibri"/>
                </a:rPr>
                <a:t>ap</a:t>
              </a: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lang="en-US" sz="1400" b="1" kern="0" dirty="0">
                  <a:solidFill>
                    <a:schemeClr val="bg1"/>
                  </a:solidFill>
                  <a:latin typeface="Calibri"/>
                </a:rPr>
                <a:t>A</a:t>
              </a:r>
              <a:r>
                <a:rPr lang="en-US" sz="1400" b="1" kern="0" dirty="0" smtClean="0">
                  <a:solidFill>
                    <a:schemeClr val="bg1"/>
                  </a:solidFill>
                  <a:latin typeface="Calibri"/>
                </a:rPr>
                <a:t>ssessment</a:t>
              </a:r>
              <a:endPara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2" name="Rounded Rectangle 5"/>
            <p:cNvSpPr/>
            <p:nvPr/>
          </p:nvSpPr>
          <p:spPr>
            <a:xfrm>
              <a:off x="2036796" y="1359473"/>
              <a:ext cx="1099129" cy="10991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marR="0" lvl="0" indent="0" defTabSz="93345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defTabSz="93345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71450" marR="0" lvl="1" indent="-171450" defTabSz="711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71450" marR="0" lvl="1" indent="-171450" defTabSz="711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765935" y="3473286"/>
            <a:ext cx="179862" cy="215249"/>
            <a:chOff x="3204949" y="1068256"/>
            <a:chExt cx="224889" cy="280538"/>
          </a:xfrm>
        </p:grpSpPr>
        <p:sp>
          <p:nvSpPr>
            <p:cNvPr id="24" name="Right Arrow 23"/>
            <p:cNvSpPr/>
            <p:nvPr/>
          </p:nvSpPr>
          <p:spPr>
            <a:xfrm>
              <a:off x="3204949" y="1068256"/>
              <a:ext cx="224889" cy="28053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</p:sp>
        <p:sp>
          <p:nvSpPr>
            <p:cNvPr id="25" name="Right Arrow 7"/>
            <p:cNvSpPr/>
            <p:nvPr/>
          </p:nvSpPr>
          <p:spPr>
            <a:xfrm>
              <a:off x="3204949" y="1124364"/>
              <a:ext cx="157422" cy="16832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533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09453" y="2959048"/>
            <a:ext cx="1493901" cy="1400134"/>
            <a:chOff x="2002601" y="1325278"/>
            <a:chExt cx="1167519" cy="1167519"/>
          </a:xfrm>
        </p:grpSpPr>
        <p:sp>
          <p:nvSpPr>
            <p:cNvPr id="27" name="Rounded Rectangle 26"/>
            <p:cNvSpPr/>
            <p:nvPr/>
          </p:nvSpPr>
          <p:spPr>
            <a:xfrm>
              <a:off x="2002601" y="1325278"/>
              <a:ext cx="1167519" cy="1167519"/>
            </a:xfrm>
            <a:prstGeom prst="roundRect">
              <a:avLst>
                <a:gd name="adj" fmla="val 10000"/>
              </a:avLst>
            </a:prstGeom>
            <a:solidFill>
              <a:srgbClr val="EA5559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ALM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dirty="0" smtClean="0">
                  <a:solidFill>
                    <a:schemeClr val="bg1"/>
                  </a:solidFill>
                  <a:latin typeface="Calibri"/>
                </a:rPr>
                <a:t>Awareness</a:t>
              </a: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8" name="Rounded Rectangle 5"/>
            <p:cNvSpPr/>
            <p:nvPr/>
          </p:nvSpPr>
          <p:spPr>
            <a:xfrm>
              <a:off x="2036796" y="1359473"/>
              <a:ext cx="1099129" cy="10991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marR="0" lvl="0" indent="0" defTabSz="93345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71450" marR="0" lvl="1" indent="-171450" defTabSz="711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71450" marR="0" lvl="1" indent="-171450" defTabSz="711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50078" y="2946549"/>
            <a:ext cx="1493901" cy="1400134"/>
            <a:chOff x="2002601" y="1325278"/>
            <a:chExt cx="1167519" cy="1167519"/>
          </a:xfrm>
        </p:grpSpPr>
        <p:sp>
          <p:nvSpPr>
            <p:cNvPr id="30" name="Rounded Rectangle 29"/>
            <p:cNvSpPr/>
            <p:nvPr/>
          </p:nvSpPr>
          <p:spPr>
            <a:xfrm>
              <a:off x="2002601" y="1325278"/>
              <a:ext cx="1167519" cy="1167519"/>
            </a:xfrm>
            <a:prstGeom prst="roundRect">
              <a:avLst>
                <a:gd name="adj" fmla="val 10000"/>
              </a:avLst>
            </a:prstGeom>
            <a:solidFill>
              <a:srgbClr val="0494DB"/>
            </a:solidFill>
            <a:ln w="254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</a:ln>
            <a:effectLst/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ALM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schemeClr val="bg1"/>
                  </a:solidFill>
                  <a:latin typeface="Calibri"/>
                </a:rPr>
                <a:t>S</a:t>
              </a:r>
              <a:r>
                <a:rPr lang="en-US" sz="1400" b="1" kern="0" dirty="0" smtClean="0">
                  <a:solidFill>
                    <a:schemeClr val="bg1"/>
                  </a:solidFill>
                  <a:latin typeface="Calibri"/>
                </a:rPr>
                <a:t>olution</a:t>
              </a: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lang="en-US" sz="1400" b="1" kern="0" dirty="0">
                  <a:solidFill>
                    <a:schemeClr val="bg1"/>
                  </a:solidFill>
                  <a:latin typeface="Calibri"/>
                </a:rPr>
                <a:t>P</a:t>
              </a:r>
              <a:r>
                <a:rPr lang="en-US" sz="1400" b="1" kern="0" dirty="0" smtClean="0">
                  <a:solidFill>
                    <a:schemeClr val="bg1"/>
                  </a:solidFill>
                  <a:latin typeface="Calibri"/>
                </a:rPr>
                <a:t>roposal</a:t>
              </a:r>
              <a:endPara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1" name="Rounded Rectangle 5"/>
            <p:cNvSpPr/>
            <p:nvPr/>
          </p:nvSpPr>
          <p:spPr>
            <a:xfrm>
              <a:off x="2036796" y="1359473"/>
              <a:ext cx="1099129" cy="109912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marR="0" lvl="0" indent="0" defTabSz="93345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71450" marR="0" lvl="1" indent="-171450" defTabSz="711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171450" marR="0" lvl="1" indent="-171450" defTabSz="711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15000"/>
                </a:spcAft>
                <a:buClrTx/>
                <a:buSzTx/>
                <a:buFontTx/>
                <a:buChar char="••"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549246" y="3487172"/>
            <a:ext cx="179862" cy="215249"/>
            <a:chOff x="3204949" y="1068256"/>
            <a:chExt cx="224889" cy="280538"/>
          </a:xfrm>
        </p:grpSpPr>
        <p:sp>
          <p:nvSpPr>
            <p:cNvPr id="33" name="Right Arrow 32"/>
            <p:cNvSpPr/>
            <p:nvPr/>
          </p:nvSpPr>
          <p:spPr>
            <a:xfrm>
              <a:off x="3204949" y="1068256"/>
              <a:ext cx="224889" cy="280538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F81BD">
                <a:tint val="60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</p:sp>
        <p:sp>
          <p:nvSpPr>
            <p:cNvPr id="34" name="Right Arrow 7"/>
            <p:cNvSpPr/>
            <p:nvPr/>
          </p:nvSpPr>
          <p:spPr>
            <a:xfrm>
              <a:off x="3204949" y="1124364"/>
              <a:ext cx="157422" cy="16832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marR="0" lvl="0" indent="0" algn="ctr" defTabSz="533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2057401" y="4092919"/>
            <a:ext cx="1409700" cy="1508760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</a:ln>
          <a:effectLst>
            <a:softEdge rad="63500"/>
          </a:effectLst>
        </p:spPr>
        <p:txBody>
          <a:bodyPr lIns="0" rIns="0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Understand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the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workflow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Analyze gaps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Identify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R&amp;D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or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POC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3790435" y="4078442"/>
            <a:ext cx="1403865" cy="1503798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F79646"/>
            </a:solidFill>
            <a:prstDash val="solid"/>
          </a:ln>
          <a:effectLst>
            <a:softEdge rad="63500"/>
          </a:effectLst>
        </p:spPr>
        <p:txBody>
          <a:bodyPr lIns="0" rIns="0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Propose end-to-end solution with integration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68861" y="4077853"/>
            <a:ext cx="1407539" cy="1503797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</a:ln>
          <a:effectLst>
            <a:softEdge rad="63500"/>
          </a:effectLst>
        </p:spPr>
        <p:txBody>
          <a:bodyPr lIns="0" rIns="0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ALM presentation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ALM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demo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 stakeholders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562459" y="4092919"/>
            <a:ext cx="1428891" cy="1508760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9BBB59"/>
            </a:solidFill>
            <a:prstDash val="solid"/>
          </a:ln>
          <a:effectLst>
            <a:softEdge rad="63500"/>
          </a:effectLst>
        </p:spPr>
        <p:txBody>
          <a:bodyPr lIns="0" rIns="0"/>
          <a:lstStyle/>
          <a:p>
            <a:pPr marL="171450" marR="0" lvl="0" indent="-17145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Implementation</a:t>
            </a:r>
          </a:p>
          <a:p>
            <a:pPr marL="171450" marR="0" lvl="0" indent="-17145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Training</a:t>
            </a:r>
          </a:p>
          <a:p>
            <a:pPr marL="171450" marR="0" lvl="0" indent="-17145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Handholding</a:t>
            </a:r>
          </a:p>
          <a:p>
            <a:pPr marL="171450" marR="0" lvl="0" indent="-17145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Sign-off</a:t>
            </a:r>
          </a:p>
          <a:p>
            <a:pPr marL="171450" marR="0" lvl="0" indent="-17145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kern="0" dirty="0" smtClean="0">
                <a:solidFill>
                  <a:prstClr val="black"/>
                </a:solidFill>
                <a:latin typeface="Calibri"/>
              </a:rPr>
              <a:t>Audits (</a:t>
            </a:r>
            <a:r>
              <a:rPr lang="en-US" sz="1400" kern="0" dirty="0" smtClean="0">
                <a:latin typeface="Calibri"/>
              </a:rPr>
              <a:t>later</a:t>
            </a:r>
            <a:r>
              <a:rPr lang="en-US" sz="1400" kern="0" dirty="0" smtClean="0">
                <a:solidFill>
                  <a:prstClr val="black"/>
                </a:solidFill>
                <a:latin typeface="Calibri"/>
              </a:rPr>
              <a:t>)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391400" y="4092917"/>
            <a:ext cx="1485900" cy="1508760"/>
          </a:xfrm>
          <a:prstGeom prst="roundRect">
            <a:avLst>
              <a:gd name="adj" fmla="val 10000"/>
            </a:avLst>
          </a:prstGeom>
          <a:solidFill>
            <a:sysClr val="window" lastClr="FFFFFF"/>
          </a:solidFill>
          <a:ln w="25400" cap="flat" cmpd="sng" algn="ctr">
            <a:solidFill>
              <a:srgbClr val="4F81BD"/>
            </a:solidFill>
            <a:prstDash val="solid"/>
          </a:ln>
          <a:effectLst>
            <a:softEdge rad="63500"/>
          </a:effectLst>
        </p:spPr>
        <p:txBody>
          <a:bodyPr lIns="0" rIns="0"/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kern="0" dirty="0">
                <a:solidFill>
                  <a:prstClr val="black"/>
                </a:solidFill>
                <a:latin typeface="Calibri"/>
              </a:rPr>
              <a:t>Reports </a:t>
            </a:r>
            <a:r>
              <a:rPr lang="en-US" sz="1400" kern="0" dirty="0" smtClean="0">
                <a:solidFill>
                  <a:prstClr val="black"/>
                </a:solidFill>
                <a:latin typeface="Calibri"/>
              </a:rPr>
              <a:t>compilation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kern="0" dirty="0" smtClean="0">
                <a:solidFill>
                  <a:prstClr val="black"/>
                </a:solidFill>
                <a:latin typeface="Calibri"/>
              </a:rPr>
              <a:t>Support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4312" y="1924050"/>
            <a:ext cx="6879993" cy="457200"/>
          </a:xfrm>
          <a:prstGeom prst="rect">
            <a:avLst/>
          </a:prstGeom>
          <a:solidFill>
            <a:srgbClr val="8FCADD">
              <a:alpha val="49804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Ownership: The ALM team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162800" y="1924051"/>
            <a:ext cx="1760538" cy="457200"/>
          </a:xfrm>
          <a:prstGeom prst="rect">
            <a:avLst/>
          </a:prstGeom>
          <a:solidFill>
            <a:srgbClr val="95CE81">
              <a:alpha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kern="0" dirty="0" smtClean="0">
                <a:latin typeface="Calibri"/>
              </a:rPr>
              <a:t>Handing over</a:t>
            </a:r>
            <a:endParaRPr lang="en-US" sz="1400" b="1" kern="0" dirty="0">
              <a:latin typeface="Calibri"/>
            </a:endParaRPr>
          </a:p>
        </p:txBody>
      </p:sp>
      <p:sp>
        <p:nvSpPr>
          <p:cNvPr id="50" name="Slide Number Placeholder 3"/>
          <p:cNvSpPr txBox="1">
            <a:spLocks/>
          </p:cNvSpPr>
          <p:nvPr/>
        </p:nvSpPr>
        <p:spPr>
          <a:xfrm>
            <a:off x="8884920" y="6705600"/>
            <a:ext cx="36576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770105C-75BA-4D3C-9737-FF2454E923E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33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 </a:t>
            </a:r>
            <a:r>
              <a:rPr lang="en-US" dirty="0" smtClean="0"/>
              <a:t>implementation stages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37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of success</a:t>
            </a:r>
          </a:p>
        </p:txBody>
      </p:sp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1674814" y="1749425"/>
            <a:ext cx="5023579" cy="468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984930" y="1778000"/>
            <a:ext cx="5129390" cy="4699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797550" y="2026222"/>
            <a:ext cx="5508125" cy="665236"/>
            <a:chOff x="1797550" y="2026222"/>
            <a:chExt cx="5508125" cy="665236"/>
          </a:xfrm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1802533" y="2486261"/>
              <a:ext cx="185597" cy="20519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1797550" y="2026222"/>
              <a:ext cx="5508125" cy="570911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28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7113850" y="2486261"/>
              <a:ext cx="186842" cy="20519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2765450" y="2123856"/>
              <a:ext cx="357232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/>
              <a:r>
                <a:rPr lang="en-US" altLang="en-US" dirty="0">
                  <a:solidFill>
                    <a:srgbClr val="FFFFFF"/>
                  </a:solidFill>
                  <a:latin typeface="Calibri" pitchFamily="34" charset="0"/>
                </a:rPr>
                <a:t>Maintain everything in version control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797550" y="2752686"/>
            <a:ext cx="5508125" cy="665235"/>
            <a:chOff x="1797550" y="2752686"/>
            <a:chExt cx="5508125" cy="665235"/>
          </a:xfrm>
        </p:grpSpPr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1802533" y="3212724"/>
              <a:ext cx="185597" cy="20519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1797550" y="2752686"/>
              <a:ext cx="5508125" cy="570911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7113850" y="3212724"/>
              <a:ext cx="186842" cy="20519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3169621" y="2847010"/>
              <a:ext cx="215847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/>
              <a:r>
                <a:rPr lang="en-US" altLang="en-US" dirty="0">
                  <a:solidFill>
                    <a:srgbClr val="FFFFFF"/>
                  </a:solidFill>
                  <a:latin typeface="Calibri" pitchFamily="34" charset="0"/>
                </a:rPr>
                <a:t>Continuous Integration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7550" y="3477494"/>
            <a:ext cx="5508125" cy="666891"/>
            <a:chOff x="1797550" y="3477494"/>
            <a:chExt cx="5508125" cy="666891"/>
          </a:xfrm>
        </p:grpSpPr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1802533" y="3937533"/>
              <a:ext cx="185597" cy="206852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1797550" y="3477494"/>
              <a:ext cx="5508125" cy="572566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28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7113850" y="3937533"/>
              <a:ext cx="186842" cy="206852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3143823" y="3585057"/>
              <a:ext cx="281557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 algn="ctr"/>
              <a:r>
                <a:rPr lang="en-US" altLang="en-US" dirty="0">
                  <a:solidFill>
                    <a:schemeClr val="bg1"/>
                  </a:solidFill>
                  <a:latin typeface="Calibri" pitchFamily="34" charset="0"/>
                </a:rPr>
                <a:t>Automate (almost) everything</a:t>
              </a:r>
              <a:endPara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797550" y="4203958"/>
            <a:ext cx="5508125" cy="665235"/>
            <a:chOff x="1797550" y="4203958"/>
            <a:chExt cx="5508125" cy="665235"/>
          </a:xfrm>
        </p:grpSpPr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1802533" y="4663996"/>
              <a:ext cx="185597" cy="20519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1797550" y="4203958"/>
              <a:ext cx="5508125" cy="572566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7113850" y="4663996"/>
              <a:ext cx="186842" cy="20519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3513603" y="4291663"/>
              <a:ext cx="207601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 algn="ctr"/>
              <a:r>
                <a:rPr lang="en-US" altLang="en-US" dirty="0">
                  <a:solidFill>
                    <a:srgbClr val="FFFFFF"/>
                  </a:solidFill>
                  <a:latin typeface="Calibri" pitchFamily="34" charset="0"/>
                </a:rPr>
                <a:t>Keep batch sizes small</a:t>
              </a:r>
              <a:endPara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97550" y="4934819"/>
            <a:ext cx="5508125" cy="666891"/>
            <a:chOff x="1797550" y="4934819"/>
            <a:chExt cx="5508125" cy="666891"/>
          </a:xfrm>
        </p:grpSpPr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1802533" y="5394858"/>
              <a:ext cx="185597" cy="206852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1797550" y="4934819"/>
              <a:ext cx="5508125" cy="572566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28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7113850" y="5394858"/>
              <a:ext cx="186842" cy="206852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3547042" y="5042382"/>
              <a:ext cx="20091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en-US" dirty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Move fast -&amp;- fail fast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97550" y="5661283"/>
            <a:ext cx="5508125" cy="665235"/>
            <a:chOff x="1797550" y="5661283"/>
            <a:chExt cx="5508125" cy="665235"/>
          </a:xfrm>
        </p:grpSpPr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1802533" y="6121321"/>
              <a:ext cx="185597" cy="20519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1797550" y="5661283"/>
              <a:ext cx="5508125" cy="572566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"/>
            <p:cNvSpPr>
              <a:spLocks/>
            </p:cNvSpPr>
            <p:nvPr/>
          </p:nvSpPr>
          <p:spPr bwMode="auto">
            <a:xfrm>
              <a:off x="7113850" y="6121321"/>
              <a:ext cx="186842" cy="20519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1"/>
            <p:cNvSpPr>
              <a:spLocks noChangeArrowheads="1"/>
            </p:cNvSpPr>
            <p:nvPr/>
          </p:nvSpPr>
          <p:spPr bwMode="auto">
            <a:xfrm>
              <a:off x="2624257" y="5748988"/>
              <a:ext cx="385471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en-US" dirty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Fully integrated development and testing</a:t>
              </a:r>
            </a:p>
          </p:txBody>
        </p:sp>
      </p:grpSp>
      <p:sp>
        <p:nvSpPr>
          <p:cNvPr id="39" name="Slide Number Placeholder 3"/>
          <p:cNvSpPr txBox="1">
            <a:spLocks/>
          </p:cNvSpPr>
          <p:nvPr/>
        </p:nvSpPr>
        <p:spPr>
          <a:xfrm>
            <a:off x="8868155" y="6705600"/>
            <a:ext cx="34486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2770105C-75BA-4D3C-9737-FF2454E923E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algn="ctr">
                <a:defRPr/>
              </a:pPr>
              <a:t>34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6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112" y="799720"/>
            <a:ext cx="7257288" cy="566610"/>
          </a:xfrm>
        </p:spPr>
        <p:txBody>
          <a:bodyPr/>
          <a:lstStyle/>
          <a:p>
            <a:r>
              <a:rPr lang="en-US" dirty="0" smtClean="0">
                <a:solidFill>
                  <a:sysClr val="window" lastClr="FFFFFF"/>
                </a:solidFill>
                <a:cs typeface="Microsoft Sans Serif" pitchFamily="34" charset="0"/>
              </a:rPr>
              <a:t>Statistics (Team Structure &amp; Implementation)</a:t>
            </a:r>
            <a:endParaRPr lang="en-US" dirty="0">
              <a:solidFill>
                <a:sysClr val="window" lastClr="FFFFFF"/>
              </a:solidFill>
              <a:cs typeface="Microsoft Sans Serif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60" y="1555845"/>
            <a:ext cx="8570795" cy="3476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747" y="6084828"/>
            <a:ext cx="1198160" cy="348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961" y="5858234"/>
            <a:ext cx="1133340" cy="801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62" y="6079374"/>
            <a:ext cx="902668" cy="434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874" y="5957565"/>
            <a:ext cx="799260" cy="60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850" y="5841365"/>
            <a:ext cx="637644" cy="90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912" y="5982228"/>
            <a:ext cx="873772" cy="644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" y="5874482"/>
            <a:ext cx="1181820" cy="86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 bwMode="auto">
          <a:xfrm>
            <a:off x="204385" y="4699383"/>
            <a:ext cx="1311732" cy="784830"/>
          </a:xfrm>
          <a:prstGeom prst="rect">
            <a:avLst/>
          </a:prstGeom>
          <a:solidFill>
            <a:srgbClr val="F0AB46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1500">
                <a:solidFill>
                  <a:prstClr val="white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l"/>
            <a:r>
              <a:rPr lang="en-US" sz="3200" dirty="0" smtClean="0">
                <a:latin typeface="+mn-lt"/>
              </a:rPr>
              <a:t>80+</a:t>
            </a:r>
            <a:r>
              <a:rPr lang="en-US" sz="1400" dirty="0" smtClean="0">
                <a:latin typeface="+mn-lt"/>
              </a:rPr>
              <a:t> </a:t>
            </a:r>
          </a:p>
          <a:p>
            <a:pPr algn="l"/>
            <a:r>
              <a:rPr lang="en-US" sz="1300" dirty="0" smtClean="0">
                <a:latin typeface="+mn-lt"/>
              </a:rPr>
              <a:t>ALM experts</a:t>
            </a:r>
            <a:endParaRPr lang="en-US" sz="1300" dirty="0">
              <a:latin typeface="+mn-lt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1539883" y="4708658"/>
            <a:ext cx="3817746" cy="7848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3200" dirty="0" smtClean="0">
                <a:solidFill>
                  <a:prstClr val="white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128</a:t>
            </a:r>
          </a:p>
          <a:p>
            <a:pPr eaLnBrk="1" hangingPunct="1">
              <a:defRPr/>
            </a:pPr>
            <a:r>
              <a:rPr lang="en-US" sz="1300" dirty="0" smtClean="0">
                <a:solidFill>
                  <a:prstClr val="white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ALM implementations (Projects completed)</a:t>
            </a:r>
            <a:endParaRPr lang="en-US" sz="1300" dirty="0">
              <a:solidFill>
                <a:prstClr val="white"/>
              </a:solidFill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5389824" y="4708658"/>
            <a:ext cx="3533514" cy="78483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3200" dirty="0" smtClean="0">
                <a:solidFill>
                  <a:prstClr val="white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48</a:t>
            </a:r>
          </a:p>
          <a:p>
            <a:pPr eaLnBrk="1" hangingPunct="1">
              <a:defRPr/>
            </a:pPr>
            <a:r>
              <a:rPr lang="en-US" sz="1300" dirty="0" smtClean="0">
                <a:solidFill>
                  <a:prstClr val="white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ALM implementations (Projects in-progress)</a:t>
            </a:r>
            <a:endParaRPr lang="en-US" sz="1300" dirty="0">
              <a:solidFill>
                <a:prstClr val="white"/>
              </a:solidFill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30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374237"/>
              </p:ext>
            </p:extLst>
          </p:nvPr>
        </p:nvGraphicFramePr>
        <p:xfrm>
          <a:off x="214313" y="1654175"/>
          <a:ext cx="8709025" cy="5059680"/>
        </p:xfrm>
        <a:graphic>
          <a:graphicData uri="http://schemas.openxmlformats.org/drawingml/2006/table">
            <a:tbl>
              <a:tblPr firstRow="1" bandRow="1"/>
              <a:tblGrid>
                <a:gridCol w="2036839"/>
                <a:gridCol w="1573126"/>
                <a:gridCol w="302261"/>
                <a:gridCol w="1563158"/>
                <a:gridCol w="1786467"/>
                <a:gridCol w="1447174"/>
              </a:tblGrid>
              <a:tr h="328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Java, Lamp,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JS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Java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PHP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JS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28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General</a:t>
                      </a:r>
                      <a:endParaRPr lang="en-U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CROWD (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SSO</a:t>
                      </a:r>
                      <a:r>
                        <a:rPr lang="en-US" sz="1600" dirty="0" smtClean="0">
                          <a:latin typeface="+mn-lt"/>
                        </a:rPr>
                        <a:t>),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HipChat</a:t>
                      </a:r>
                      <a:r>
                        <a:rPr lang="en-US" sz="1600" dirty="0" smtClean="0">
                          <a:latin typeface="+mn-lt"/>
                        </a:rPr>
                        <a:t> (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</a:t>
                      </a:r>
                      <a:r>
                        <a:rPr lang="en-US" sz="1600" dirty="0" smtClean="0">
                          <a:latin typeface="+mn-lt"/>
                        </a:rPr>
                        <a:t>ommunication)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8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Project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Management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J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IRA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J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+mn-cs"/>
                        </a:rPr>
                        <a:t>IRA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Agile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84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Requirement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nalysis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Confluence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72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Source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ode 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anagement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Git, SVN 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0612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Repository 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anagement and 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ode 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eview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Bitbucket,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Fish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ye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-Crucible, Git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ub,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Git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ab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72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Build 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rocess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Ant, Maven, Gradle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Ant, Phing, Grunt,</a:t>
                      </a:r>
                      <a:r>
                        <a:rPr lang="en-US" sz="1600" baseline="0" dirty="0" smtClean="0">
                          <a:latin typeface="+mn-lt"/>
                        </a:rPr>
                        <a:t> </a:t>
                      </a:r>
                      <a:r>
                        <a:rPr lang="en-US" sz="1600" dirty="0" smtClean="0">
                          <a:latin typeface="+mn-lt"/>
                        </a:rPr>
                        <a:t>Gulp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Grunt, Gulp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672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Unit 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esting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J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nit,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Tes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NG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Mockito</a:t>
                      </a:r>
                      <a:endParaRPr lang="en-US" sz="16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PHPUnit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Mocha-chai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672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Code 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overage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Emma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Cobertura, Clover, JaCoCo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Clover 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n-lt"/>
                        </a:rPr>
                        <a:t>Cobertura, Istanbul</a:t>
                      </a:r>
                      <a:endParaRPr lang="en-US" sz="16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672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Static 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ode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nalysis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SonarQube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PMD, </a:t>
                      </a:r>
                      <a:r>
                        <a:rPr lang="en-US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Checkstyle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16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ugs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PHPMD, PHPCPD, PHPCS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JSHint, JSLint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3"/>
          <p:cNvSpPr txBox="1">
            <a:spLocks/>
          </p:cNvSpPr>
          <p:nvPr/>
        </p:nvSpPr>
        <p:spPr>
          <a:xfrm>
            <a:off x="8891015" y="6705600"/>
            <a:ext cx="34486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2770105C-75BA-4D3C-9737-FF2454E923E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algn="ctr">
                <a:defRPr/>
              </a:pPr>
              <a:t>36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competency</a:t>
            </a:r>
          </a:p>
        </p:txBody>
      </p:sp>
    </p:spTree>
    <p:extLst>
      <p:ext uri="{BB962C8B-B14F-4D97-AF65-F5344CB8AC3E}">
        <p14:creationId xmlns:p14="http://schemas.microsoft.com/office/powerpoint/2010/main" val="99932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493509"/>
              </p:ext>
            </p:extLst>
          </p:nvPr>
        </p:nvGraphicFramePr>
        <p:xfrm>
          <a:off x="214312" y="1645920"/>
          <a:ext cx="8693468" cy="5016833"/>
        </p:xfrm>
        <a:graphic>
          <a:graphicData uri="http://schemas.openxmlformats.org/drawingml/2006/table">
            <a:tbl>
              <a:tblPr firstRow="1" bandRow="1"/>
              <a:tblGrid>
                <a:gridCol w="2063551"/>
                <a:gridCol w="1794393"/>
                <a:gridCol w="116840"/>
                <a:gridCol w="1188683"/>
                <a:gridCol w="177135"/>
                <a:gridCol w="1802889"/>
                <a:gridCol w="1549977"/>
              </a:tblGrid>
              <a:tr h="3290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Java, Lamp,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JS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54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Java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CE8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PHP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JS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5683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Test-case 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anagement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Zephyr,</a:t>
                      </a:r>
                      <a:r>
                        <a:rPr lang="en-US" sz="1600" baseline="0" dirty="0" smtClean="0">
                          <a:latin typeface="+mn-lt"/>
                        </a:rPr>
                        <a:t> Zephyr JIRA,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Tes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tL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ink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319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CI 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erver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Jenkins, Bamboo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5733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Binary 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epository 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anager </a:t>
                      </a:r>
                      <a:endParaRPr lang="en-US" sz="16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n-lt"/>
                        </a:rPr>
                        <a:t>Nexus, Artifactory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19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UI 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esting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Selenium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NightWatch</a:t>
                      </a:r>
                      <a:endParaRPr lang="en-US" sz="16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19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Stress 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esting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JMeter, Gatling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5733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Configuration 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anagement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600" dirty="0" smtClean="0">
                          <a:latin typeface="+mn-lt"/>
                        </a:rPr>
                        <a:t>Chef, Puppet, Ansible,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Salt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tack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81478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DevOps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AWS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CodeCommit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AWS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Cod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eD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eploy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AWS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Cod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eP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ipeline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AWS ECS, Codeship with AWS,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CloudBees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 Jenkins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Enterprise, Vagrant, 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Digita</a:t>
                      </a:r>
                      <a:r>
                        <a:rPr lang="en-US" sz="16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</a:t>
                      </a:r>
                      <a:r>
                        <a:rPr lang="en-US" sz="1600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cean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JIRA-ServiceDesk,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GlusterFS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 Kafka,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HAProxy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Bunyan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627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Profiling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n-lt"/>
                        </a:rPr>
                        <a:t>JProfiler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n-lt"/>
                        </a:rPr>
                        <a:t>Xdebug, Blackfire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5733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+mn-lt"/>
                        </a:rPr>
                        <a:t>Continuous Monitoring</a:t>
                      </a:r>
                      <a:endParaRPr 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6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+mn-lt"/>
                        </a:rPr>
                        <a:t>ELK, Nagios, New Relic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DAE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3"/>
          <p:cNvSpPr txBox="1">
            <a:spLocks/>
          </p:cNvSpPr>
          <p:nvPr/>
        </p:nvSpPr>
        <p:spPr>
          <a:xfrm>
            <a:off x="8891015" y="6705600"/>
            <a:ext cx="34486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2770105C-75BA-4D3C-9737-FF2454E923E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algn="ctr">
                <a:defRPr/>
              </a:pPr>
              <a:t>37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competency (</a:t>
            </a:r>
            <a:r>
              <a:rPr lang="en-US" dirty="0"/>
              <a:t>contd</a:t>
            </a:r>
            <a:r>
              <a:rPr lang="en-US" dirty="0" smtClean="0"/>
              <a:t>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9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995" y="1531026"/>
            <a:ext cx="6875862" cy="1105633"/>
            <a:chOff x="58338" y="1417198"/>
            <a:chExt cx="6875862" cy="1105633"/>
          </a:xfrm>
        </p:grpSpPr>
        <p:sp>
          <p:nvSpPr>
            <p:cNvPr id="7" name="TextBox 3"/>
            <p:cNvSpPr txBox="1">
              <a:spLocks noChangeArrowheads="1"/>
            </p:cNvSpPr>
            <p:nvPr/>
          </p:nvSpPr>
          <p:spPr bwMode="auto">
            <a:xfrm>
              <a:off x="58338" y="1417198"/>
              <a:ext cx="6875862" cy="366254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73152" tIns="73152" rIns="73152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Project overview</a:t>
              </a:r>
            </a:p>
          </p:txBody>
        </p:sp>
        <p:sp>
          <p:nvSpPr>
            <p:cNvPr id="8" name="TextBox 3"/>
            <p:cNvSpPr txBox="1">
              <a:spLocks noChangeArrowheads="1"/>
            </p:cNvSpPr>
            <p:nvPr/>
          </p:nvSpPr>
          <p:spPr bwMode="auto">
            <a:xfrm>
              <a:off x="58338" y="1784167"/>
              <a:ext cx="6875862" cy="738664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anchor="t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119063" indent="-119063" algn="just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Migrating current application to Nodejs  and Angularjs </a:t>
              </a:r>
              <a:r>
                <a:rPr 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platform</a:t>
              </a:r>
              <a:endPara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  <a:p>
              <a:pPr marL="119063" indent="-119063" algn="just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Implemented CI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, CD and DevOps </a:t>
              </a:r>
              <a:r>
                <a:rPr 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practices using 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Docker containers </a:t>
              </a:r>
              <a:r>
                <a:rPr 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for </a:t>
              </a: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build, test &amp; deployment </a:t>
              </a:r>
              <a:r>
                <a:rPr 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automation</a:t>
              </a:r>
              <a:endPara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2995" y="2645694"/>
            <a:ext cx="6875862" cy="2140426"/>
            <a:chOff x="58338" y="1459623"/>
            <a:chExt cx="6875862" cy="2140426"/>
          </a:xfrm>
        </p:grpSpPr>
        <p:sp>
          <p:nvSpPr>
            <p:cNvPr id="25" name="TextBox 3"/>
            <p:cNvSpPr txBox="1">
              <a:spLocks noChangeArrowheads="1"/>
            </p:cNvSpPr>
            <p:nvPr/>
          </p:nvSpPr>
          <p:spPr bwMode="auto">
            <a:xfrm>
              <a:off x="58338" y="1459623"/>
              <a:ext cx="6875862" cy="338554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Primary Business Challenges</a:t>
              </a:r>
            </a:p>
          </p:txBody>
        </p:sp>
        <p:sp>
          <p:nvSpPr>
            <p:cNvPr id="26" name="TextBox 3"/>
            <p:cNvSpPr txBox="1">
              <a:spLocks noChangeArrowheads="1"/>
            </p:cNvSpPr>
            <p:nvPr/>
          </p:nvSpPr>
          <p:spPr bwMode="auto">
            <a:xfrm>
              <a:off x="58338" y="1784167"/>
              <a:ext cx="6875862" cy="1815882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anchor="t">
              <a:spAutoFit/>
            </a:bodyPr>
            <a:lstStyle>
              <a:defPPr>
                <a:defRPr lang="en-US"/>
              </a:defPPr>
              <a:lvl1pPr marL="119063" indent="-119063" eaLnBrk="0" hangingPunct="0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  <a:defRPr sz="1300">
                  <a:solidFill>
                    <a:prstClr val="black">
                      <a:lumMod val="75000"/>
                      <a:lumOff val="25000"/>
                    </a:prstClr>
                  </a:solidFill>
                  <a:ea typeface="Segoe UI" pitchFamily="34" charset="0"/>
                  <a:cs typeface="Segoe U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400" dirty="0"/>
                <a:t>Development, Build, QA - environments are created </a:t>
              </a:r>
              <a:r>
                <a:rPr lang="en-US" sz="1400" dirty="0" smtClean="0"/>
                <a:t>manually, </a:t>
              </a:r>
              <a:r>
                <a:rPr lang="en-US" sz="1400" dirty="0"/>
                <a:t>no certainty </a:t>
              </a:r>
              <a:r>
                <a:rPr lang="en-US" sz="1400" dirty="0" smtClean="0"/>
                <a:t>of identical environments</a:t>
              </a:r>
            </a:p>
            <a:p>
              <a:r>
                <a:rPr lang="en-US" sz="1400" dirty="0" smtClean="0"/>
                <a:t>The manual build </a:t>
              </a:r>
              <a:r>
                <a:rPr lang="en-US" sz="1400" dirty="0"/>
                <a:t>process </a:t>
              </a:r>
              <a:r>
                <a:rPr lang="en-US" sz="1400" dirty="0" smtClean="0"/>
                <a:t>taking </a:t>
              </a:r>
              <a:r>
                <a:rPr lang="en-US" sz="1400" dirty="0"/>
                <a:t>lot of time to get all the source code integrated &amp; tested properly with manual unit testing and functional testing.</a:t>
              </a:r>
            </a:p>
            <a:p>
              <a:r>
                <a:rPr lang="en-US" sz="1400" dirty="0"/>
                <a:t>Getting correct dependencies for building Application takes lot of time and prone to human error.</a:t>
              </a:r>
            </a:p>
            <a:p>
              <a:r>
                <a:rPr lang="en-US" sz="1400" dirty="0"/>
                <a:t>Quality gates &amp; early feedback is missing to check the quality of code in automated way. </a:t>
              </a:r>
            </a:p>
            <a:p>
              <a:r>
                <a:rPr lang="en-US" sz="1400" dirty="0"/>
                <a:t>Missing backward </a:t>
              </a:r>
              <a:r>
                <a:rPr lang="en-US" sz="1400" dirty="0" smtClean="0"/>
                <a:t>&amp;forward Traceability </a:t>
              </a:r>
              <a:r>
                <a:rPr lang="en-US" sz="1400" dirty="0"/>
                <a:t>between Requirements, Code commits, </a:t>
              </a:r>
              <a:r>
                <a:rPr lang="en-US" sz="1400" dirty="0" smtClean="0"/>
                <a:t>Build, etc.</a:t>
              </a:r>
              <a:endParaRPr lang="en-US" sz="1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52995" y="4802791"/>
            <a:ext cx="6875862" cy="1829557"/>
            <a:chOff x="58338" y="1872874"/>
            <a:chExt cx="6875862" cy="1829557"/>
          </a:xfrm>
        </p:grpSpPr>
        <p:sp>
          <p:nvSpPr>
            <p:cNvPr id="28" name="TextBox 3"/>
            <p:cNvSpPr txBox="1">
              <a:spLocks noChangeArrowheads="1"/>
            </p:cNvSpPr>
            <p:nvPr/>
          </p:nvSpPr>
          <p:spPr bwMode="auto">
            <a:xfrm>
              <a:off x="58338" y="1872874"/>
              <a:ext cx="6875862" cy="338554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Solution</a:t>
              </a:r>
              <a:endParaRPr lang="en-US" sz="1400" b="1" dirty="0">
                <a:solidFill>
                  <a:prstClr val="white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3"/>
            <p:cNvSpPr txBox="1">
              <a:spLocks noChangeArrowheads="1"/>
            </p:cNvSpPr>
            <p:nvPr/>
          </p:nvSpPr>
          <p:spPr bwMode="auto">
            <a:xfrm>
              <a:off x="58338" y="2147951"/>
              <a:ext cx="6875862" cy="1554480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bIns="0" anchor="t">
              <a:spAutoFit/>
            </a:bodyPr>
            <a:lstStyle>
              <a:defPPr>
                <a:defRPr lang="en-US"/>
              </a:defPPr>
              <a:lvl1pPr marL="119063" indent="-119063" eaLnBrk="0" hangingPunct="0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  <a:defRPr sz="1300">
                  <a:solidFill>
                    <a:prstClr val="black">
                      <a:lumMod val="75000"/>
                      <a:lumOff val="25000"/>
                    </a:prstClr>
                  </a:solidFill>
                  <a:ea typeface="Segoe UI" pitchFamily="34" charset="0"/>
                  <a:cs typeface="Segoe U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400" dirty="0"/>
                <a:t>Automated provisioning of all Environments and Automation of CI/CD process </a:t>
              </a:r>
              <a:r>
                <a:rPr lang="en-US" sz="1400" dirty="0" smtClean="0"/>
                <a:t>using </a:t>
              </a:r>
              <a:r>
                <a:rPr lang="en-US" sz="1400" dirty="0"/>
                <a:t>Docker Images </a:t>
              </a:r>
              <a:r>
                <a:rPr lang="en-US" sz="1400" dirty="0" smtClean="0"/>
                <a:t>makes environments identical.</a:t>
              </a:r>
              <a:endParaRPr lang="en-US" sz="1400" dirty="0"/>
            </a:p>
            <a:p>
              <a:r>
                <a:rPr lang="en-US" sz="1400" dirty="0" smtClean="0"/>
                <a:t>On </a:t>
              </a:r>
              <a:r>
                <a:rPr lang="en-US" sz="1400" dirty="0"/>
                <a:t>every code Commit, automatically </a:t>
              </a:r>
              <a:r>
                <a:rPr lang="en-US" sz="1400" dirty="0" smtClean="0"/>
                <a:t>trigger Build </a:t>
              </a:r>
              <a:r>
                <a:rPr lang="en-US" sz="1400" dirty="0"/>
                <a:t>process - Unit tests, Code </a:t>
              </a:r>
              <a:r>
                <a:rPr lang="en-US" sz="1400" dirty="0" smtClean="0"/>
                <a:t>quality checking </a:t>
              </a:r>
              <a:r>
                <a:rPr lang="en-US" sz="1400" dirty="0"/>
                <a:t>tools  - Sonar, </a:t>
              </a:r>
              <a:r>
                <a:rPr lang="en-US" sz="1400" dirty="0" smtClean="0"/>
                <a:t>JSHint and </a:t>
              </a:r>
              <a:r>
                <a:rPr lang="en-US" sz="1400" dirty="0"/>
                <a:t>o</a:t>
              </a:r>
              <a:r>
                <a:rPr lang="en-US" sz="1400" dirty="0" smtClean="0"/>
                <a:t>n every </a:t>
              </a:r>
              <a:r>
                <a:rPr lang="en-US" sz="1400" dirty="0"/>
                <a:t>commit and release, the Artifacts – Docker image is automatically versioned and stored in </a:t>
              </a:r>
              <a:r>
                <a:rPr lang="en-US" sz="1400" dirty="0" smtClean="0"/>
                <a:t>DockerHub</a:t>
              </a:r>
              <a:r>
                <a:rPr lang="en-US" sz="1400" dirty="0"/>
                <a:t>.</a:t>
              </a:r>
            </a:p>
            <a:p>
              <a:r>
                <a:rPr lang="en-US" sz="1400" dirty="0"/>
                <a:t>QA Environments </a:t>
              </a:r>
              <a:r>
                <a:rPr lang="en-US" sz="1400" dirty="0" smtClean="0"/>
                <a:t>created by using Docker </a:t>
              </a:r>
              <a:r>
                <a:rPr lang="en-US" sz="1400" dirty="0"/>
                <a:t>is used by QA team for Manual testing and running automated UI testing.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068144" y="1531026"/>
            <a:ext cx="2007030" cy="2613738"/>
            <a:chOff x="58337" y="1417198"/>
            <a:chExt cx="1904405" cy="2613738"/>
          </a:xfrm>
        </p:grpSpPr>
        <p:sp>
          <p:nvSpPr>
            <p:cNvPr id="31" name="TextBox 3"/>
            <p:cNvSpPr txBox="1">
              <a:spLocks noChangeArrowheads="1"/>
            </p:cNvSpPr>
            <p:nvPr/>
          </p:nvSpPr>
          <p:spPr bwMode="auto">
            <a:xfrm>
              <a:off x="58337" y="1417198"/>
              <a:ext cx="1904405" cy="366254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73152" tIns="73152" rIns="73152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DevOps Tools</a:t>
              </a:r>
            </a:p>
          </p:txBody>
        </p:sp>
        <p:sp>
          <p:nvSpPr>
            <p:cNvPr id="32" name="TextBox 3"/>
            <p:cNvSpPr txBox="1">
              <a:spLocks noChangeArrowheads="1"/>
            </p:cNvSpPr>
            <p:nvPr/>
          </p:nvSpPr>
          <p:spPr bwMode="auto">
            <a:xfrm>
              <a:off x="58337" y="1784167"/>
              <a:ext cx="1904405" cy="2246769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anchor="t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GitLab, Git 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Jenkins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Grunt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Npm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Nightwatch-js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Mocha-chai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Istanbul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JSHint, JSLint, Sonar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Docker and </a:t>
              </a:r>
              <a:r>
                <a:rPr 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DockerHub</a:t>
              </a:r>
              <a:endPara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4" name="Title 1"/>
          <p:cNvSpPr txBox="1">
            <a:spLocks/>
          </p:cNvSpPr>
          <p:nvPr/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FR" dirty="0"/>
              <a:t>1: CI and CD </a:t>
            </a:r>
            <a:r>
              <a:rPr lang="fr-FR" dirty="0" smtClean="0"/>
              <a:t>Implementation </a:t>
            </a:r>
            <a:r>
              <a:rPr lang="fr-FR" dirty="0"/>
              <a:t>- Jenkins &amp; Docker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25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5357" y="1776566"/>
            <a:ext cx="8796243" cy="4298933"/>
            <a:chOff x="195357" y="1776566"/>
            <a:chExt cx="8796243" cy="4298933"/>
          </a:xfrm>
        </p:grpSpPr>
        <p:sp>
          <p:nvSpPr>
            <p:cNvPr id="171" name="Rounded Rectangle 170"/>
            <p:cNvSpPr/>
            <p:nvPr/>
          </p:nvSpPr>
          <p:spPr>
            <a:xfrm>
              <a:off x="195357" y="1776566"/>
              <a:ext cx="8796243" cy="4298933"/>
            </a:xfrm>
            <a:prstGeom prst="roundRect">
              <a:avLst>
                <a:gd name="adj" fmla="val 0"/>
              </a:avLst>
            </a:prstGeom>
            <a:solidFill>
              <a:srgbClr val="4BACC6"/>
            </a:solidFill>
            <a:ln>
              <a:noFill/>
            </a:ln>
            <a:effectLst/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284" name="Rounded Rectangle 283"/>
            <p:cNvSpPr/>
            <p:nvPr/>
          </p:nvSpPr>
          <p:spPr>
            <a:xfrm>
              <a:off x="2729535" y="4363684"/>
              <a:ext cx="6157586" cy="1674786"/>
            </a:xfrm>
            <a:prstGeom prst="roundRect">
              <a:avLst>
                <a:gd name="adj" fmla="val 0"/>
              </a:avLst>
            </a:prstGeom>
            <a:solidFill>
              <a:srgbClr val="DBEEF4"/>
            </a:solidFill>
            <a:ln>
              <a:noFill/>
            </a:ln>
            <a:effectLst/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2742324" y="1864336"/>
              <a:ext cx="6157586" cy="2453108"/>
            </a:xfrm>
            <a:prstGeom prst="roundRect">
              <a:avLst>
                <a:gd name="adj" fmla="val 0"/>
              </a:avLst>
            </a:prstGeom>
            <a:solidFill>
              <a:srgbClr val="DBEEF4"/>
            </a:solidFill>
            <a:ln>
              <a:noFill/>
            </a:ln>
            <a:effectLst/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95" name="Rounded Rectangle 194"/>
            <p:cNvSpPr/>
            <p:nvPr/>
          </p:nvSpPr>
          <p:spPr>
            <a:xfrm>
              <a:off x="271823" y="1874122"/>
              <a:ext cx="2147261" cy="1292615"/>
            </a:xfrm>
            <a:prstGeom prst="roundRect">
              <a:avLst>
                <a:gd name="adj" fmla="val 0"/>
              </a:avLst>
            </a:prstGeom>
            <a:solidFill>
              <a:srgbClr val="DBEEF4"/>
            </a:solidFill>
            <a:ln>
              <a:noFill/>
            </a:ln>
            <a:effectLst/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200" name="Freeform 31"/>
            <p:cNvSpPr>
              <a:spLocks/>
            </p:cNvSpPr>
            <p:nvPr/>
          </p:nvSpPr>
          <p:spPr bwMode="auto">
            <a:xfrm>
              <a:off x="331795" y="1990130"/>
              <a:ext cx="824196" cy="10607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n>
                  <a:solidFill>
                    <a:srgbClr val="9E1DFF"/>
                  </a:solidFill>
                </a:ln>
              </a:endParaRPr>
            </a:p>
          </p:txBody>
        </p:sp>
        <p:grpSp>
          <p:nvGrpSpPr>
            <p:cNvPr id="164" name="Group 12"/>
            <p:cNvGrpSpPr>
              <a:grpSpLocks noChangeAspect="1"/>
            </p:cNvGrpSpPr>
            <p:nvPr/>
          </p:nvGrpSpPr>
          <p:grpSpPr bwMode="auto">
            <a:xfrm>
              <a:off x="450266" y="2133655"/>
              <a:ext cx="587254" cy="742533"/>
              <a:chOff x="3176" y="1102"/>
              <a:chExt cx="192" cy="255"/>
            </a:xfrm>
            <a:solidFill>
              <a:srgbClr val="217783"/>
            </a:solidFill>
          </p:grpSpPr>
          <p:sp>
            <p:nvSpPr>
              <p:cNvPr id="165" name="Freeform 13"/>
              <p:cNvSpPr>
                <a:spLocks/>
              </p:cNvSpPr>
              <p:nvPr/>
            </p:nvSpPr>
            <p:spPr bwMode="auto">
              <a:xfrm>
                <a:off x="3176" y="1216"/>
                <a:ext cx="92" cy="123"/>
              </a:xfrm>
              <a:custGeom>
                <a:avLst/>
                <a:gdLst>
                  <a:gd name="T0" fmla="*/ 2842 w 5878"/>
                  <a:gd name="T1" fmla="*/ 3462 h 7751"/>
                  <a:gd name="T2" fmla="*/ 3940 w 5878"/>
                  <a:gd name="T3" fmla="*/ 0 h 7751"/>
                  <a:gd name="T4" fmla="*/ 2472 w 5878"/>
                  <a:gd name="T5" fmla="*/ 295 h 7751"/>
                  <a:gd name="T6" fmla="*/ 2404 w 5878"/>
                  <a:gd name="T7" fmla="*/ 314 h 7751"/>
                  <a:gd name="T8" fmla="*/ 2337 w 5878"/>
                  <a:gd name="T9" fmla="*/ 337 h 7751"/>
                  <a:gd name="T10" fmla="*/ 2273 w 5878"/>
                  <a:gd name="T11" fmla="*/ 366 h 7751"/>
                  <a:gd name="T12" fmla="*/ 2212 w 5878"/>
                  <a:gd name="T13" fmla="*/ 398 h 7751"/>
                  <a:gd name="T14" fmla="*/ 2153 w 5878"/>
                  <a:gd name="T15" fmla="*/ 433 h 7751"/>
                  <a:gd name="T16" fmla="*/ 2096 w 5878"/>
                  <a:gd name="T17" fmla="*/ 473 h 7751"/>
                  <a:gd name="T18" fmla="*/ 2042 w 5878"/>
                  <a:gd name="T19" fmla="*/ 516 h 7751"/>
                  <a:gd name="T20" fmla="*/ 1992 w 5878"/>
                  <a:gd name="T21" fmla="*/ 563 h 7751"/>
                  <a:gd name="T22" fmla="*/ 1945 w 5878"/>
                  <a:gd name="T23" fmla="*/ 614 h 7751"/>
                  <a:gd name="T24" fmla="*/ 1902 w 5878"/>
                  <a:gd name="T25" fmla="*/ 668 h 7751"/>
                  <a:gd name="T26" fmla="*/ 1862 w 5878"/>
                  <a:gd name="T27" fmla="*/ 724 h 7751"/>
                  <a:gd name="T28" fmla="*/ 1826 w 5878"/>
                  <a:gd name="T29" fmla="*/ 783 h 7751"/>
                  <a:gd name="T30" fmla="*/ 1794 w 5878"/>
                  <a:gd name="T31" fmla="*/ 845 h 7751"/>
                  <a:gd name="T32" fmla="*/ 1767 w 5878"/>
                  <a:gd name="T33" fmla="*/ 909 h 7751"/>
                  <a:gd name="T34" fmla="*/ 1744 w 5878"/>
                  <a:gd name="T35" fmla="*/ 976 h 7751"/>
                  <a:gd name="T36" fmla="*/ 33 w 5878"/>
                  <a:gd name="T37" fmla="*/ 6500 h 7751"/>
                  <a:gd name="T38" fmla="*/ 20 w 5878"/>
                  <a:gd name="T39" fmla="*/ 6557 h 7751"/>
                  <a:gd name="T40" fmla="*/ 10 w 5878"/>
                  <a:gd name="T41" fmla="*/ 6614 h 7751"/>
                  <a:gd name="T42" fmla="*/ 4 w 5878"/>
                  <a:gd name="T43" fmla="*/ 6670 h 7751"/>
                  <a:gd name="T44" fmla="*/ 0 w 5878"/>
                  <a:gd name="T45" fmla="*/ 6727 h 7751"/>
                  <a:gd name="T46" fmla="*/ 0 w 5878"/>
                  <a:gd name="T47" fmla="*/ 6784 h 7751"/>
                  <a:gd name="T48" fmla="*/ 4 w 5878"/>
                  <a:gd name="T49" fmla="*/ 6841 h 7751"/>
                  <a:gd name="T50" fmla="*/ 10 w 5878"/>
                  <a:gd name="T51" fmla="*/ 6897 h 7751"/>
                  <a:gd name="T52" fmla="*/ 20 w 5878"/>
                  <a:gd name="T53" fmla="*/ 6952 h 7751"/>
                  <a:gd name="T54" fmla="*/ 32 w 5878"/>
                  <a:gd name="T55" fmla="*/ 7007 h 7751"/>
                  <a:gd name="T56" fmla="*/ 49 w 5878"/>
                  <a:gd name="T57" fmla="*/ 7062 h 7751"/>
                  <a:gd name="T58" fmla="*/ 68 w 5878"/>
                  <a:gd name="T59" fmla="*/ 7115 h 7751"/>
                  <a:gd name="T60" fmla="*/ 90 w 5878"/>
                  <a:gd name="T61" fmla="*/ 7167 h 7751"/>
                  <a:gd name="T62" fmla="*/ 116 w 5878"/>
                  <a:gd name="T63" fmla="*/ 7218 h 7751"/>
                  <a:gd name="T64" fmla="*/ 144 w 5878"/>
                  <a:gd name="T65" fmla="*/ 7269 h 7751"/>
                  <a:gd name="T66" fmla="*/ 176 w 5878"/>
                  <a:gd name="T67" fmla="*/ 7317 h 7751"/>
                  <a:gd name="T68" fmla="*/ 209 w 5878"/>
                  <a:gd name="T69" fmla="*/ 7363 h 7751"/>
                  <a:gd name="T70" fmla="*/ 247 w 5878"/>
                  <a:gd name="T71" fmla="*/ 7408 h 7751"/>
                  <a:gd name="T72" fmla="*/ 286 w 5878"/>
                  <a:gd name="T73" fmla="*/ 7450 h 7751"/>
                  <a:gd name="T74" fmla="*/ 327 w 5878"/>
                  <a:gd name="T75" fmla="*/ 7490 h 7751"/>
                  <a:gd name="T76" fmla="*/ 370 w 5878"/>
                  <a:gd name="T77" fmla="*/ 7528 h 7751"/>
                  <a:gd name="T78" fmla="*/ 416 w 5878"/>
                  <a:gd name="T79" fmla="*/ 7562 h 7751"/>
                  <a:gd name="T80" fmla="*/ 463 w 5878"/>
                  <a:gd name="T81" fmla="*/ 7594 h 7751"/>
                  <a:gd name="T82" fmla="*/ 513 w 5878"/>
                  <a:gd name="T83" fmla="*/ 7623 h 7751"/>
                  <a:gd name="T84" fmla="*/ 562 w 5878"/>
                  <a:gd name="T85" fmla="*/ 7649 h 7751"/>
                  <a:gd name="T86" fmla="*/ 615 w 5878"/>
                  <a:gd name="T87" fmla="*/ 7673 h 7751"/>
                  <a:gd name="T88" fmla="*/ 668 w 5878"/>
                  <a:gd name="T89" fmla="*/ 7693 h 7751"/>
                  <a:gd name="T90" fmla="*/ 723 w 5878"/>
                  <a:gd name="T91" fmla="*/ 7711 h 7751"/>
                  <a:gd name="T92" fmla="*/ 777 w 5878"/>
                  <a:gd name="T93" fmla="*/ 7725 h 7751"/>
                  <a:gd name="T94" fmla="*/ 834 w 5878"/>
                  <a:gd name="T95" fmla="*/ 7736 h 7751"/>
                  <a:gd name="T96" fmla="*/ 891 w 5878"/>
                  <a:gd name="T97" fmla="*/ 7744 h 7751"/>
                  <a:gd name="T98" fmla="*/ 949 w 5878"/>
                  <a:gd name="T99" fmla="*/ 7749 h 7751"/>
                  <a:gd name="T100" fmla="*/ 1008 w 5878"/>
                  <a:gd name="T101" fmla="*/ 7751 h 7751"/>
                  <a:gd name="T102" fmla="*/ 2427 w 5878"/>
                  <a:gd name="T103" fmla="*/ 3873 h 7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878" h="7751">
                    <a:moveTo>
                      <a:pt x="2427" y="3873"/>
                    </a:moveTo>
                    <a:lnTo>
                      <a:pt x="2842" y="3462"/>
                    </a:lnTo>
                    <a:lnTo>
                      <a:pt x="5878" y="3462"/>
                    </a:lnTo>
                    <a:lnTo>
                      <a:pt x="3940" y="0"/>
                    </a:lnTo>
                    <a:lnTo>
                      <a:pt x="2508" y="288"/>
                    </a:lnTo>
                    <a:lnTo>
                      <a:pt x="2472" y="295"/>
                    </a:lnTo>
                    <a:lnTo>
                      <a:pt x="2438" y="304"/>
                    </a:lnTo>
                    <a:lnTo>
                      <a:pt x="2404" y="314"/>
                    </a:lnTo>
                    <a:lnTo>
                      <a:pt x="2371" y="325"/>
                    </a:lnTo>
                    <a:lnTo>
                      <a:pt x="2337" y="337"/>
                    </a:lnTo>
                    <a:lnTo>
                      <a:pt x="2305" y="352"/>
                    </a:lnTo>
                    <a:lnTo>
                      <a:pt x="2273" y="366"/>
                    </a:lnTo>
                    <a:lnTo>
                      <a:pt x="2242" y="381"/>
                    </a:lnTo>
                    <a:lnTo>
                      <a:pt x="2212" y="398"/>
                    </a:lnTo>
                    <a:lnTo>
                      <a:pt x="2181" y="415"/>
                    </a:lnTo>
                    <a:lnTo>
                      <a:pt x="2153" y="433"/>
                    </a:lnTo>
                    <a:lnTo>
                      <a:pt x="2123" y="453"/>
                    </a:lnTo>
                    <a:lnTo>
                      <a:pt x="2096" y="473"/>
                    </a:lnTo>
                    <a:lnTo>
                      <a:pt x="2068" y="494"/>
                    </a:lnTo>
                    <a:lnTo>
                      <a:pt x="2042" y="516"/>
                    </a:lnTo>
                    <a:lnTo>
                      <a:pt x="2017" y="539"/>
                    </a:lnTo>
                    <a:lnTo>
                      <a:pt x="1992" y="563"/>
                    </a:lnTo>
                    <a:lnTo>
                      <a:pt x="1968" y="589"/>
                    </a:lnTo>
                    <a:lnTo>
                      <a:pt x="1945" y="614"/>
                    </a:lnTo>
                    <a:lnTo>
                      <a:pt x="1923" y="641"/>
                    </a:lnTo>
                    <a:lnTo>
                      <a:pt x="1902" y="668"/>
                    </a:lnTo>
                    <a:lnTo>
                      <a:pt x="1882" y="695"/>
                    </a:lnTo>
                    <a:lnTo>
                      <a:pt x="1862" y="724"/>
                    </a:lnTo>
                    <a:lnTo>
                      <a:pt x="1843" y="753"/>
                    </a:lnTo>
                    <a:lnTo>
                      <a:pt x="1826" y="783"/>
                    </a:lnTo>
                    <a:lnTo>
                      <a:pt x="1810" y="813"/>
                    </a:lnTo>
                    <a:lnTo>
                      <a:pt x="1794" y="845"/>
                    </a:lnTo>
                    <a:lnTo>
                      <a:pt x="1780" y="877"/>
                    </a:lnTo>
                    <a:lnTo>
                      <a:pt x="1767" y="909"/>
                    </a:lnTo>
                    <a:lnTo>
                      <a:pt x="1755" y="942"/>
                    </a:lnTo>
                    <a:lnTo>
                      <a:pt x="1744" y="976"/>
                    </a:lnTo>
                    <a:lnTo>
                      <a:pt x="1735" y="1010"/>
                    </a:lnTo>
                    <a:lnTo>
                      <a:pt x="33" y="6500"/>
                    </a:lnTo>
                    <a:lnTo>
                      <a:pt x="26" y="6529"/>
                    </a:lnTo>
                    <a:lnTo>
                      <a:pt x="20" y="6557"/>
                    </a:lnTo>
                    <a:lnTo>
                      <a:pt x="15" y="6586"/>
                    </a:lnTo>
                    <a:lnTo>
                      <a:pt x="10" y="6614"/>
                    </a:lnTo>
                    <a:lnTo>
                      <a:pt x="7" y="6642"/>
                    </a:lnTo>
                    <a:lnTo>
                      <a:pt x="4" y="6670"/>
                    </a:lnTo>
                    <a:lnTo>
                      <a:pt x="2" y="6699"/>
                    </a:lnTo>
                    <a:lnTo>
                      <a:pt x="0" y="6727"/>
                    </a:lnTo>
                    <a:lnTo>
                      <a:pt x="0" y="6755"/>
                    </a:lnTo>
                    <a:lnTo>
                      <a:pt x="0" y="6784"/>
                    </a:lnTo>
                    <a:lnTo>
                      <a:pt x="2" y="6813"/>
                    </a:lnTo>
                    <a:lnTo>
                      <a:pt x="4" y="6841"/>
                    </a:lnTo>
                    <a:lnTo>
                      <a:pt x="7" y="6869"/>
                    </a:lnTo>
                    <a:lnTo>
                      <a:pt x="10" y="6897"/>
                    </a:lnTo>
                    <a:lnTo>
                      <a:pt x="14" y="6924"/>
                    </a:lnTo>
                    <a:lnTo>
                      <a:pt x="20" y="6952"/>
                    </a:lnTo>
                    <a:lnTo>
                      <a:pt x="26" y="6979"/>
                    </a:lnTo>
                    <a:lnTo>
                      <a:pt x="32" y="7007"/>
                    </a:lnTo>
                    <a:lnTo>
                      <a:pt x="41" y="7035"/>
                    </a:lnTo>
                    <a:lnTo>
                      <a:pt x="49" y="7062"/>
                    </a:lnTo>
                    <a:lnTo>
                      <a:pt x="58" y="7089"/>
                    </a:lnTo>
                    <a:lnTo>
                      <a:pt x="68" y="7115"/>
                    </a:lnTo>
                    <a:lnTo>
                      <a:pt x="79" y="7141"/>
                    </a:lnTo>
                    <a:lnTo>
                      <a:pt x="90" y="7167"/>
                    </a:lnTo>
                    <a:lnTo>
                      <a:pt x="103" y="7193"/>
                    </a:lnTo>
                    <a:lnTo>
                      <a:pt x="116" y="7218"/>
                    </a:lnTo>
                    <a:lnTo>
                      <a:pt x="129" y="7243"/>
                    </a:lnTo>
                    <a:lnTo>
                      <a:pt x="144" y="7269"/>
                    </a:lnTo>
                    <a:lnTo>
                      <a:pt x="159" y="7293"/>
                    </a:lnTo>
                    <a:lnTo>
                      <a:pt x="176" y="7317"/>
                    </a:lnTo>
                    <a:lnTo>
                      <a:pt x="192" y="7340"/>
                    </a:lnTo>
                    <a:lnTo>
                      <a:pt x="209" y="7363"/>
                    </a:lnTo>
                    <a:lnTo>
                      <a:pt x="227" y="7386"/>
                    </a:lnTo>
                    <a:lnTo>
                      <a:pt x="247" y="7408"/>
                    </a:lnTo>
                    <a:lnTo>
                      <a:pt x="266" y="7429"/>
                    </a:lnTo>
                    <a:lnTo>
                      <a:pt x="286" y="7450"/>
                    </a:lnTo>
                    <a:lnTo>
                      <a:pt x="307" y="7470"/>
                    </a:lnTo>
                    <a:lnTo>
                      <a:pt x="327" y="7490"/>
                    </a:lnTo>
                    <a:lnTo>
                      <a:pt x="349" y="7509"/>
                    </a:lnTo>
                    <a:lnTo>
                      <a:pt x="370" y="7528"/>
                    </a:lnTo>
                    <a:lnTo>
                      <a:pt x="393" y="7545"/>
                    </a:lnTo>
                    <a:lnTo>
                      <a:pt x="416" y="7562"/>
                    </a:lnTo>
                    <a:lnTo>
                      <a:pt x="439" y="7578"/>
                    </a:lnTo>
                    <a:lnTo>
                      <a:pt x="463" y="7594"/>
                    </a:lnTo>
                    <a:lnTo>
                      <a:pt x="487" y="7609"/>
                    </a:lnTo>
                    <a:lnTo>
                      <a:pt x="513" y="7623"/>
                    </a:lnTo>
                    <a:lnTo>
                      <a:pt x="537" y="7637"/>
                    </a:lnTo>
                    <a:lnTo>
                      <a:pt x="562" y="7649"/>
                    </a:lnTo>
                    <a:lnTo>
                      <a:pt x="589" y="7661"/>
                    </a:lnTo>
                    <a:lnTo>
                      <a:pt x="615" y="7673"/>
                    </a:lnTo>
                    <a:lnTo>
                      <a:pt x="641" y="7683"/>
                    </a:lnTo>
                    <a:lnTo>
                      <a:pt x="668" y="7693"/>
                    </a:lnTo>
                    <a:lnTo>
                      <a:pt x="695" y="7702"/>
                    </a:lnTo>
                    <a:lnTo>
                      <a:pt x="723" y="7711"/>
                    </a:lnTo>
                    <a:lnTo>
                      <a:pt x="750" y="7718"/>
                    </a:lnTo>
                    <a:lnTo>
                      <a:pt x="777" y="7725"/>
                    </a:lnTo>
                    <a:lnTo>
                      <a:pt x="806" y="7731"/>
                    </a:lnTo>
                    <a:lnTo>
                      <a:pt x="834" y="7736"/>
                    </a:lnTo>
                    <a:lnTo>
                      <a:pt x="863" y="7741"/>
                    </a:lnTo>
                    <a:lnTo>
                      <a:pt x="891" y="7744"/>
                    </a:lnTo>
                    <a:lnTo>
                      <a:pt x="921" y="7747"/>
                    </a:lnTo>
                    <a:lnTo>
                      <a:pt x="949" y="7749"/>
                    </a:lnTo>
                    <a:lnTo>
                      <a:pt x="978" y="7751"/>
                    </a:lnTo>
                    <a:lnTo>
                      <a:pt x="1008" y="7751"/>
                    </a:lnTo>
                    <a:lnTo>
                      <a:pt x="2427" y="7751"/>
                    </a:lnTo>
                    <a:lnTo>
                      <a:pt x="2427" y="3873"/>
                    </a:lnTo>
                    <a:close/>
                  </a:path>
                </a:pathLst>
              </a:custGeom>
              <a:grpFill/>
              <a:ln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6" name="Freeform 14"/>
              <p:cNvSpPr>
                <a:spLocks/>
              </p:cNvSpPr>
              <p:nvPr/>
            </p:nvSpPr>
            <p:spPr bwMode="auto">
              <a:xfrm>
                <a:off x="3276" y="1217"/>
                <a:ext cx="92" cy="122"/>
              </a:xfrm>
              <a:custGeom>
                <a:avLst/>
                <a:gdLst>
                  <a:gd name="T0" fmla="*/ 4143 w 5877"/>
                  <a:gd name="T1" fmla="*/ 992 h 7733"/>
                  <a:gd name="T2" fmla="*/ 4122 w 5877"/>
                  <a:gd name="T3" fmla="*/ 924 h 7733"/>
                  <a:gd name="T4" fmla="*/ 4096 w 5877"/>
                  <a:gd name="T5" fmla="*/ 858 h 7733"/>
                  <a:gd name="T6" fmla="*/ 4066 w 5877"/>
                  <a:gd name="T7" fmla="*/ 793 h 7733"/>
                  <a:gd name="T8" fmla="*/ 4032 w 5877"/>
                  <a:gd name="T9" fmla="*/ 732 h 7733"/>
                  <a:gd name="T10" fmla="*/ 3993 w 5877"/>
                  <a:gd name="T11" fmla="*/ 674 h 7733"/>
                  <a:gd name="T12" fmla="*/ 3951 w 5877"/>
                  <a:gd name="T13" fmla="*/ 619 h 7733"/>
                  <a:gd name="T14" fmla="*/ 3905 w 5877"/>
                  <a:gd name="T15" fmla="*/ 566 h 7733"/>
                  <a:gd name="T16" fmla="*/ 3855 w 5877"/>
                  <a:gd name="T17" fmla="*/ 517 h 7733"/>
                  <a:gd name="T18" fmla="*/ 3802 w 5877"/>
                  <a:gd name="T19" fmla="*/ 472 h 7733"/>
                  <a:gd name="T20" fmla="*/ 3747 w 5877"/>
                  <a:gd name="T21" fmla="*/ 430 h 7733"/>
                  <a:gd name="T22" fmla="*/ 3688 w 5877"/>
                  <a:gd name="T23" fmla="*/ 392 h 7733"/>
                  <a:gd name="T24" fmla="*/ 3626 w 5877"/>
                  <a:gd name="T25" fmla="*/ 359 h 7733"/>
                  <a:gd name="T26" fmla="*/ 3562 w 5877"/>
                  <a:gd name="T27" fmla="*/ 329 h 7733"/>
                  <a:gd name="T28" fmla="*/ 3496 w 5877"/>
                  <a:gd name="T29" fmla="*/ 303 h 7733"/>
                  <a:gd name="T30" fmla="*/ 3427 w 5877"/>
                  <a:gd name="T31" fmla="*/ 283 h 7733"/>
                  <a:gd name="T32" fmla="*/ 3357 w 5877"/>
                  <a:gd name="T33" fmla="*/ 267 h 7733"/>
                  <a:gd name="T34" fmla="*/ 0 w 5877"/>
                  <a:gd name="T35" fmla="*/ 3444 h 7733"/>
                  <a:gd name="T36" fmla="*/ 3680 w 5877"/>
                  <a:gd name="T37" fmla="*/ 3855 h 7733"/>
                  <a:gd name="T38" fmla="*/ 4870 w 5877"/>
                  <a:gd name="T39" fmla="*/ 7732 h 7733"/>
                  <a:gd name="T40" fmla="*/ 4929 w 5877"/>
                  <a:gd name="T41" fmla="*/ 7731 h 7733"/>
                  <a:gd name="T42" fmla="*/ 4987 w 5877"/>
                  <a:gd name="T43" fmla="*/ 7726 h 7733"/>
                  <a:gd name="T44" fmla="*/ 5044 w 5877"/>
                  <a:gd name="T45" fmla="*/ 7718 h 7733"/>
                  <a:gd name="T46" fmla="*/ 5100 w 5877"/>
                  <a:gd name="T47" fmla="*/ 7706 h 7733"/>
                  <a:gd name="T48" fmla="*/ 5155 w 5877"/>
                  <a:gd name="T49" fmla="*/ 7692 h 7733"/>
                  <a:gd name="T50" fmla="*/ 5210 w 5877"/>
                  <a:gd name="T51" fmla="*/ 7674 h 7733"/>
                  <a:gd name="T52" fmla="*/ 5263 w 5877"/>
                  <a:gd name="T53" fmla="*/ 7654 h 7733"/>
                  <a:gd name="T54" fmla="*/ 5315 w 5877"/>
                  <a:gd name="T55" fmla="*/ 7631 h 7733"/>
                  <a:gd name="T56" fmla="*/ 5365 w 5877"/>
                  <a:gd name="T57" fmla="*/ 7604 h 7733"/>
                  <a:gd name="T58" fmla="*/ 5414 w 5877"/>
                  <a:gd name="T59" fmla="*/ 7575 h 7733"/>
                  <a:gd name="T60" fmla="*/ 5462 w 5877"/>
                  <a:gd name="T61" fmla="*/ 7543 h 7733"/>
                  <a:gd name="T62" fmla="*/ 5508 w 5877"/>
                  <a:gd name="T63" fmla="*/ 7509 h 7733"/>
                  <a:gd name="T64" fmla="*/ 5551 w 5877"/>
                  <a:gd name="T65" fmla="*/ 7471 h 7733"/>
                  <a:gd name="T66" fmla="*/ 5592 w 5877"/>
                  <a:gd name="T67" fmla="*/ 7431 h 7733"/>
                  <a:gd name="T68" fmla="*/ 5631 w 5877"/>
                  <a:gd name="T69" fmla="*/ 7389 h 7733"/>
                  <a:gd name="T70" fmla="*/ 5669 w 5877"/>
                  <a:gd name="T71" fmla="*/ 7344 h 7733"/>
                  <a:gd name="T72" fmla="*/ 5702 w 5877"/>
                  <a:gd name="T73" fmla="*/ 7298 h 7733"/>
                  <a:gd name="T74" fmla="*/ 5734 w 5877"/>
                  <a:gd name="T75" fmla="*/ 7250 h 7733"/>
                  <a:gd name="T76" fmla="*/ 5762 w 5877"/>
                  <a:gd name="T77" fmla="*/ 7199 h 7733"/>
                  <a:gd name="T78" fmla="*/ 5788 w 5877"/>
                  <a:gd name="T79" fmla="*/ 7148 h 7733"/>
                  <a:gd name="T80" fmla="*/ 5809 w 5877"/>
                  <a:gd name="T81" fmla="*/ 7096 h 7733"/>
                  <a:gd name="T82" fmla="*/ 5828 w 5877"/>
                  <a:gd name="T83" fmla="*/ 7043 h 7733"/>
                  <a:gd name="T84" fmla="*/ 5845 w 5877"/>
                  <a:gd name="T85" fmla="*/ 6988 h 7733"/>
                  <a:gd name="T86" fmla="*/ 5858 w 5877"/>
                  <a:gd name="T87" fmla="*/ 6933 h 7733"/>
                  <a:gd name="T88" fmla="*/ 5867 w 5877"/>
                  <a:gd name="T89" fmla="*/ 6878 h 7733"/>
                  <a:gd name="T90" fmla="*/ 5873 w 5877"/>
                  <a:gd name="T91" fmla="*/ 6822 h 7733"/>
                  <a:gd name="T92" fmla="*/ 5877 w 5877"/>
                  <a:gd name="T93" fmla="*/ 6766 h 7733"/>
                  <a:gd name="T94" fmla="*/ 5877 w 5877"/>
                  <a:gd name="T95" fmla="*/ 6709 h 7733"/>
                  <a:gd name="T96" fmla="*/ 5873 w 5877"/>
                  <a:gd name="T97" fmla="*/ 6652 h 7733"/>
                  <a:gd name="T98" fmla="*/ 5867 w 5877"/>
                  <a:gd name="T99" fmla="*/ 6596 h 7733"/>
                  <a:gd name="T100" fmla="*/ 5857 w 5877"/>
                  <a:gd name="T101" fmla="*/ 6539 h 7733"/>
                  <a:gd name="T102" fmla="*/ 5844 w 5877"/>
                  <a:gd name="T103" fmla="*/ 6482 h 7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877" h="7733">
                    <a:moveTo>
                      <a:pt x="5844" y="6482"/>
                    </a:moveTo>
                    <a:lnTo>
                      <a:pt x="4143" y="992"/>
                    </a:lnTo>
                    <a:lnTo>
                      <a:pt x="4133" y="957"/>
                    </a:lnTo>
                    <a:lnTo>
                      <a:pt x="4122" y="924"/>
                    </a:lnTo>
                    <a:lnTo>
                      <a:pt x="4110" y="890"/>
                    </a:lnTo>
                    <a:lnTo>
                      <a:pt x="4096" y="858"/>
                    </a:lnTo>
                    <a:lnTo>
                      <a:pt x="4082" y="826"/>
                    </a:lnTo>
                    <a:lnTo>
                      <a:pt x="4066" y="793"/>
                    </a:lnTo>
                    <a:lnTo>
                      <a:pt x="4049" y="762"/>
                    </a:lnTo>
                    <a:lnTo>
                      <a:pt x="4032" y="732"/>
                    </a:lnTo>
                    <a:lnTo>
                      <a:pt x="4013" y="703"/>
                    </a:lnTo>
                    <a:lnTo>
                      <a:pt x="3993" y="674"/>
                    </a:lnTo>
                    <a:lnTo>
                      <a:pt x="3973" y="646"/>
                    </a:lnTo>
                    <a:lnTo>
                      <a:pt x="3951" y="619"/>
                    </a:lnTo>
                    <a:lnTo>
                      <a:pt x="3928" y="592"/>
                    </a:lnTo>
                    <a:lnTo>
                      <a:pt x="3905" y="566"/>
                    </a:lnTo>
                    <a:lnTo>
                      <a:pt x="3881" y="541"/>
                    </a:lnTo>
                    <a:lnTo>
                      <a:pt x="3855" y="517"/>
                    </a:lnTo>
                    <a:lnTo>
                      <a:pt x="3830" y="494"/>
                    </a:lnTo>
                    <a:lnTo>
                      <a:pt x="3802" y="472"/>
                    </a:lnTo>
                    <a:lnTo>
                      <a:pt x="3775" y="451"/>
                    </a:lnTo>
                    <a:lnTo>
                      <a:pt x="3747" y="430"/>
                    </a:lnTo>
                    <a:lnTo>
                      <a:pt x="3717" y="411"/>
                    </a:lnTo>
                    <a:lnTo>
                      <a:pt x="3688" y="392"/>
                    </a:lnTo>
                    <a:lnTo>
                      <a:pt x="3657" y="375"/>
                    </a:lnTo>
                    <a:lnTo>
                      <a:pt x="3626" y="359"/>
                    </a:lnTo>
                    <a:lnTo>
                      <a:pt x="3594" y="344"/>
                    </a:lnTo>
                    <a:lnTo>
                      <a:pt x="3562" y="329"/>
                    </a:lnTo>
                    <a:lnTo>
                      <a:pt x="3529" y="315"/>
                    </a:lnTo>
                    <a:lnTo>
                      <a:pt x="3496" y="303"/>
                    </a:lnTo>
                    <a:lnTo>
                      <a:pt x="3461" y="292"/>
                    </a:lnTo>
                    <a:lnTo>
                      <a:pt x="3427" y="283"/>
                    </a:lnTo>
                    <a:lnTo>
                      <a:pt x="3392" y="274"/>
                    </a:lnTo>
                    <a:lnTo>
                      <a:pt x="3357" y="267"/>
                    </a:lnTo>
                    <a:lnTo>
                      <a:pt x="1929" y="0"/>
                    </a:lnTo>
                    <a:lnTo>
                      <a:pt x="0" y="3444"/>
                    </a:lnTo>
                    <a:lnTo>
                      <a:pt x="3265" y="3444"/>
                    </a:lnTo>
                    <a:lnTo>
                      <a:pt x="3680" y="3855"/>
                    </a:lnTo>
                    <a:lnTo>
                      <a:pt x="3680" y="7733"/>
                    </a:lnTo>
                    <a:lnTo>
                      <a:pt x="4870" y="7732"/>
                    </a:lnTo>
                    <a:lnTo>
                      <a:pt x="4900" y="7732"/>
                    </a:lnTo>
                    <a:lnTo>
                      <a:pt x="4929" y="7731"/>
                    </a:lnTo>
                    <a:lnTo>
                      <a:pt x="4957" y="7729"/>
                    </a:lnTo>
                    <a:lnTo>
                      <a:pt x="4987" y="7726"/>
                    </a:lnTo>
                    <a:lnTo>
                      <a:pt x="5015" y="7722"/>
                    </a:lnTo>
                    <a:lnTo>
                      <a:pt x="5044" y="7718"/>
                    </a:lnTo>
                    <a:lnTo>
                      <a:pt x="5072" y="7712"/>
                    </a:lnTo>
                    <a:lnTo>
                      <a:pt x="5100" y="7706"/>
                    </a:lnTo>
                    <a:lnTo>
                      <a:pt x="5128" y="7699"/>
                    </a:lnTo>
                    <a:lnTo>
                      <a:pt x="5155" y="7692"/>
                    </a:lnTo>
                    <a:lnTo>
                      <a:pt x="5183" y="7684"/>
                    </a:lnTo>
                    <a:lnTo>
                      <a:pt x="5210" y="7674"/>
                    </a:lnTo>
                    <a:lnTo>
                      <a:pt x="5237" y="7665"/>
                    </a:lnTo>
                    <a:lnTo>
                      <a:pt x="5263" y="7654"/>
                    </a:lnTo>
                    <a:lnTo>
                      <a:pt x="5289" y="7643"/>
                    </a:lnTo>
                    <a:lnTo>
                      <a:pt x="5315" y="7631"/>
                    </a:lnTo>
                    <a:lnTo>
                      <a:pt x="5340" y="7618"/>
                    </a:lnTo>
                    <a:lnTo>
                      <a:pt x="5365" y="7604"/>
                    </a:lnTo>
                    <a:lnTo>
                      <a:pt x="5390" y="7590"/>
                    </a:lnTo>
                    <a:lnTo>
                      <a:pt x="5414" y="7575"/>
                    </a:lnTo>
                    <a:lnTo>
                      <a:pt x="5439" y="7560"/>
                    </a:lnTo>
                    <a:lnTo>
                      <a:pt x="5462" y="7543"/>
                    </a:lnTo>
                    <a:lnTo>
                      <a:pt x="5485" y="7527"/>
                    </a:lnTo>
                    <a:lnTo>
                      <a:pt x="5508" y="7509"/>
                    </a:lnTo>
                    <a:lnTo>
                      <a:pt x="5529" y="7491"/>
                    </a:lnTo>
                    <a:lnTo>
                      <a:pt x="5551" y="7471"/>
                    </a:lnTo>
                    <a:lnTo>
                      <a:pt x="5572" y="7451"/>
                    </a:lnTo>
                    <a:lnTo>
                      <a:pt x="5592" y="7431"/>
                    </a:lnTo>
                    <a:lnTo>
                      <a:pt x="5612" y="7410"/>
                    </a:lnTo>
                    <a:lnTo>
                      <a:pt x="5631" y="7389"/>
                    </a:lnTo>
                    <a:lnTo>
                      <a:pt x="5651" y="7367"/>
                    </a:lnTo>
                    <a:lnTo>
                      <a:pt x="5669" y="7344"/>
                    </a:lnTo>
                    <a:lnTo>
                      <a:pt x="5686" y="7321"/>
                    </a:lnTo>
                    <a:lnTo>
                      <a:pt x="5702" y="7298"/>
                    </a:lnTo>
                    <a:lnTo>
                      <a:pt x="5719" y="7274"/>
                    </a:lnTo>
                    <a:lnTo>
                      <a:pt x="5734" y="7250"/>
                    </a:lnTo>
                    <a:lnTo>
                      <a:pt x="5748" y="7224"/>
                    </a:lnTo>
                    <a:lnTo>
                      <a:pt x="5762" y="7199"/>
                    </a:lnTo>
                    <a:lnTo>
                      <a:pt x="5776" y="7174"/>
                    </a:lnTo>
                    <a:lnTo>
                      <a:pt x="5788" y="7148"/>
                    </a:lnTo>
                    <a:lnTo>
                      <a:pt x="5799" y="7122"/>
                    </a:lnTo>
                    <a:lnTo>
                      <a:pt x="5809" y="7096"/>
                    </a:lnTo>
                    <a:lnTo>
                      <a:pt x="5819" y="7070"/>
                    </a:lnTo>
                    <a:lnTo>
                      <a:pt x="5828" y="7043"/>
                    </a:lnTo>
                    <a:lnTo>
                      <a:pt x="5836" y="7016"/>
                    </a:lnTo>
                    <a:lnTo>
                      <a:pt x="5845" y="6988"/>
                    </a:lnTo>
                    <a:lnTo>
                      <a:pt x="5852" y="6961"/>
                    </a:lnTo>
                    <a:lnTo>
                      <a:pt x="5858" y="6933"/>
                    </a:lnTo>
                    <a:lnTo>
                      <a:pt x="5863" y="6906"/>
                    </a:lnTo>
                    <a:lnTo>
                      <a:pt x="5867" y="6878"/>
                    </a:lnTo>
                    <a:lnTo>
                      <a:pt x="5871" y="6850"/>
                    </a:lnTo>
                    <a:lnTo>
                      <a:pt x="5873" y="6822"/>
                    </a:lnTo>
                    <a:lnTo>
                      <a:pt x="5875" y="6794"/>
                    </a:lnTo>
                    <a:lnTo>
                      <a:pt x="5877" y="6766"/>
                    </a:lnTo>
                    <a:lnTo>
                      <a:pt x="5877" y="6737"/>
                    </a:lnTo>
                    <a:lnTo>
                      <a:pt x="5877" y="6709"/>
                    </a:lnTo>
                    <a:lnTo>
                      <a:pt x="5875" y="6680"/>
                    </a:lnTo>
                    <a:lnTo>
                      <a:pt x="5873" y="6652"/>
                    </a:lnTo>
                    <a:lnTo>
                      <a:pt x="5870" y="6624"/>
                    </a:lnTo>
                    <a:lnTo>
                      <a:pt x="5867" y="6596"/>
                    </a:lnTo>
                    <a:lnTo>
                      <a:pt x="5863" y="6567"/>
                    </a:lnTo>
                    <a:lnTo>
                      <a:pt x="5857" y="6539"/>
                    </a:lnTo>
                    <a:lnTo>
                      <a:pt x="5851" y="6511"/>
                    </a:lnTo>
                    <a:lnTo>
                      <a:pt x="5844" y="6482"/>
                    </a:lnTo>
                    <a:close/>
                  </a:path>
                </a:pathLst>
              </a:custGeom>
              <a:grpFill/>
              <a:ln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15"/>
              <p:cNvSpPr>
                <a:spLocks/>
              </p:cNvSpPr>
              <p:nvPr/>
            </p:nvSpPr>
            <p:spPr bwMode="auto">
              <a:xfrm>
                <a:off x="3225" y="1284"/>
                <a:ext cx="96" cy="55"/>
              </a:xfrm>
              <a:custGeom>
                <a:avLst/>
                <a:gdLst>
                  <a:gd name="T0" fmla="*/ 116 w 6119"/>
                  <a:gd name="T1" fmla="*/ 3467 h 3469"/>
                  <a:gd name="T2" fmla="*/ 0 w 6119"/>
                  <a:gd name="T3" fmla="*/ 3467 h 3469"/>
                  <a:gd name="T4" fmla="*/ 0 w 6119"/>
                  <a:gd name="T5" fmla="*/ 3469 h 3469"/>
                  <a:gd name="T6" fmla="*/ 6005 w 6119"/>
                  <a:gd name="T7" fmla="*/ 3468 h 3469"/>
                  <a:gd name="T8" fmla="*/ 6005 w 6119"/>
                  <a:gd name="T9" fmla="*/ 3467 h 3469"/>
                  <a:gd name="T10" fmla="*/ 6119 w 6119"/>
                  <a:gd name="T11" fmla="*/ 3467 h 3469"/>
                  <a:gd name="T12" fmla="*/ 6119 w 6119"/>
                  <a:gd name="T13" fmla="*/ 0 h 3469"/>
                  <a:gd name="T14" fmla="*/ 116 w 6119"/>
                  <a:gd name="T15" fmla="*/ 0 h 3469"/>
                  <a:gd name="T16" fmla="*/ 116 w 6119"/>
                  <a:gd name="T17" fmla="*/ 3467 h 3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19" h="3469">
                    <a:moveTo>
                      <a:pt x="116" y="3467"/>
                    </a:moveTo>
                    <a:lnTo>
                      <a:pt x="0" y="3467"/>
                    </a:lnTo>
                    <a:lnTo>
                      <a:pt x="0" y="3469"/>
                    </a:lnTo>
                    <a:lnTo>
                      <a:pt x="6005" y="3468"/>
                    </a:lnTo>
                    <a:lnTo>
                      <a:pt x="6005" y="3467"/>
                    </a:lnTo>
                    <a:lnTo>
                      <a:pt x="6119" y="3467"/>
                    </a:lnTo>
                    <a:lnTo>
                      <a:pt x="6119" y="0"/>
                    </a:lnTo>
                    <a:lnTo>
                      <a:pt x="116" y="0"/>
                    </a:lnTo>
                    <a:lnTo>
                      <a:pt x="116" y="3467"/>
                    </a:lnTo>
                    <a:close/>
                  </a:path>
                </a:pathLst>
              </a:custGeom>
              <a:grpFill/>
              <a:ln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8" name="Rectangle 16"/>
              <p:cNvSpPr>
                <a:spLocks noChangeArrowheads="1"/>
              </p:cNvSpPr>
              <p:nvPr/>
            </p:nvSpPr>
            <p:spPr bwMode="auto">
              <a:xfrm>
                <a:off x="3201" y="1345"/>
                <a:ext cx="142" cy="12"/>
              </a:xfrm>
              <a:prstGeom prst="rect">
                <a:avLst/>
              </a:prstGeom>
              <a:grpFill/>
              <a:ln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9" name="Freeform 17"/>
              <p:cNvSpPr>
                <a:spLocks noEditPoints="1"/>
              </p:cNvSpPr>
              <p:nvPr/>
            </p:nvSpPr>
            <p:spPr bwMode="auto">
              <a:xfrm>
                <a:off x="3220" y="1102"/>
                <a:ext cx="103" cy="125"/>
              </a:xfrm>
              <a:custGeom>
                <a:avLst/>
                <a:gdLst>
                  <a:gd name="T0" fmla="*/ 254 w 6621"/>
                  <a:gd name="T1" fmla="*/ 5122 h 7883"/>
                  <a:gd name="T2" fmla="*/ 401 w 6621"/>
                  <a:gd name="T3" fmla="*/ 5350 h 7883"/>
                  <a:gd name="T4" fmla="*/ 891 w 6621"/>
                  <a:gd name="T5" fmla="*/ 6389 h 7883"/>
                  <a:gd name="T6" fmla="*/ 1673 w 6621"/>
                  <a:gd name="T7" fmla="*/ 7265 h 7883"/>
                  <a:gd name="T8" fmla="*/ 2636 w 6621"/>
                  <a:gd name="T9" fmla="*/ 7779 h 7883"/>
                  <a:gd name="T10" fmla="*/ 3686 w 6621"/>
                  <a:gd name="T11" fmla="*/ 7855 h 7883"/>
                  <a:gd name="T12" fmla="*/ 4682 w 6621"/>
                  <a:gd name="T13" fmla="*/ 7472 h 7883"/>
                  <a:gd name="T14" fmla="*/ 5523 w 6621"/>
                  <a:gd name="T15" fmla="*/ 6702 h 7883"/>
                  <a:gd name="T16" fmla="*/ 6122 w 6621"/>
                  <a:gd name="T17" fmla="*/ 5621 h 7883"/>
                  <a:gd name="T18" fmla="*/ 6329 w 6621"/>
                  <a:gd name="T19" fmla="*/ 5189 h 7883"/>
                  <a:gd name="T20" fmla="*/ 6497 w 6621"/>
                  <a:gd name="T21" fmla="*/ 4813 h 7883"/>
                  <a:gd name="T22" fmla="*/ 6603 w 6621"/>
                  <a:gd name="T23" fmla="*/ 4523 h 7883"/>
                  <a:gd name="T24" fmla="*/ 6614 w 6621"/>
                  <a:gd name="T25" fmla="*/ 4237 h 7883"/>
                  <a:gd name="T26" fmla="*/ 6526 w 6621"/>
                  <a:gd name="T27" fmla="*/ 3990 h 7883"/>
                  <a:gd name="T28" fmla="*/ 6397 w 6621"/>
                  <a:gd name="T29" fmla="*/ 3826 h 7883"/>
                  <a:gd name="T30" fmla="*/ 6335 w 6621"/>
                  <a:gd name="T31" fmla="*/ 2602 h 7883"/>
                  <a:gd name="T32" fmla="*/ 5914 w 6621"/>
                  <a:gd name="T33" fmla="*/ 1208 h 7883"/>
                  <a:gd name="T34" fmla="*/ 4823 w 6621"/>
                  <a:gd name="T35" fmla="*/ 256 h 7883"/>
                  <a:gd name="T36" fmla="*/ 2801 w 6621"/>
                  <a:gd name="T37" fmla="*/ 23 h 7883"/>
                  <a:gd name="T38" fmla="*/ 1192 w 6621"/>
                  <a:gd name="T39" fmla="*/ 601 h 7883"/>
                  <a:gd name="T40" fmla="*/ 440 w 6621"/>
                  <a:gd name="T41" fmla="*/ 1771 h 7883"/>
                  <a:gd name="T42" fmla="*/ 227 w 6621"/>
                  <a:gd name="T43" fmla="*/ 3288 h 7883"/>
                  <a:gd name="T44" fmla="*/ 178 w 6621"/>
                  <a:gd name="T45" fmla="*/ 3901 h 7883"/>
                  <a:gd name="T46" fmla="*/ 42 w 6621"/>
                  <a:gd name="T47" fmla="*/ 4115 h 7883"/>
                  <a:gd name="T48" fmla="*/ 0 w 6621"/>
                  <a:gd name="T49" fmla="*/ 4384 h 7883"/>
                  <a:gd name="T50" fmla="*/ 58 w 6621"/>
                  <a:gd name="T51" fmla="*/ 4677 h 7883"/>
                  <a:gd name="T52" fmla="*/ 571 w 6621"/>
                  <a:gd name="T53" fmla="*/ 4140 h 7883"/>
                  <a:gd name="T54" fmla="*/ 1147 w 6621"/>
                  <a:gd name="T55" fmla="*/ 4161 h 7883"/>
                  <a:gd name="T56" fmla="*/ 1212 w 6621"/>
                  <a:gd name="T57" fmla="*/ 4122 h 7883"/>
                  <a:gd name="T58" fmla="*/ 2121 w 6621"/>
                  <a:gd name="T59" fmla="*/ 3510 h 7883"/>
                  <a:gd name="T60" fmla="*/ 3048 w 6621"/>
                  <a:gd name="T61" fmla="*/ 3668 h 7883"/>
                  <a:gd name="T62" fmla="*/ 3984 w 6621"/>
                  <a:gd name="T63" fmla="*/ 3758 h 7883"/>
                  <a:gd name="T64" fmla="*/ 4629 w 6621"/>
                  <a:gd name="T65" fmla="*/ 3751 h 7883"/>
                  <a:gd name="T66" fmla="*/ 5052 w 6621"/>
                  <a:gd name="T67" fmla="*/ 3683 h 7883"/>
                  <a:gd name="T68" fmla="*/ 5323 w 6621"/>
                  <a:gd name="T69" fmla="*/ 4189 h 7883"/>
                  <a:gd name="T70" fmla="*/ 5388 w 6621"/>
                  <a:gd name="T71" fmla="*/ 4211 h 7883"/>
                  <a:gd name="T72" fmla="*/ 6057 w 6621"/>
                  <a:gd name="T73" fmla="*/ 4127 h 7883"/>
                  <a:gd name="T74" fmla="*/ 6136 w 6621"/>
                  <a:gd name="T75" fmla="*/ 4170 h 7883"/>
                  <a:gd name="T76" fmla="*/ 6185 w 6621"/>
                  <a:gd name="T77" fmla="*/ 4249 h 7883"/>
                  <a:gd name="T78" fmla="*/ 6199 w 6621"/>
                  <a:gd name="T79" fmla="*/ 4373 h 7883"/>
                  <a:gd name="T80" fmla="*/ 6166 w 6621"/>
                  <a:gd name="T81" fmla="*/ 4520 h 7883"/>
                  <a:gd name="T82" fmla="*/ 6093 w 6621"/>
                  <a:gd name="T83" fmla="*/ 4689 h 7883"/>
                  <a:gd name="T84" fmla="*/ 5951 w 6621"/>
                  <a:gd name="T85" fmla="*/ 5003 h 7883"/>
                  <a:gd name="T86" fmla="*/ 5839 w 6621"/>
                  <a:gd name="T87" fmla="*/ 5129 h 7883"/>
                  <a:gd name="T88" fmla="*/ 5603 w 6621"/>
                  <a:gd name="T89" fmla="*/ 5768 h 7883"/>
                  <a:gd name="T90" fmla="*/ 5006 w 6621"/>
                  <a:gd name="T91" fmla="*/ 6662 h 7883"/>
                  <a:gd name="T92" fmla="*/ 4223 w 6621"/>
                  <a:gd name="T93" fmla="*/ 7251 h 7883"/>
                  <a:gd name="T94" fmla="*/ 3330 w 6621"/>
                  <a:gd name="T95" fmla="*/ 7466 h 7883"/>
                  <a:gd name="T96" fmla="*/ 2432 w 6621"/>
                  <a:gd name="T97" fmla="*/ 7257 h 7883"/>
                  <a:gd name="T98" fmla="*/ 1639 w 6621"/>
                  <a:gd name="T99" fmla="*/ 6673 h 7883"/>
                  <a:gd name="T100" fmla="*/ 1031 w 6621"/>
                  <a:gd name="T101" fmla="*/ 5783 h 7883"/>
                  <a:gd name="T102" fmla="*/ 786 w 6621"/>
                  <a:gd name="T103" fmla="*/ 5146 h 7883"/>
                  <a:gd name="T104" fmla="*/ 673 w 6621"/>
                  <a:gd name="T105" fmla="*/ 5021 h 7883"/>
                  <a:gd name="T106" fmla="*/ 528 w 6621"/>
                  <a:gd name="T107" fmla="*/ 4706 h 7883"/>
                  <a:gd name="T108" fmla="*/ 454 w 6621"/>
                  <a:gd name="T109" fmla="*/ 4539 h 7883"/>
                  <a:gd name="T110" fmla="*/ 422 w 6621"/>
                  <a:gd name="T111" fmla="*/ 4392 h 7883"/>
                  <a:gd name="T112" fmla="*/ 435 w 6621"/>
                  <a:gd name="T113" fmla="*/ 4268 h 7883"/>
                  <a:gd name="T114" fmla="*/ 484 w 6621"/>
                  <a:gd name="T115" fmla="*/ 4189 h 7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621" h="7883">
                    <a:moveTo>
                      <a:pt x="101" y="4775"/>
                    </a:moveTo>
                    <a:lnTo>
                      <a:pt x="114" y="4802"/>
                    </a:lnTo>
                    <a:lnTo>
                      <a:pt x="128" y="4835"/>
                    </a:lnTo>
                    <a:lnTo>
                      <a:pt x="143" y="4871"/>
                    </a:lnTo>
                    <a:lnTo>
                      <a:pt x="160" y="4909"/>
                    </a:lnTo>
                    <a:lnTo>
                      <a:pt x="192" y="4985"/>
                    </a:lnTo>
                    <a:lnTo>
                      <a:pt x="224" y="5056"/>
                    </a:lnTo>
                    <a:lnTo>
                      <a:pt x="239" y="5090"/>
                    </a:lnTo>
                    <a:lnTo>
                      <a:pt x="254" y="5122"/>
                    </a:lnTo>
                    <a:lnTo>
                      <a:pt x="270" y="5153"/>
                    </a:lnTo>
                    <a:lnTo>
                      <a:pt x="286" y="5183"/>
                    </a:lnTo>
                    <a:lnTo>
                      <a:pt x="301" y="5211"/>
                    </a:lnTo>
                    <a:lnTo>
                      <a:pt x="317" y="5237"/>
                    </a:lnTo>
                    <a:lnTo>
                      <a:pt x="333" y="5262"/>
                    </a:lnTo>
                    <a:lnTo>
                      <a:pt x="349" y="5286"/>
                    </a:lnTo>
                    <a:lnTo>
                      <a:pt x="366" y="5309"/>
                    </a:lnTo>
                    <a:lnTo>
                      <a:pt x="383" y="5331"/>
                    </a:lnTo>
                    <a:lnTo>
                      <a:pt x="401" y="5350"/>
                    </a:lnTo>
                    <a:lnTo>
                      <a:pt x="420" y="5368"/>
                    </a:lnTo>
                    <a:lnTo>
                      <a:pt x="465" y="5506"/>
                    </a:lnTo>
                    <a:lnTo>
                      <a:pt x="514" y="5641"/>
                    </a:lnTo>
                    <a:lnTo>
                      <a:pt x="568" y="5773"/>
                    </a:lnTo>
                    <a:lnTo>
                      <a:pt x="626" y="5903"/>
                    </a:lnTo>
                    <a:lnTo>
                      <a:pt x="686" y="6029"/>
                    </a:lnTo>
                    <a:lnTo>
                      <a:pt x="751" y="6153"/>
                    </a:lnTo>
                    <a:lnTo>
                      <a:pt x="819" y="6272"/>
                    </a:lnTo>
                    <a:lnTo>
                      <a:pt x="891" y="6389"/>
                    </a:lnTo>
                    <a:lnTo>
                      <a:pt x="967" y="6502"/>
                    </a:lnTo>
                    <a:lnTo>
                      <a:pt x="1045" y="6612"/>
                    </a:lnTo>
                    <a:lnTo>
                      <a:pt x="1127" y="6717"/>
                    </a:lnTo>
                    <a:lnTo>
                      <a:pt x="1211" y="6819"/>
                    </a:lnTo>
                    <a:lnTo>
                      <a:pt x="1298" y="6916"/>
                    </a:lnTo>
                    <a:lnTo>
                      <a:pt x="1389" y="7010"/>
                    </a:lnTo>
                    <a:lnTo>
                      <a:pt x="1481" y="7100"/>
                    </a:lnTo>
                    <a:lnTo>
                      <a:pt x="1576" y="7185"/>
                    </a:lnTo>
                    <a:lnTo>
                      <a:pt x="1673" y="7265"/>
                    </a:lnTo>
                    <a:lnTo>
                      <a:pt x="1772" y="7343"/>
                    </a:lnTo>
                    <a:lnTo>
                      <a:pt x="1875" y="7414"/>
                    </a:lnTo>
                    <a:lnTo>
                      <a:pt x="1978" y="7481"/>
                    </a:lnTo>
                    <a:lnTo>
                      <a:pt x="2084" y="7544"/>
                    </a:lnTo>
                    <a:lnTo>
                      <a:pt x="2192" y="7601"/>
                    </a:lnTo>
                    <a:lnTo>
                      <a:pt x="2300" y="7654"/>
                    </a:lnTo>
                    <a:lnTo>
                      <a:pt x="2411" y="7701"/>
                    </a:lnTo>
                    <a:lnTo>
                      <a:pt x="2523" y="7743"/>
                    </a:lnTo>
                    <a:lnTo>
                      <a:pt x="2636" y="7779"/>
                    </a:lnTo>
                    <a:lnTo>
                      <a:pt x="2750" y="7812"/>
                    </a:lnTo>
                    <a:lnTo>
                      <a:pt x="2866" y="7837"/>
                    </a:lnTo>
                    <a:lnTo>
                      <a:pt x="2982" y="7857"/>
                    </a:lnTo>
                    <a:lnTo>
                      <a:pt x="3099" y="7872"/>
                    </a:lnTo>
                    <a:lnTo>
                      <a:pt x="3217" y="7880"/>
                    </a:lnTo>
                    <a:lnTo>
                      <a:pt x="3334" y="7883"/>
                    </a:lnTo>
                    <a:lnTo>
                      <a:pt x="3452" y="7880"/>
                    </a:lnTo>
                    <a:lnTo>
                      <a:pt x="3570" y="7870"/>
                    </a:lnTo>
                    <a:lnTo>
                      <a:pt x="3686" y="7855"/>
                    </a:lnTo>
                    <a:lnTo>
                      <a:pt x="3801" y="7834"/>
                    </a:lnTo>
                    <a:lnTo>
                      <a:pt x="3916" y="7808"/>
                    </a:lnTo>
                    <a:lnTo>
                      <a:pt x="4030" y="7775"/>
                    </a:lnTo>
                    <a:lnTo>
                      <a:pt x="4142" y="7737"/>
                    </a:lnTo>
                    <a:lnTo>
                      <a:pt x="4253" y="7695"/>
                    </a:lnTo>
                    <a:lnTo>
                      <a:pt x="4363" y="7647"/>
                    </a:lnTo>
                    <a:lnTo>
                      <a:pt x="4471" y="7594"/>
                    </a:lnTo>
                    <a:lnTo>
                      <a:pt x="4578" y="7535"/>
                    </a:lnTo>
                    <a:lnTo>
                      <a:pt x="4682" y="7472"/>
                    </a:lnTo>
                    <a:lnTo>
                      <a:pt x="4785" y="7404"/>
                    </a:lnTo>
                    <a:lnTo>
                      <a:pt x="4885" y="7332"/>
                    </a:lnTo>
                    <a:lnTo>
                      <a:pt x="4984" y="7254"/>
                    </a:lnTo>
                    <a:lnTo>
                      <a:pt x="5080" y="7173"/>
                    </a:lnTo>
                    <a:lnTo>
                      <a:pt x="5174" y="7087"/>
                    </a:lnTo>
                    <a:lnTo>
                      <a:pt x="5265" y="6996"/>
                    </a:lnTo>
                    <a:lnTo>
                      <a:pt x="5353" y="6902"/>
                    </a:lnTo>
                    <a:lnTo>
                      <a:pt x="5439" y="6804"/>
                    </a:lnTo>
                    <a:lnTo>
                      <a:pt x="5523" y="6702"/>
                    </a:lnTo>
                    <a:lnTo>
                      <a:pt x="5603" y="6596"/>
                    </a:lnTo>
                    <a:lnTo>
                      <a:pt x="5680" y="6485"/>
                    </a:lnTo>
                    <a:lnTo>
                      <a:pt x="5753" y="6372"/>
                    </a:lnTo>
                    <a:lnTo>
                      <a:pt x="5824" y="6255"/>
                    </a:lnTo>
                    <a:lnTo>
                      <a:pt x="5891" y="6135"/>
                    </a:lnTo>
                    <a:lnTo>
                      <a:pt x="5954" y="6011"/>
                    </a:lnTo>
                    <a:lnTo>
                      <a:pt x="6014" y="5884"/>
                    </a:lnTo>
                    <a:lnTo>
                      <a:pt x="6070" y="5754"/>
                    </a:lnTo>
                    <a:lnTo>
                      <a:pt x="6122" y="5621"/>
                    </a:lnTo>
                    <a:lnTo>
                      <a:pt x="6169" y="5485"/>
                    </a:lnTo>
                    <a:lnTo>
                      <a:pt x="6213" y="5347"/>
                    </a:lnTo>
                    <a:lnTo>
                      <a:pt x="6231" y="5329"/>
                    </a:lnTo>
                    <a:lnTo>
                      <a:pt x="6248" y="5308"/>
                    </a:lnTo>
                    <a:lnTo>
                      <a:pt x="6266" y="5287"/>
                    </a:lnTo>
                    <a:lnTo>
                      <a:pt x="6282" y="5265"/>
                    </a:lnTo>
                    <a:lnTo>
                      <a:pt x="6298" y="5241"/>
                    </a:lnTo>
                    <a:lnTo>
                      <a:pt x="6313" y="5216"/>
                    </a:lnTo>
                    <a:lnTo>
                      <a:pt x="6329" y="5189"/>
                    </a:lnTo>
                    <a:lnTo>
                      <a:pt x="6344" y="5161"/>
                    </a:lnTo>
                    <a:lnTo>
                      <a:pt x="6359" y="5132"/>
                    </a:lnTo>
                    <a:lnTo>
                      <a:pt x="6374" y="5102"/>
                    </a:lnTo>
                    <a:lnTo>
                      <a:pt x="6389" y="5070"/>
                    </a:lnTo>
                    <a:lnTo>
                      <a:pt x="6404" y="5035"/>
                    </a:lnTo>
                    <a:lnTo>
                      <a:pt x="6435" y="4965"/>
                    </a:lnTo>
                    <a:lnTo>
                      <a:pt x="6467" y="4890"/>
                    </a:lnTo>
                    <a:lnTo>
                      <a:pt x="6482" y="4851"/>
                    </a:lnTo>
                    <a:lnTo>
                      <a:pt x="6497" y="4813"/>
                    </a:lnTo>
                    <a:lnTo>
                      <a:pt x="6511" y="4781"/>
                    </a:lnTo>
                    <a:lnTo>
                      <a:pt x="6523" y="4754"/>
                    </a:lnTo>
                    <a:lnTo>
                      <a:pt x="6539" y="4721"/>
                    </a:lnTo>
                    <a:lnTo>
                      <a:pt x="6553" y="4688"/>
                    </a:lnTo>
                    <a:lnTo>
                      <a:pt x="6565" y="4655"/>
                    </a:lnTo>
                    <a:lnTo>
                      <a:pt x="6577" y="4622"/>
                    </a:lnTo>
                    <a:lnTo>
                      <a:pt x="6586" y="4589"/>
                    </a:lnTo>
                    <a:lnTo>
                      <a:pt x="6595" y="4556"/>
                    </a:lnTo>
                    <a:lnTo>
                      <a:pt x="6603" y="4523"/>
                    </a:lnTo>
                    <a:lnTo>
                      <a:pt x="6609" y="4490"/>
                    </a:lnTo>
                    <a:lnTo>
                      <a:pt x="6614" y="4458"/>
                    </a:lnTo>
                    <a:lnTo>
                      <a:pt x="6618" y="4425"/>
                    </a:lnTo>
                    <a:lnTo>
                      <a:pt x="6620" y="4393"/>
                    </a:lnTo>
                    <a:lnTo>
                      <a:pt x="6621" y="4361"/>
                    </a:lnTo>
                    <a:lnTo>
                      <a:pt x="6621" y="4330"/>
                    </a:lnTo>
                    <a:lnTo>
                      <a:pt x="6620" y="4298"/>
                    </a:lnTo>
                    <a:lnTo>
                      <a:pt x="6617" y="4267"/>
                    </a:lnTo>
                    <a:lnTo>
                      <a:pt x="6614" y="4237"/>
                    </a:lnTo>
                    <a:lnTo>
                      <a:pt x="6609" y="4207"/>
                    </a:lnTo>
                    <a:lnTo>
                      <a:pt x="6603" y="4178"/>
                    </a:lnTo>
                    <a:lnTo>
                      <a:pt x="6595" y="4149"/>
                    </a:lnTo>
                    <a:lnTo>
                      <a:pt x="6586" y="4121"/>
                    </a:lnTo>
                    <a:lnTo>
                      <a:pt x="6577" y="4093"/>
                    </a:lnTo>
                    <a:lnTo>
                      <a:pt x="6566" y="4065"/>
                    </a:lnTo>
                    <a:lnTo>
                      <a:pt x="6554" y="4039"/>
                    </a:lnTo>
                    <a:lnTo>
                      <a:pt x="6541" y="4014"/>
                    </a:lnTo>
                    <a:lnTo>
                      <a:pt x="6526" y="3990"/>
                    </a:lnTo>
                    <a:lnTo>
                      <a:pt x="6511" y="3966"/>
                    </a:lnTo>
                    <a:lnTo>
                      <a:pt x="6495" y="3943"/>
                    </a:lnTo>
                    <a:lnTo>
                      <a:pt x="6478" y="3921"/>
                    </a:lnTo>
                    <a:lnTo>
                      <a:pt x="6459" y="3900"/>
                    </a:lnTo>
                    <a:lnTo>
                      <a:pt x="6439" y="3881"/>
                    </a:lnTo>
                    <a:lnTo>
                      <a:pt x="6419" y="3862"/>
                    </a:lnTo>
                    <a:lnTo>
                      <a:pt x="6397" y="3844"/>
                    </a:lnTo>
                    <a:lnTo>
                      <a:pt x="6397" y="3836"/>
                    </a:lnTo>
                    <a:lnTo>
                      <a:pt x="6397" y="3826"/>
                    </a:lnTo>
                    <a:lnTo>
                      <a:pt x="6397" y="3817"/>
                    </a:lnTo>
                    <a:lnTo>
                      <a:pt x="6397" y="3809"/>
                    </a:lnTo>
                    <a:lnTo>
                      <a:pt x="6396" y="3636"/>
                    </a:lnTo>
                    <a:lnTo>
                      <a:pt x="6393" y="3462"/>
                    </a:lnTo>
                    <a:lnTo>
                      <a:pt x="6387" y="3288"/>
                    </a:lnTo>
                    <a:lnTo>
                      <a:pt x="6379" y="3115"/>
                    </a:lnTo>
                    <a:lnTo>
                      <a:pt x="6368" y="2942"/>
                    </a:lnTo>
                    <a:lnTo>
                      <a:pt x="6353" y="2771"/>
                    </a:lnTo>
                    <a:lnTo>
                      <a:pt x="6335" y="2602"/>
                    </a:lnTo>
                    <a:lnTo>
                      <a:pt x="6311" y="2433"/>
                    </a:lnTo>
                    <a:lnTo>
                      <a:pt x="6283" y="2268"/>
                    </a:lnTo>
                    <a:lnTo>
                      <a:pt x="6249" y="2106"/>
                    </a:lnTo>
                    <a:lnTo>
                      <a:pt x="6211" y="1946"/>
                    </a:lnTo>
                    <a:lnTo>
                      <a:pt x="6165" y="1789"/>
                    </a:lnTo>
                    <a:lnTo>
                      <a:pt x="6113" y="1638"/>
                    </a:lnTo>
                    <a:lnTo>
                      <a:pt x="6056" y="1490"/>
                    </a:lnTo>
                    <a:lnTo>
                      <a:pt x="5989" y="1346"/>
                    </a:lnTo>
                    <a:lnTo>
                      <a:pt x="5914" y="1208"/>
                    </a:lnTo>
                    <a:lnTo>
                      <a:pt x="5832" y="1075"/>
                    </a:lnTo>
                    <a:lnTo>
                      <a:pt x="5742" y="949"/>
                    </a:lnTo>
                    <a:lnTo>
                      <a:pt x="5641" y="828"/>
                    </a:lnTo>
                    <a:lnTo>
                      <a:pt x="5531" y="714"/>
                    </a:lnTo>
                    <a:lnTo>
                      <a:pt x="5411" y="606"/>
                    </a:lnTo>
                    <a:lnTo>
                      <a:pt x="5281" y="507"/>
                    </a:lnTo>
                    <a:lnTo>
                      <a:pt x="5140" y="416"/>
                    </a:lnTo>
                    <a:lnTo>
                      <a:pt x="4987" y="331"/>
                    </a:lnTo>
                    <a:lnTo>
                      <a:pt x="4823" y="256"/>
                    </a:lnTo>
                    <a:lnTo>
                      <a:pt x="4647" y="190"/>
                    </a:lnTo>
                    <a:lnTo>
                      <a:pt x="4457" y="133"/>
                    </a:lnTo>
                    <a:lnTo>
                      <a:pt x="4255" y="85"/>
                    </a:lnTo>
                    <a:lnTo>
                      <a:pt x="4040" y="48"/>
                    </a:lnTo>
                    <a:lnTo>
                      <a:pt x="3810" y="21"/>
                    </a:lnTo>
                    <a:lnTo>
                      <a:pt x="3566" y="5"/>
                    </a:lnTo>
                    <a:lnTo>
                      <a:pt x="3307" y="0"/>
                    </a:lnTo>
                    <a:lnTo>
                      <a:pt x="3046" y="6"/>
                    </a:lnTo>
                    <a:lnTo>
                      <a:pt x="2801" y="23"/>
                    </a:lnTo>
                    <a:lnTo>
                      <a:pt x="2570" y="51"/>
                    </a:lnTo>
                    <a:lnTo>
                      <a:pt x="2353" y="88"/>
                    </a:lnTo>
                    <a:lnTo>
                      <a:pt x="2150" y="136"/>
                    </a:lnTo>
                    <a:lnTo>
                      <a:pt x="1959" y="192"/>
                    </a:lnTo>
                    <a:lnTo>
                      <a:pt x="1783" y="257"/>
                    </a:lnTo>
                    <a:lnTo>
                      <a:pt x="1617" y="330"/>
                    </a:lnTo>
                    <a:lnTo>
                      <a:pt x="1464" y="413"/>
                    </a:lnTo>
                    <a:lnTo>
                      <a:pt x="1322" y="503"/>
                    </a:lnTo>
                    <a:lnTo>
                      <a:pt x="1192" y="601"/>
                    </a:lnTo>
                    <a:lnTo>
                      <a:pt x="1071" y="706"/>
                    </a:lnTo>
                    <a:lnTo>
                      <a:pt x="962" y="818"/>
                    </a:lnTo>
                    <a:lnTo>
                      <a:pt x="861" y="937"/>
                    </a:lnTo>
                    <a:lnTo>
                      <a:pt x="771" y="1062"/>
                    </a:lnTo>
                    <a:lnTo>
                      <a:pt x="688" y="1194"/>
                    </a:lnTo>
                    <a:lnTo>
                      <a:pt x="614" y="1330"/>
                    </a:lnTo>
                    <a:lnTo>
                      <a:pt x="549" y="1472"/>
                    </a:lnTo>
                    <a:lnTo>
                      <a:pt x="491" y="1620"/>
                    </a:lnTo>
                    <a:lnTo>
                      <a:pt x="440" y="1771"/>
                    </a:lnTo>
                    <a:lnTo>
                      <a:pt x="395" y="1927"/>
                    </a:lnTo>
                    <a:lnTo>
                      <a:pt x="357" y="2086"/>
                    </a:lnTo>
                    <a:lnTo>
                      <a:pt x="324" y="2250"/>
                    </a:lnTo>
                    <a:lnTo>
                      <a:pt x="298" y="2417"/>
                    </a:lnTo>
                    <a:lnTo>
                      <a:pt x="275" y="2586"/>
                    </a:lnTo>
                    <a:lnTo>
                      <a:pt x="257" y="2759"/>
                    </a:lnTo>
                    <a:lnTo>
                      <a:pt x="244" y="2934"/>
                    </a:lnTo>
                    <a:lnTo>
                      <a:pt x="234" y="3111"/>
                    </a:lnTo>
                    <a:lnTo>
                      <a:pt x="227" y="3288"/>
                    </a:lnTo>
                    <a:lnTo>
                      <a:pt x="222" y="3468"/>
                    </a:lnTo>
                    <a:lnTo>
                      <a:pt x="220" y="3648"/>
                    </a:lnTo>
                    <a:lnTo>
                      <a:pt x="220" y="3829"/>
                    </a:lnTo>
                    <a:lnTo>
                      <a:pt x="220" y="3838"/>
                    </a:lnTo>
                    <a:lnTo>
                      <a:pt x="220" y="3847"/>
                    </a:lnTo>
                    <a:lnTo>
                      <a:pt x="221" y="3855"/>
                    </a:lnTo>
                    <a:lnTo>
                      <a:pt x="221" y="3864"/>
                    </a:lnTo>
                    <a:lnTo>
                      <a:pt x="198" y="3882"/>
                    </a:lnTo>
                    <a:lnTo>
                      <a:pt x="178" y="3901"/>
                    </a:lnTo>
                    <a:lnTo>
                      <a:pt x="159" y="3921"/>
                    </a:lnTo>
                    <a:lnTo>
                      <a:pt x="140" y="3942"/>
                    </a:lnTo>
                    <a:lnTo>
                      <a:pt x="123" y="3964"/>
                    </a:lnTo>
                    <a:lnTo>
                      <a:pt x="107" y="3987"/>
                    </a:lnTo>
                    <a:lnTo>
                      <a:pt x="92" y="4011"/>
                    </a:lnTo>
                    <a:lnTo>
                      <a:pt x="77" y="4036"/>
                    </a:lnTo>
                    <a:lnTo>
                      <a:pt x="64" y="4061"/>
                    </a:lnTo>
                    <a:lnTo>
                      <a:pt x="53" y="4088"/>
                    </a:lnTo>
                    <a:lnTo>
                      <a:pt x="42" y="4115"/>
                    </a:lnTo>
                    <a:lnTo>
                      <a:pt x="33" y="4143"/>
                    </a:lnTo>
                    <a:lnTo>
                      <a:pt x="25" y="4171"/>
                    </a:lnTo>
                    <a:lnTo>
                      <a:pt x="18" y="4200"/>
                    </a:lnTo>
                    <a:lnTo>
                      <a:pt x="12" y="4229"/>
                    </a:lnTo>
                    <a:lnTo>
                      <a:pt x="7" y="4259"/>
                    </a:lnTo>
                    <a:lnTo>
                      <a:pt x="3" y="4289"/>
                    </a:lnTo>
                    <a:lnTo>
                      <a:pt x="1" y="4320"/>
                    </a:lnTo>
                    <a:lnTo>
                      <a:pt x="0" y="4352"/>
                    </a:lnTo>
                    <a:lnTo>
                      <a:pt x="0" y="4384"/>
                    </a:lnTo>
                    <a:lnTo>
                      <a:pt x="1" y="4415"/>
                    </a:lnTo>
                    <a:lnTo>
                      <a:pt x="4" y="4447"/>
                    </a:lnTo>
                    <a:lnTo>
                      <a:pt x="8" y="4480"/>
                    </a:lnTo>
                    <a:lnTo>
                      <a:pt x="14" y="4512"/>
                    </a:lnTo>
                    <a:lnTo>
                      <a:pt x="20" y="4545"/>
                    </a:lnTo>
                    <a:lnTo>
                      <a:pt x="28" y="4578"/>
                    </a:lnTo>
                    <a:lnTo>
                      <a:pt x="37" y="4611"/>
                    </a:lnTo>
                    <a:lnTo>
                      <a:pt x="47" y="4644"/>
                    </a:lnTo>
                    <a:lnTo>
                      <a:pt x="58" y="4677"/>
                    </a:lnTo>
                    <a:lnTo>
                      <a:pt x="71" y="4709"/>
                    </a:lnTo>
                    <a:lnTo>
                      <a:pt x="86" y="4742"/>
                    </a:lnTo>
                    <a:lnTo>
                      <a:pt x="101" y="4775"/>
                    </a:lnTo>
                    <a:close/>
                    <a:moveTo>
                      <a:pt x="500" y="4180"/>
                    </a:moveTo>
                    <a:lnTo>
                      <a:pt x="509" y="4176"/>
                    </a:lnTo>
                    <a:lnTo>
                      <a:pt x="526" y="4169"/>
                    </a:lnTo>
                    <a:lnTo>
                      <a:pt x="542" y="4161"/>
                    </a:lnTo>
                    <a:lnTo>
                      <a:pt x="558" y="4151"/>
                    </a:lnTo>
                    <a:lnTo>
                      <a:pt x="571" y="4140"/>
                    </a:lnTo>
                    <a:lnTo>
                      <a:pt x="584" y="4128"/>
                    </a:lnTo>
                    <a:lnTo>
                      <a:pt x="596" y="4115"/>
                    </a:lnTo>
                    <a:lnTo>
                      <a:pt x="607" y="4101"/>
                    </a:lnTo>
                    <a:lnTo>
                      <a:pt x="616" y="4086"/>
                    </a:lnTo>
                    <a:lnTo>
                      <a:pt x="1113" y="4162"/>
                    </a:lnTo>
                    <a:lnTo>
                      <a:pt x="1121" y="4163"/>
                    </a:lnTo>
                    <a:lnTo>
                      <a:pt x="1130" y="4163"/>
                    </a:lnTo>
                    <a:lnTo>
                      <a:pt x="1139" y="4162"/>
                    </a:lnTo>
                    <a:lnTo>
                      <a:pt x="1147" y="4161"/>
                    </a:lnTo>
                    <a:lnTo>
                      <a:pt x="1155" y="4159"/>
                    </a:lnTo>
                    <a:lnTo>
                      <a:pt x="1163" y="4157"/>
                    </a:lnTo>
                    <a:lnTo>
                      <a:pt x="1172" y="4154"/>
                    </a:lnTo>
                    <a:lnTo>
                      <a:pt x="1180" y="4150"/>
                    </a:lnTo>
                    <a:lnTo>
                      <a:pt x="1187" y="4145"/>
                    </a:lnTo>
                    <a:lnTo>
                      <a:pt x="1194" y="4140"/>
                    </a:lnTo>
                    <a:lnTo>
                      <a:pt x="1200" y="4135"/>
                    </a:lnTo>
                    <a:lnTo>
                      <a:pt x="1206" y="4129"/>
                    </a:lnTo>
                    <a:lnTo>
                      <a:pt x="1212" y="4122"/>
                    </a:lnTo>
                    <a:lnTo>
                      <a:pt x="1217" y="4115"/>
                    </a:lnTo>
                    <a:lnTo>
                      <a:pt x="1221" y="4108"/>
                    </a:lnTo>
                    <a:lnTo>
                      <a:pt x="1225" y="4100"/>
                    </a:lnTo>
                    <a:lnTo>
                      <a:pt x="1538" y="3385"/>
                    </a:lnTo>
                    <a:lnTo>
                      <a:pt x="1616" y="3403"/>
                    </a:lnTo>
                    <a:lnTo>
                      <a:pt x="1715" y="3425"/>
                    </a:lnTo>
                    <a:lnTo>
                      <a:pt x="1833" y="3451"/>
                    </a:lnTo>
                    <a:lnTo>
                      <a:pt x="1969" y="3480"/>
                    </a:lnTo>
                    <a:lnTo>
                      <a:pt x="2121" y="3510"/>
                    </a:lnTo>
                    <a:lnTo>
                      <a:pt x="2286" y="3542"/>
                    </a:lnTo>
                    <a:lnTo>
                      <a:pt x="2373" y="3558"/>
                    </a:lnTo>
                    <a:lnTo>
                      <a:pt x="2464" y="3575"/>
                    </a:lnTo>
                    <a:lnTo>
                      <a:pt x="2556" y="3592"/>
                    </a:lnTo>
                    <a:lnTo>
                      <a:pt x="2650" y="3608"/>
                    </a:lnTo>
                    <a:lnTo>
                      <a:pt x="2748" y="3623"/>
                    </a:lnTo>
                    <a:lnTo>
                      <a:pt x="2846" y="3639"/>
                    </a:lnTo>
                    <a:lnTo>
                      <a:pt x="2947" y="3654"/>
                    </a:lnTo>
                    <a:lnTo>
                      <a:pt x="3048" y="3668"/>
                    </a:lnTo>
                    <a:lnTo>
                      <a:pt x="3151" y="3682"/>
                    </a:lnTo>
                    <a:lnTo>
                      <a:pt x="3254" y="3695"/>
                    </a:lnTo>
                    <a:lnTo>
                      <a:pt x="3358" y="3707"/>
                    </a:lnTo>
                    <a:lnTo>
                      <a:pt x="3462" y="3719"/>
                    </a:lnTo>
                    <a:lnTo>
                      <a:pt x="3568" y="3729"/>
                    </a:lnTo>
                    <a:lnTo>
                      <a:pt x="3672" y="3738"/>
                    </a:lnTo>
                    <a:lnTo>
                      <a:pt x="3777" y="3746"/>
                    </a:lnTo>
                    <a:lnTo>
                      <a:pt x="3881" y="3753"/>
                    </a:lnTo>
                    <a:lnTo>
                      <a:pt x="3984" y="3758"/>
                    </a:lnTo>
                    <a:lnTo>
                      <a:pt x="4086" y="3762"/>
                    </a:lnTo>
                    <a:lnTo>
                      <a:pt x="4186" y="3764"/>
                    </a:lnTo>
                    <a:lnTo>
                      <a:pt x="4285" y="3764"/>
                    </a:lnTo>
                    <a:lnTo>
                      <a:pt x="4346" y="3764"/>
                    </a:lnTo>
                    <a:lnTo>
                      <a:pt x="4405" y="3763"/>
                    </a:lnTo>
                    <a:lnTo>
                      <a:pt x="4463" y="3761"/>
                    </a:lnTo>
                    <a:lnTo>
                      <a:pt x="4520" y="3758"/>
                    </a:lnTo>
                    <a:lnTo>
                      <a:pt x="4575" y="3755"/>
                    </a:lnTo>
                    <a:lnTo>
                      <a:pt x="4629" y="3751"/>
                    </a:lnTo>
                    <a:lnTo>
                      <a:pt x="4681" y="3746"/>
                    </a:lnTo>
                    <a:lnTo>
                      <a:pt x="4732" y="3741"/>
                    </a:lnTo>
                    <a:lnTo>
                      <a:pt x="4782" y="3734"/>
                    </a:lnTo>
                    <a:lnTo>
                      <a:pt x="4830" y="3728"/>
                    </a:lnTo>
                    <a:lnTo>
                      <a:pt x="4877" y="3720"/>
                    </a:lnTo>
                    <a:lnTo>
                      <a:pt x="4923" y="3712"/>
                    </a:lnTo>
                    <a:lnTo>
                      <a:pt x="4968" y="3703"/>
                    </a:lnTo>
                    <a:lnTo>
                      <a:pt x="5010" y="3693"/>
                    </a:lnTo>
                    <a:lnTo>
                      <a:pt x="5052" y="3683"/>
                    </a:lnTo>
                    <a:lnTo>
                      <a:pt x="5091" y="3672"/>
                    </a:lnTo>
                    <a:lnTo>
                      <a:pt x="5290" y="4146"/>
                    </a:lnTo>
                    <a:lnTo>
                      <a:pt x="5293" y="4154"/>
                    </a:lnTo>
                    <a:lnTo>
                      <a:pt x="5297" y="4161"/>
                    </a:lnTo>
                    <a:lnTo>
                      <a:pt x="5301" y="4167"/>
                    </a:lnTo>
                    <a:lnTo>
                      <a:pt x="5307" y="4173"/>
                    </a:lnTo>
                    <a:lnTo>
                      <a:pt x="5312" y="4179"/>
                    </a:lnTo>
                    <a:lnTo>
                      <a:pt x="5317" y="4184"/>
                    </a:lnTo>
                    <a:lnTo>
                      <a:pt x="5323" y="4189"/>
                    </a:lnTo>
                    <a:lnTo>
                      <a:pt x="5330" y="4193"/>
                    </a:lnTo>
                    <a:lnTo>
                      <a:pt x="5336" y="4197"/>
                    </a:lnTo>
                    <a:lnTo>
                      <a:pt x="5343" y="4201"/>
                    </a:lnTo>
                    <a:lnTo>
                      <a:pt x="5350" y="4204"/>
                    </a:lnTo>
                    <a:lnTo>
                      <a:pt x="5357" y="4206"/>
                    </a:lnTo>
                    <a:lnTo>
                      <a:pt x="5364" y="4208"/>
                    </a:lnTo>
                    <a:lnTo>
                      <a:pt x="5372" y="4210"/>
                    </a:lnTo>
                    <a:lnTo>
                      <a:pt x="5380" y="4210"/>
                    </a:lnTo>
                    <a:lnTo>
                      <a:pt x="5388" y="4211"/>
                    </a:lnTo>
                    <a:lnTo>
                      <a:pt x="5402" y="4210"/>
                    </a:lnTo>
                    <a:lnTo>
                      <a:pt x="5416" y="4207"/>
                    </a:lnTo>
                    <a:lnTo>
                      <a:pt x="5993" y="4046"/>
                    </a:lnTo>
                    <a:lnTo>
                      <a:pt x="6003" y="4065"/>
                    </a:lnTo>
                    <a:lnTo>
                      <a:pt x="6014" y="4083"/>
                    </a:lnTo>
                    <a:lnTo>
                      <a:pt x="6026" y="4099"/>
                    </a:lnTo>
                    <a:lnTo>
                      <a:pt x="6040" y="4114"/>
                    </a:lnTo>
                    <a:lnTo>
                      <a:pt x="6048" y="4121"/>
                    </a:lnTo>
                    <a:lnTo>
                      <a:pt x="6057" y="4127"/>
                    </a:lnTo>
                    <a:lnTo>
                      <a:pt x="6065" y="4134"/>
                    </a:lnTo>
                    <a:lnTo>
                      <a:pt x="6074" y="4139"/>
                    </a:lnTo>
                    <a:lnTo>
                      <a:pt x="6083" y="4145"/>
                    </a:lnTo>
                    <a:lnTo>
                      <a:pt x="6092" y="4150"/>
                    </a:lnTo>
                    <a:lnTo>
                      <a:pt x="6102" y="4154"/>
                    </a:lnTo>
                    <a:lnTo>
                      <a:pt x="6112" y="4158"/>
                    </a:lnTo>
                    <a:lnTo>
                      <a:pt x="6121" y="4161"/>
                    </a:lnTo>
                    <a:lnTo>
                      <a:pt x="6129" y="4165"/>
                    </a:lnTo>
                    <a:lnTo>
                      <a:pt x="6136" y="4170"/>
                    </a:lnTo>
                    <a:lnTo>
                      <a:pt x="6143" y="4176"/>
                    </a:lnTo>
                    <a:lnTo>
                      <a:pt x="6150" y="4183"/>
                    </a:lnTo>
                    <a:lnTo>
                      <a:pt x="6156" y="4190"/>
                    </a:lnTo>
                    <a:lnTo>
                      <a:pt x="6162" y="4199"/>
                    </a:lnTo>
                    <a:lnTo>
                      <a:pt x="6167" y="4207"/>
                    </a:lnTo>
                    <a:lnTo>
                      <a:pt x="6173" y="4217"/>
                    </a:lnTo>
                    <a:lnTo>
                      <a:pt x="6177" y="4227"/>
                    </a:lnTo>
                    <a:lnTo>
                      <a:pt x="6181" y="4238"/>
                    </a:lnTo>
                    <a:lnTo>
                      <a:pt x="6185" y="4249"/>
                    </a:lnTo>
                    <a:lnTo>
                      <a:pt x="6190" y="4261"/>
                    </a:lnTo>
                    <a:lnTo>
                      <a:pt x="6193" y="4273"/>
                    </a:lnTo>
                    <a:lnTo>
                      <a:pt x="6195" y="4286"/>
                    </a:lnTo>
                    <a:lnTo>
                      <a:pt x="6197" y="4299"/>
                    </a:lnTo>
                    <a:lnTo>
                      <a:pt x="6198" y="4313"/>
                    </a:lnTo>
                    <a:lnTo>
                      <a:pt x="6199" y="4328"/>
                    </a:lnTo>
                    <a:lnTo>
                      <a:pt x="6200" y="4342"/>
                    </a:lnTo>
                    <a:lnTo>
                      <a:pt x="6200" y="4357"/>
                    </a:lnTo>
                    <a:lnTo>
                      <a:pt x="6199" y="4373"/>
                    </a:lnTo>
                    <a:lnTo>
                      <a:pt x="6198" y="4388"/>
                    </a:lnTo>
                    <a:lnTo>
                      <a:pt x="6196" y="4404"/>
                    </a:lnTo>
                    <a:lnTo>
                      <a:pt x="6194" y="4420"/>
                    </a:lnTo>
                    <a:lnTo>
                      <a:pt x="6191" y="4436"/>
                    </a:lnTo>
                    <a:lnTo>
                      <a:pt x="6186" y="4453"/>
                    </a:lnTo>
                    <a:lnTo>
                      <a:pt x="6182" y="4469"/>
                    </a:lnTo>
                    <a:lnTo>
                      <a:pt x="6177" y="4486"/>
                    </a:lnTo>
                    <a:lnTo>
                      <a:pt x="6172" y="4503"/>
                    </a:lnTo>
                    <a:lnTo>
                      <a:pt x="6166" y="4520"/>
                    </a:lnTo>
                    <a:lnTo>
                      <a:pt x="6159" y="4537"/>
                    </a:lnTo>
                    <a:lnTo>
                      <a:pt x="6152" y="4555"/>
                    </a:lnTo>
                    <a:lnTo>
                      <a:pt x="6144" y="4573"/>
                    </a:lnTo>
                    <a:lnTo>
                      <a:pt x="6136" y="4590"/>
                    </a:lnTo>
                    <a:lnTo>
                      <a:pt x="6128" y="4608"/>
                    </a:lnTo>
                    <a:lnTo>
                      <a:pt x="6118" y="4627"/>
                    </a:lnTo>
                    <a:lnTo>
                      <a:pt x="6110" y="4647"/>
                    </a:lnTo>
                    <a:lnTo>
                      <a:pt x="6102" y="4668"/>
                    </a:lnTo>
                    <a:lnTo>
                      <a:pt x="6093" y="4689"/>
                    </a:lnTo>
                    <a:lnTo>
                      <a:pt x="6084" y="4710"/>
                    </a:lnTo>
                    <a:lnTo>
                      <a:pt x="6075" y="4733"/>
                    </a:lnTo>
                    <a:lnTo>
                      <a:pt x="6060" y="4769"/>
                    </a:lnTo>
                    <a:lnTo>
                      <a:pt x="6042" y="4810"/>
                    </a:lnTo>
                    <a:lnTo>
                      <a:pt x="6023" y="4857"/>
                    </a:lnTo>
                    <a:lnTo>
                      <a:pt x="6002" y="4902"/>
                    </a:lnTo>
                    <a:lnTo>
                      <a:pt x="5981" y="4946"/>
                    </a:lnTo>
                    <a:lnTo>
                      <a:pt x="5960" y="4986"/>
                    </a:lnTo>
                    <a:lnTo>
                      <a:pt x="5951" y="5003"/>
                    </a:lnTo>
                    <a:lnTo>
                      <a:pt x="5941" y="5019"/>
                    </a:lnTo>
                    <a:lnTo>
                      <a:pt x="5932" y="5031"/>
                    </a:lnTo>
                    <a:lnTo>
                      <a:pt x="5924" y="5042"/>
                    </a:lnTo>
                    <a:lnTo>
                      <a:pt x="5906" y="5053"/>
                    </a:lnTo>
                    <a:lnTo>
                      <a:pt x="5890" y="5065"/>
                    </a:lnTo>
                    <a:lnTo>
                      <a:pt x="5875" y="5080"/>
                    </a:lnTo>
                    <a:lnTo>
                      <a:pt x="5862" y="5095"/>
                    </a:lnTo>
                    <a:lnTo>
                      <a:pt x="5850" y="5112"/>
                    </a:lnTo>
                    <a:lnTo>
                      <a:pt x="5839" y="5129"/>
                    </a:lnTo>
                    <a:lnTo>
                      <a:pt x="5835" y="5139"/>
                    </a:lnTo>
                    <a:lnTo>
                      <a:pt x="5831" y="5148"/>
                    </a:lnTo>
                    <a:lnTo>
                      <a:pt x="5828" y="5158"/>
                    </a:lnTo>
                    <a:lnTo>
                      <a:pt x="5825" y="5167"/>
                    </a:lnTo>
                    <a:lnTo>
                      <a:pt x="5788" y="5292"/>
                    </a:lnTo>
                    <a:lnTo>
                      <a:pt x="5747" y="5416"/>
                    </a:lnTo>
                    <a:lnTo>
                      <a:pt x="5702" y="5536"/>
                    </a:lnTo>
                    <a:lnTo>
                      <a:pt x="5654" y="5654"/>
                    </a:lnTo>
                    <a:lnTo>
                      <a:pt x="5603" y="5768"/>
                    </a:lnTo>
                    <a:lnTo>
                      <a:pt x="5548" y="5881"/>
                    </a:lnTo>
                    <a:lnTo>
                      <a:pt x="5490" y="5989"/>
                    </a:lnTo>
                    <a:lnTo>
                      <a:pt x="5429" y="6096"/>
                    </a:lnTo>
                    <a:lnTo>
                      <a:pt x="5365" y="6198"/>
                    </a:lnTo>
                    <a:lnTo>
                      <a:pt x="5298" y="6298"/>
                    </a:lnTo>
                    <a:lnTo>
                      <a:pt x="5229" y="6394"/>
                    </a:lnTo>
                    <a:lnTo>
                      <a:pt x="5157" y="6487"/>
                    </a:lnTo>
                    <a:lnTo>
                      <a:pt x="5083" y="6577"/>
                    </a:lnTo>
                    <a:lnTo>
                      <a:pt x="5006" y="6662"/>
                    </a:lnTo>
                    <a:lnTo>
                      <a:pt x="4927" y="6743"/>
                    </a:lnTo>
                    <a:lnTo>
                      <a:pt x="4846" y="6822"/>
                    </a:lnTo>
                    <a:lnTo>
                      <a:pt x="4761" y="6896"/>
                    </a:lnTo>
                    <a:lnTo>
                      <a:pt x="4676" y="6966"/>
                    </a:lnTo>
                    <a:lnTo>
                      <a:pt x="4589" y="7031"/>
                    </a:lnTo>
                    <a:lnTo>
                      <a:pt x="4500" y="7094"/>
                    </a:lnTo>
                    <a:lnTo>
                      <a:pt x="4408" y="7151"/>
                    </a:lnTo>
                    <a:lnTo>
                      <a:pt x="4316" y="7203"/>
                    </a:lnTo>
                    <a:lnTo>
                      <a:pt x="4223" y="7251"/>
                    </a:lnTo>
                    <a:lnTo>
                      <a:pt x="4127" y="7296"/>
                    </a:lnTo>
                    <a:lnTo>
                      <a:pt x="4031" y="7335"/>
                    </a:lnTo>
                    <a:lnTo>
                      <a:pt x="3933" y="7369"/>
                    </a:lnTo>
                    <a:lnTo>
                      <a:pt x="3835" y="7398"/>
                    </a:lnTo>
                    <a:lnTo>
                      <a:pt x="3735" y="7422"/>
                    </a:lnTo>
                    <a:lnTo>
                      <a:pt x="3635" y="7441"/>
                    </a:lnTo>
                    <a:lnTo>
                      <a:pt x="3534" y="7455"/>
                    </a:lnTo>
                    <a:lnTo>
                      <a:pt x="3433" y="7463"/>
                    </a:lnTo>
                    <a:lnTo>
                      <a:pt x="3330" y="7466"/>
                    </a:lnTo>
                    <a:lnTo>
                      <a:pt x="3228" y="7464"/>
                    </a:lnTo>
                    <a:lnTo>
                      <a:pt x="3126" y="7456"/>
                    </a:lnTo>
                    <a:lnTo>
                      <a:pt x="3025" y="7443"/>
                    </a:lnTo>
                    <a:lnTo>
                      <a:pt x="2923" y="7425"/>
                    </a:lnTo>
                    <a:lnTo>
                      <a:pt x="2823" y="7401"/>
                    </a:lnTo>
                    <a:lnTo>
                      <a:pt x="2724" y="7373"/>
                    </a:lnTo>
                    <a:lnTo>
                      <a:pt x="2626" y="7339"/>
                    </a:lnTo>
                    <a:lnTo>
                      <a:pt x="2529" y="7301"/>
                    </a:lnTo>
                    <a:lnTo>
                      <a:pt x="2432" y="7257"/>
                    </a:lnTo>
                    <a:lnTo>
                      <a:pt x="2338" y="7210"/>
                    </a:lnTo>
                    <a:lnTo>
                      <a:pt x="2244" y="7158"/>
                    </a:lnTo>
                    <a:lnTo>
                      <a:pt x="2152" y="7101"/>
                    </a:lnTo>
                    <a:lnTo>
                      <a:pt x="2062" y="7039"/>
                    </a:lnTo>
                    <a:lnTo>
                      <a:pt x="1973" y="6974"/>
                    </a:lnTo>
                    <a:lnTo>
                      <a:pt x="1887" y="6905"/>
                    </a:lnTo>
                    <a:lnTo>
                      <a:pt x="1802" y="6832"/>
                    </a:lnTo>
                    <a:lnTo>
                      <a:pt x="1720" y="6754"/>
                    </a:lnTo>
                    <a:lnTo>
                      <a:pt x="1639" y="6673"/>
                    </a:lnTo>
                    <a:lnTo>
                      <a:pt x="1561" y="6588"/>
                    </a:lnTo>
                    <a:lnTo>
                      <a:pt x="1485" y="6499"/>
                    </a:lnTo>
                    <a:lnTo>
                      <a:pt x="1412" y="6407"/>
                    </a:lnTo>
                    <a:lnTo>
                      <a:pt x="1341" y="6312"/>
                    </a:lnTo>
                    <a:lnTo>
                      <a:pt x="1273" y="6212"/>
                    </a:lnTo>
                    <a:lnTo>
                      <a:pt x="1208" y="6110"/>
                    </a:lnTo>
                    <a:lnTo>
                      <a:pt x="1145" y="6004"/>
                    </a:lnTo>
                    <a:lnTo>
                      <a:pt x="1086" y="5895"/>
                    </a:lnTo>
                    <a:lnTo>
                      <a:pt x="1031" y="5783"/>
                    </a:lnTo>
                    <a:lnTo>
                      <a:pt x="978" y="5669"/>
                    </a:lnTo>
                    <a:lnTo>
                      <a:pt x="928" y="5551"/>
                    </a:lnTo>
                    <a:lnTo>
                      <a:pt x="882" y="5432"/>
                    </a:lnTo>
                    <a:lnTo>
                      <a:pt x="840" y="5309"/>
                    </a:lnTo>
                    <a:lnTo>
                      <a:pt x="801" y="5184"/>
                    </a:lnTo>
                    <a:lnTo>
                      <a:pt x="798" y="5175"/>
                    </a:lnTo>
                    <a:lnTo>
                      <a:pt x="794" y="5165"/>
                    </a:lnTo>
                    <a:lnTo>
                      <a:pt x="790" y="5155"/>
                    </a:lnTo>
                    <a:lnTo>
                      <a:pt x="786" y="5146"/>
                    </a:lnTo>
                    <a:lnTo>
                      <a:pt x="775" y="5129"/>
                    </a:lnTo>
                    <a:lnTo>
                      <a:pt x="764" y="5113"/>
                    </a:lnTo>
                    <a:lnTo>
                      <a:pt x="750" y="5098"/>
                    </a:lnTo>
                    <a:lnTo>
                      <a:pt x="735" y="5084"/>
                    </a:lnTo>
                    <a:lnTo>
                      <a:pt x="719" y="5072"/>
                    </a:lnTo>
                    <a:lnTo>
                      <a:pt x="702" y="5060"/>
                    </a:lnTo>
                    <a:lnTo>
                      <a:pt x="693" y="5050"/>
                    </a:lnTo>
                    <a:lnTo>
                      <a:pt x="683" y="5036"/>
                    </a:lnTo>
                    <a:lnTo>
                      <a:pt x="673" y="5021"/>
                    </a:lnTo>
                    <a:lnTo>
                      <a:pt x="663" y="5004"/>
                    </a:lnTo>
                    <a:lnTo>
                      <a:pt x="642" y="4964"/>
                    </a:lnTo>
                    <a:lnTo>
                      <a:pt x="620" y="4920"/>
                    </a:lnTo>
                    <a:lnTo>
                      <a:pt x="599" y="4874"/>
                    </a:lnTo>
                    <a:lnTo>
                      <a:pt x="579" y="4828"/>
                    </a:lnTo>
                    <a:lnTo>
                      <a:pt x="562" y="4785"/>
                    </a:lnTo>
                    <a:lnTo>
                      <a:pt x="546" y="4749"/>
                    </a:lnTo>
                    <a:lnTo>
                      <a:pt x="537" y="4727"/>
                    </a:lnTo>
                    <a:lnTo>
                      <a:pt x="528" y="4706"/>
                    </a:lnTo>
                    <a:lnTo>
                      <a:pt x="519" y="4685"/>
                    </a:lnTo>
                    <a:lnTo>
                      <a:pt x="510" y="4665"/>
                    </a:lnTo>
                    <a:lnTo>
                      <a:pt x="502" y="4645"/>
                    </a:lnTo>
                    <a:lnTo>
                      <a:pt x="493" y="4626"/>
                    </a:lnTo>
                    <a:lnTo>
                      <a:pt x="484" y="4609"/>
                    </a:lnTo>
                    <a:lnTo>
                      <a:pt x="475" y="4592"/>
                    </a:lnTo>
                    <a:lnTo>
                      <a:pt x="468" y="4574"/>
                    </a:lnTo>
                    <a:lnTo>
                      <a:pt x="460" y="4556"/>
                    </a:lnTo>
                    <a:lnTo>
                      <a:pt x="454" y="4539"/>
                    </a:lnTo>
                    <a:lnTo>
                      <a:pt x="448" y="4522"/>
                    </a:lnTo>
                    <a:lnTo>
                      <a:pt x="443" y="4505"/>
                    </a:lnTo>
                    <a:lnTo>
                      <a:pt x="438" y="4488"/>
                    </a:lnTo>
                    <a:lnTo>
                      <a:pt x="434" y="4472"/>
                    </a:lnTo>
                    <a:lnTo>
                      <a:pt x="430" y="4455"/>
                    </a:lnTo>
                    <a:lnTo>
                      <a:pt x="428" y="4439"/>
                    </a:lnTo>
                    <a:lnTo>
                      <a:pt x="425" y="4423"/>
                    </a:lnTo>
                    <a:lnTo>
                      <a:pt x="423" y="4407"/>
                    </a:lnTo>
                    <a:lnTo>
                      <a:pt x="422" y="4392"/>
                    </a:lnTo>
                    <a:lnTo>
                      <a:pt x="422" y="4377"/>
                    </a:lnTo>
                    <a:lnTo>
                      <a:pt x="422" y="4362"/>
                    </a:lnTo>
                    <a:lnTo>
                      <a:pt x="422" y="4347"/>
                    </a:lnTo>
                    <a:lnTo>
                      <a:pt x="423" y="4333"/>
                    </a:lnTo>
                    <a:lnTo>
                      <a:pt x="424" y="4318"/>
                    </a:lnTo>
                    <a:lnTo>
                      <a:pt x="426" y="4305"/>
                    </a:lnTo>
                    <a:lnTo>
                      <a:pt x="429" y="4292"/>
                    </a:lnTo>
                    <a:lnTo>
                      <a:pt x="432" y="4280"/>
                    </a:lnTo>
                    <a:lnTo>
                      <a:pt x="435" y="4268"/>
                    </a:lnTo>
                    <a:lnTo>
                      <a:pt x="439" y="4257"/>
                    </a:lnTo>
                    <a:lnTo>
                      <a:pt x="443" y="4246"/>
                    </a:lnTo>
                    <a:lnTo>
                      <a:pt x="448" y="4236"/>
                    </a:lnTo>
                    <a:lnTo>
                      <a:pt x="453" y="4227"/>
                    </a:lnTo>
                    <a:lnTo>
                      <a:pt x="458" y="4218"/>
                    </a:lnTo>
                    <a:lnTo>
                      <a:pt x="464" y="4210"/>
                    </a:lnTo>
                    <a:lnTo>
                      <a:pt x="470" y="4202"/>
                    </a:lnTo>
                    <a:lnTo>
                      <a:pt x="477" y="4195"/>
                    </a:lnTo>
                    <a:lnTo>
                      <a:pt x="484" y="4189"/>
                    </a:lnTo>
                    <a:lnTo>
                      <a:pt x="493" y="4184"/>
                    </a:lnTo>
                    <a:lnTo>
                      <a:pt x="500" y="4180"/>
                    </a:lnTo>
                    <a:close/>
                  </a:path>
                </a:pathLst>
              </a:custGeom>
              <a:grpFill/>
              <a:ln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460284" y="1988335"/>
              <a:ext cx="892487" cy="1062337"/>
              <a:chOff x="2155875" y="1807360"/>
              <a:chExt cx="892487" cy="1062337"/>
            </a:xfrm>
          </p:grpSpPr>
          <p:sp>
            <p:nvSpPr>
              <p:cNvPr id="154" name="Freeform 31"/>
              <p:cNvSpPr>
                <a:spLocks/>
              </p:cNvSpPr>
              <p:nvPr/>
            </p:nvSpPr>
            <p:spPr bwMode="auto">
              <a:xfrm>
                <a:off x="2155875" y="1807360"/>
                <a:ext cx="892487" cy="1062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n>
                    <a:solidFill>
                      <a:srgbClr val="9E1DFF"/>
                    </a:solidFill>
                  </a:ln>
                </a:endParaRP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728" y="1875609"/>
                <a:ext cx="724546" cy="403659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8177" y="2477977"/>
                <a:ext cx="787880" cy="303695"/>
              </a:xfrm>
              <a:prstGeom prst="rect">
                <a:avLst/>
              </a:prstGeom>
            </p:spPr>
          </p:pic>
        </p:grpSp>
        <p:sp>
          <p:nvSpPr>
            <p:cNvPr id="207" name="Rounded Rectangle 206"/>
            <p:cNvSpPr/>
            <p:nvPr/>
          </p:nvSpPr>
          <p:spPr>
            <a:xfrm>
              <a:off x="271822" y="3383964"/>
              <a:ext cx="2147261" cy="1038482"/>
            </a:xfrm>
            <a:prstGeom prst="roundRect">
              <a:avLst>
                <a:gd name="adj" fmla="val 0"/>
              </a:avLst>
            </a:prstGeom>
            <a:solidFill>
              <a:srgbClr val="DBEEF4"/>
            </a:solidFill>
            <a:ln>
              <a:noFill/>
            </a:ln>
            <a:effectLst/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281" name="Rounded Rectangle 280"/>
            <p:cNvSpPr/>
            <p:nvPr/>
          </p:nvSpPr>
          <p:spPr>
            <a:xfrm>
              <a:off x="271822" y="4695825"/>
              <a:ext cx="2147261" cy="1292615"/>
            </a:xfrm>
            <a:prstGeom prst="roundRect">
              <a:avLst>
                <a:gd name="adj" fmla="val 0"/>
              </a:avLst>
            </a:prstGeom>
            <a:solidFill>
              <a:srgbClr val="DBEEF4"/>
            </a:solidFill>
            <a:ln>
              <a:noFill/>
            </a:ln>
            <a:effectLst/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>
                <a:solidFill>
                  <a:schemeClr val="lt1"/>
                </a:solidFill>
                <a:latin typeface="+mn-lt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76081" y="4763758"/>
              <a:ext cx="919393" cy="1180118"/>
              <a:chOff x="7780032" y="2395646"/>
              <a:chExt cx="788844" cy="1012547"/>
            </a:xfrm>
          </p:grpSpPr>
          <p:sp>
            <p:nvSpPr>
              <p:cNvPr id="222" name="Freeform 60"/>
              <p:cNvSpPr>
                <a:spLocks/>
              </p:cNvSpPr>
              <p:nvPr/>
            </p:nvSpPr>
            <p:spPr bwMode="auto">
              <a:xfrm>
                <a:off x="8188751" y="2499928"/>
                <a:ext cx="380125" cy="587008"/>
              </a:xfrm>
              <a:custGeom>
                <a:avLst/>
                <a:gdLst>
                  <a:gd name="T0" fmla="*/ 157 w 173"/>
                  <a:gd name="T1" fmla="*/ 61 h 267"/>
                  <a:gd name="T2" fmla="*/ 162 w 173"/>
                  <a:gd name="T3" fmla="*/ 61 h 267"/>
                  <a:gd name="T4" fmla="*/ 165 w 173"/>
                  <a:gd name="T5" fmla="*/ 151 h 267"/>
                  <a:gd name="T6" fmla="*/ 107 w 173"/>
                  <a:gd name="T7" fmla="*/ 235 h 267"/>
                  <a:gd name="T8" fmla="*/ 11 w 173"/>
                  <a:gd name="T9" fmla="*/ 266 h 267"/>
                  <a:gd name="T10" fmla="*/ 16 w 173"/>
                  <a:gd name="T11" fmla="*/ 256 h 267"/>
                  <a:gd name="T12" fmla="*/ 47 w 173"/>
                  <a:gd name="T13" fmla="*/ 246 h 267"/>
                  <a:gd name="T14" fmla="*/ 59 w 173"/>
                  <a:gd name="T15" fmla="*/ 230 h 267"/>
                  <a:gd name="T16" fmla="*/ 79 w 173"/>
                  <a:gd name="T17" fmla="*/ 226 h 267"/>
                  <a:gd name="T18" fmla="*/ 104 w 173"/>
                  <a:gd name="T19" fmla="*/ 199 h 267"/>
                  <a:gd name="T20" fmla="*/ 82 w 173"/>
                  <a:gd name="T21" fmla="*/ 176 h 267"/>
                  <a:gd name="T22" fmla="*/ 73 w 173"/>
                  <a:gd name="T23" fmla="*/ 157 h 267"/>
                  <a:gd name="T24" fmla="*/ 65 w 173"/>
                  <a:gd name="T25" fmla="*/ 154 h 267"/>
                  <a:gd name="T26" fmla="*/ 37 w 173"/>
                  <a:gd name="T27" fmla="*/ 140 h 267"/>
                  <a:gd name="T28" fmla="*/ 24 w 173"/>
                  <a:gd name="T29" fmla="*/ 140 h 267"/>
                  <a:gd name="T30" fmla="*/ 19 w 173"/>
                  <a:gd name="T31" fmla="*/ 130 h 267"/>
                  <a:gd name="T32" fmla="*/ 12 w 173"/>
                  <a:gd name="T33" fmla="*/ 125 h 267"/>
                  <a:gd name="T34" fmla="*/ 16 w 173"/>
                  <a:gd name="T35" fmla="*/ 115 h 267"/>
                  <a:gd name="T36" fmla="*/ 7 w 173"/>
                  <a:gd name="T37" fmla="*/ 112 h 267"/>
                  <a:gd name="T38" fmla="*/ 0 w 173"/>
                  <a:gd name="T39" fmla="*/ 117 h 267"/>
                  <a:gd name="T40" fmla="*/ 0 w 173"/>
                  <a:gd name="T41" fmla="*/ 104 h 267"/>
                  <a:gd name="T42" fmla="*/ 14 w 173"/>
                  <a:gd name="T43" fmla="*/ 101 h 267"/>
                  <a:gd name="T44" fmla="*/ 24 w 173"/>
                  <a:gd name="T45" fmla="*/ 110 h 267"/>
                  <a:gd name="T46" fmla="*/ 31 w 173"/>
                  <a:gd name="T47" fmla="*/ 112 h 267"/>
                  <a:gd name="T48" fmla="*/ 36 w 173"/>
                  <a:gd name="T49" fmla="*/ 104 h 267"/>
                  <a:gd name="T50" fmla="*/ 59 w 173"/>
                  <a:gd name="T51" fmla="*/ 87 h 267"/>
                  <a:gd name="T52" fmla="*/ 87 w 173"/>
                  <a:gd name="T53" fmla="*/ 80 h 267"/>
                  <a:gd name="T54" fmla="*/ 101 w 173"/>
                  <a:gd name="T55" fmla="*/ 87 h 267"/>
                  <a:gd name="T56" fmla="*/ 105 w 173"/>
                  <a:gd name="T57" fmla="*/ 80 h 267"/>
                  <a:gd name="T58" fmla="*/ 91 w 173"/>
                  <a:gd name="T59" fmla="*/ 56 h 267"/>
                  <a:gd name="T60" fmla="*/ 88 w 173"/>
                  <a:gd name="T61" fmla="*/ 42 h 267"/>
                  <a:gd name="T62" fmla="*/ 78 w 173"/>
                  <a:gd name="T63" fmla="*/ 39 h 267"/>
                  <a:gd name="T64" fmla="*/ 73 w 173"/>
                  <a:gd name="T65" fmla="*/ 34 h 267"/>
                  <a:gd name="T66" fmla="*/ 61 w 173"/>
                  <a:gd name="T67" fmla="*/ 29 h 267"/>
                  <a:gd name="T68" fmla="*/ 54 w 173"/>
                  <a:gd name="T69" fmla="*/ 43 h 267"/>
                  <a:gd name="T70" fmla="*/ 38 w 173"/>
                  <a:gd name="T71" fmla="*/ 36 h 267"/>
                  <a:gd name="T72" fmla="*/ 40 w 173"/>
                  <a:gd name="T73" fmla="*/ 25 h 267"/>
                  <a:gd name="T74" fmla="*/ 53 w 173"/>
                  <a:gd name="T75" fmla="*/ 26 h 267"/>
                  <a:gd name="T76" fmla="*/ 62 w 173"/>
                  <a:gd name="T77" fmla="*/ 10 h 267"/>
                  <a:gd name="T78" fmla="*/ 72 w 173"/>
                  <a:gd name="T79" fmla="*/ 18 h 267"/>
                  <a:gd name="T80" fmla="*/ 70 w 173"/>
                  <a:gd name="T81" fmla="*/ 25 h 267"/>
                  <a:gd name="T82" fmla="*/ 78 w 173"/>
                  <a:gd name="T83" fmla="*/ 32 h 267"/>
                  <a:gd name="T84" fmla="*/ 84 w 173"/>
                  <a:gd name="T85" fmla="*/ 35 h 267"/>
                  <a:gd name="T86" fmla="*/ 93 w 173"/>
                  <a:gd name="T87" fmla="*/ 33 h 267"/>
                  <a:gd name="T88" fmla="*/ 78 w 173"/>
                  <a:gd name="T89" fmla="*/ 6 h 267"/>
                  <a:gd name="T90" fmla="*/ 80 w 173"/>
                  <a:gd name="T91" fmla="*/ 0 h 267"/>
                  <a:gd name="T92" fmla="*/ 93 w 173"/>
                  <a:gd name="T93" fmla="*/ 7 h 267"/>
                  <a:gd name="T94" fmla="*/ 102 w 173"/>
                  <a:gd name="T95" fmla="*/ 20 h 267"/>
                  <a:gd name="T96" fmla="*/ 104 w 173"/>
                  <a:gd name="T97" fmla="*/ 41 h 267"/>
                  <a:gd name="T98" fmla="*/ 118 w 173"/>
                  <a:gd name="T99" fmla="*/ 62 h 267"/>
                  <a:gd name="T100" fmla="*/ 123 w 173"/>
                  <a:gd name="T101" fmla="*/ 66 h 267"/>
                  <a:gd name="T102" fmla="*/ 132 w 173"/>
                  <a:gd name="T103" fmla="*/ 57 h 267"/>
                  <a:gd name="T104" fmla="*/ 157 w 173"/>
                  <a:gd name="T105" fmla="*/ 61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3" h="267">
                    <a:moveTo>
                      <a:pt x="157" y="61"/>
                    </a:moveTo>
                    <a:cubicBezTo>
                      <a:pt x="162" y="61"/>
                      <a:pt x="162" y="61"/>
                      <a:pt x="162" y="61"/>
                    </a:cubicBezTo>
                    <a:cubicBezTo>
                      <a:pt x="172" y="91"/>
                      <a:pt x="173" y="121"/>
                      <a:pt x="165" y="151"/>
                    </a:cubicBezTo>
                    <a:cubicBezTo>
                      <a:pt x="155" y="186"/>
                      <a:pt x="136" y="214"/>
                      <a:pt x="107" y="235"/>
                    </a:cubicBezTo>
                    <a:cubicBezTo>
                      <a:pt x="78" y="256"/>
                      <a:pt x="46" y="267"/>
                      <a:pt x="11" y="266"/>
                    </a:cubicBezTo>
                    <a:cubicBezTo>
                      <a:pt x="16" y="256"/>
                      <a:pt x="16" y="256"/>
                      <a:pt x="16" y="256"/>
                    </a:cubicBezTo>
                    <a:cubicBezTo>
                      <a:pt x="47" y="246"/>
                      <a:pt x="47" y="246"/>
                      <a:pt x="47" y="246"/>
                    </a:cubicBezTo>
                    <a:cubicBezTo>
                      <a:pt x="59" y="230"/>
                      <a:pt x="59" y="230"/>
                      <a:pt x="59" y="230"/>
                    </a:cubicBezTo>
                    <a:cubicBezTo>
                      <a:pt x="79" y="226"/>
                      <a:pt x="79" y="226"/>
                      <a:pt x="79" y="226"/>
                    </a:cubicBezTo>
                    <a:cubicBezTo>
                      <a:pt x="104" y="199"/>
                      <a:pt x="104" y="199"/>
                      <a:pt x="104" y="199"/>
                    </a:cubicBezTo>
                    <a:cubicBezTo>
                      <a:pt x="82" y="176"/>
                      <a:pt x="82" y="176"/>
                      <a:pt x="82" y="176"/>
                    </a:cubicBezTo>
                    <a:cubicBezTo>
                      <a:pt x="73" y="157"/>
                      <a:pt x="73" y="157"/>
                      <a:pt x="73" y="157"/>
                    </a:cubicBezTo>
                    <a:cubicBezTo>
                      <a:pt x="65" y="154"/>
                      <a:pt x="65" y="154"/>
                      <a:pt x="65" y="154"/>
                    </a:cubicBezTo>
                    <a:cubicBezTo>
                      <a:pt x="37" y="140"/>
                      <a:pt x="37" y="140"/>
                      <a:pt x="37" y="140"/>
                    </a:cubicBezTo>
                    <a:cubicBezTo>
                      <a:pt x="24" y="140"/>
                      <a:pt x="24" y="140"/>
                      <a:pt x="24" y="140"/>
                    </a:cubicBezTo>
                    <a:cubicBezTo>
                      <a:pt x="19" y="130"/>
                      <a:pt x="19" y="130"/>
                      <a:pt x="19" y="130"/>
                    </a:cubicBezTo>
                    <a:cubicBezTo>
                      <a:pt x="12" y="125"/>
                      <a:pt x="12" y="125"/>
                      <a:pt x="12" y="125"/>
                    </a:cubicBezTo>
                    <a:cubicBezTo>
                      <a:pt x="16" y="115"/>
                      <a:pt x="16" y="115"/>
                      <a:pt x="16" y="115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14" y="101"/>
                      <a:pt x="14" y="101"/>
                      <a:pt x="14" y="101"/>
                    </a:cubicBezTo>
                    <a:cubicBezTo>
                      <a:pt x="24" y="110"/>
                      <a:pt x="24" y="110"/>
                      <a:pt x="24" y="110"/>
                    </a:cubicBezTo>
                    <a:cubicBezTo>
                      <a:pt x="31" y="112"/>
                      <a:pt x="31" y="112"/>
                      <a:pt x="31" y="112"/>
                    </a:cubicBezTo>
                    <a:cubicBezTo>
                      <a:pt x="36" y="104"/>
                      <a:pt x="36" y="104"/>
                      <a:pt x="36" y="104"/>
                    </a:cubicBezTo>
                    <a:cubicBezTo>
                      <a:pt x="59" y="87"/>
                      <a:pt x="59" y="87"/>
                      <a:pt x="59" y="87"/>
                    </a:cubicBezTo>
                    <a:cubicBezTo>
                      <a:pt x="87" y="80"/>
                      <a:pt x="87" y="80"/>
                      <a:pt x="87" y="80"/>
                    </a:cubicBezTo>
                    <a:cubicBezTo>
                      <a:pt x="101" y="87"/>
                      <a:pt x="101" y="87"/>
                      <a:pt x="101" y="87"/>
                    </a:cubicBezTo>
                    <a:cubicBezTo>
                      <a:pt x="105" y="80"/>
                      <a:pt x="105" y="80"/>
                      <a:pt x="105" y="80"/>
                    </a:cubicBezTo>
                    <a:cubicBezTo>
                      <a:pt x="91" y="56"/>
                      <a:pt x="91" y="56"/>
                      <a:pt x="91" y="56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78" y="39"/>
                      <a:pt x="78" y="39"/>
                      <a:pt x="78" y="39"/>
                    </a:cubicBezTo>
                    <a:cubicBezTo>
                      <a:pt x="73" y="34"/>
                      <a:pt x="73" y="34"/>
                      <a:pt x="73" y="34"/>
                    </a:cubicBezTo>
                    <a:cubicBezTo>
                      <a:pt x="61" y="29"/>
                      <a:pt x="61" y="29"/>
                      <a:pt x="61" y="29"/>
                    </a:cubicBezTo>
                    <a:cubicBezTo>
                      <a:pt x="54" y="43"/>
                      <a:pt x="54" y="43"/>
                      <a:pt x="54" y="43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0" y="25"/>
                      <a:pt x="70" y="25"/>
                      <a:pt x="70" y="25"/>
                    </a:cubicBezTo>
                    <a:cubicBezTo>
                      <a:pt x="78" y="32"/>
                      <a:pt x="78" y="32"/>
                      <a:pt x="78" y="32"/>
                    </a:cubicBezTo>
                    <a:cubicBezTo>
                      <a:pt x="84" y="35"/>
                      <a:pt x="84" y="35"/>
                      <a:pt x="84" y="35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4" y="41"/>
                      <a:pt x="104" y="41"/>
                      <a:pt x="104" y="41"/>
                    </a:cubicBezTo>
                    <a:cubicBezTo>
                      <a:pt x="118" y="62"/>
                      <a:pt x="118" y="62"/>
                      <a:pt x="118" y="62"/>
                    </a:cubicBezTo>
                    <a:cubicBezTo>
                      <a:pt x="123" y="66"/>
                      <a:pt x="123" y="66"/>
                      <a:pt x="123" y="66"/>
                    </a:cubicBezTo>
                    <a:cubicBezTo>
                      <a:pt x="132" y="57"/>
                      <a:pt x="132" y="57"/>
                      <a:pt x="132" y="57"/>
                    </a:cubicBezTo>
                    <a:lnTo>
                      <a:pt x="157" y="61"/>
                    </a:lnTo>
                    <a:close/>
                  </a:path>
                </a:pathLst>
              </a:custGeom>
              <a:solidFill>
                <a:srgbClr val="2177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 61"/>
              <p:cNvSpPr>
                <a:spLocks/>
              </p:cNvSpPr>
              <p:nvPr/>
            </p:nvSpPr>
            <p:spPr bwMode="auto">
              <a:xfrm>
                <a:off x="7870859" y="2499928"/>
                <a:ext cx="366670" cy="580280"/>
              </a:xfrm>
              <a:custGeom>
                <a:avLst/>
                <a:gdLst>
                  <a:gd name="T0" fmla="*/ 52 w 167"/>
                  <a:gd name="T1" fmla="*/ 0 h 264"/>
                  <a:gd name="T2" fmla="*/ 63 w 167"/>
                  <a:gd name="T3" fmla="*/ 1 h 264"/>
                  <a:gd name="T4" fmla="*/ 50 w 167"/>
                  <a:gd name="T5" fmla="*/ 6 h 264"/>
                  <a:gd name="T6" fmla="*/ 57 w 167"/>
                  <a:gd name="T7" fmla="*/ 14 h 264"/>
                  <a:gd name="T8" fmla="*/ 74 w 167"/>
                  <a:gd name="T9" fmla="*/ 19 h 264"/>
                  <a:gd name="T10" fmla="*/ 100 w 167"/>
                  <a:gd name="T11" fmla="*/ 21 h 264"/>
                  <a:gd name="T12" fmla="*/ 109 w 167"/>
                  <a:gd name="T13" fmla="*/ 51 h 264"/>
                  <a:gd name="T14" fmla="*/ 103 w 167"/>
                  <a:gd name="T15" fmla="*/ 74 h 264"/>
                  <a:gd name="T16" fmla="*/ 117 w 167"/>
                  <a:gd name="T17" fmla="*/ 109 h 264"/>
                  <a:gd name="T18" fmla="*/ 120 w 167"/>
                  <a:gd name="T19" fmla="*/ 110 h 264"/>
                  <a:gd name="T20" fmla="*/ 123 w 167"/>
                  <a:gd name="T21" fmla="*/ 100 h 264"/>
                  <a:gd name="T22" fmla="*/ 127 w 167"/>
                  <a:gd name="T23" fmla="*/ 120 h 264"/>
                  <a:gd name="T24" fmla="*/ 150 w 167"/>
                  <a:gd name="T25" fmla="*/ 132 h 264"/>
                  <a:gd name="T26" fmla="*/ 158 w 167"/>
                  <a:gd name="T27" fmla="*/ 146 h 264"/>
                  <a:gd name="T28" fmla="*/ 167 w 167"/>
                  <a:gd name="T29" fmla="*/ 152 h 264"/>
                  <a:gd name="T30" fmla="*/ 152 w 167"/>
                  <a:gd name="T31" fmla="*/ 170 h 264"/>
                  <a:gd name="T32" fmla="*/ 157 w 167"/>
                  <a:gd name="T33" fmla="*/ 193 h 264"/>
                  <a:gd name="T34" fmla="*/ 157 w 167"/>
                  <a:gd name="T35" fmla="*/ 219 h 264"/>
                  <a:gd name="T36" fmla="*/ 144 w 167"/>
                  <a:gd name="T37" fmla="*/ 245 h 264"/>
                  <a:gd name="T38" fmla="*/ 140 w 167"/>
                  <a:gd name="T39" fmla="*/ 264 h 264"/>
                  <a:gd name="T40" fmla="*/ 121 w 167"/>
                  <a:gd name="T41" fmla="*/ 260 h 264"/>
                  <a:gd name="T42" fmla="*/ 27 w 167"/>
                  <a:gd name="T43" fmla="*/ 188 h 264"/>
                  <a:gd name="T44" fmla="*/ 11 w 167"/>
                  <a:gd name="T45" fmla="*/ 70 h 264"/>
                  <a:gd name="T46" fmla="*/ 52 w 167"/>
                  <a:gd name="T4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7" h="264">
                    <a:moveTo>
                      <a:pt x="52" y="0"/>
                    </a:moveTo>
                    <a:cubicBezTo>
                      <a:pt x="63" y="1"/>
                      <a:pt x="63" y="1"/>
                      <a:pt x="63" y="1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9" y="51"/>
                      <a:pt x="109" y="51"/>
                      <a:pt x="109" y="51"/>
                    </a:cubicBezTo>
                    <a:cubicBezTo>
                      <a:pt x="103" y="74"/>
                      <a:pt x="103" y="74"/>
                      <a:pt x="103" y="74"/>
                    </a:cubicBezTo>
                    <a:cubicBezTo>
                      <a:pt x="117" y="109"/>
                      <a:pt x="117" y="109"/>
                      <a:pt x="117" y="109"/>
                    </a:cubicBezTo>
                    <a:cubicBezTo>
                      <a:pt x="120" y="110"/>
                      <a:pt x="120" y="110"/>
                      <a:pt x="120" y="110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7" y="120"/>
                      <a:pt x="127" y="120"/>
                      <a:pt x="127" y="120"/>
                    </a:cubicBezTo>
                    <a:cubicBezTo>
                      <a:pt x="150" y="132"/>
                      <a:pt x="150" y="132"/>
                      <a:pt x="150" y="132"/>
                    </a:cubicBezTo>
                    <a:cubicBezTo>
                      <a:pt x="158" y="146"/>
                      <a:pt x="158" y="146"/>
                      <a:pt x="158" y="146"/>
                    </a:cubicBezTo>
                    <a:cubicBezTo>
                      <a:pt x="167" y="152"/>
                      <a:pt x="167" y="152"/>
                      <a:pt x="167" y="152"/>
                    </a:cubicBezTo>
                    <a:cubicBezTo>
                      <a:pt x="152" y="170"/>
                      <a:pt x="152" y="170"/>
                      <a:pt x="152" y="170"/>
                    </a:cubicBezTo>
                    <a:cubicBezTo>
                      <a:pt x="157" y="193"/>
                      <a:pt x="157" y="193"/>
                      <a:pt x="157" y="193"/>
                    </a:cubicBezTo>
                    <a:cubicBezTo>
                      <a:pt x="157" y="219"/>
                      <a:pt x="157" y="219"/>
                      <a:pt x="157" y="219"/>
                    </a:cubicBezTo>
                    <a:cubicBezTo>
                      <a:pt x="144" y="245"/>
                      <a:pt x="144" y="245"/>
                      <a:pt x="144" y="245"/>
                    </a:cubicBezTo>
                    <a:cubicBezTo>
                      <a:pt x="140" y="264"/>
                      <a:pt x="140" y="264"/>
                      <a:pt x="140" y="264"/>
                    </a:cubicBezTo>
                    <a:cubicBezTo>
                      <a:pt x="121" y="260"/>
                      <a:pt x="121" y="260"/>
                      <a:pt x="121" y="260"/>
                    </a:cubicBezTo>
                    <a:cubicBezTo>
                      <a:pt x="80" y="249"/>
                      <a:pt x="48" y="225"/>
                      <a:pt x="27" y="188"/>
                    </a:cubicBezTo>
                    <a:cubicBezTo>
                      <a:pt x="5" y="151"/>
                      <a:pt x="0" y="112"/>
                      <a:pt x="11" y="70"/>
                    </a:cubicBezTo>
                    <a:cubicBezTo>
                      <a:pt x="19" y="43"/>
                      <a:pt x="32" y="19"/>
                      <a:pt x="52" y="0"/>
                    </a:cubicBezTo>
                    <a:close/>
                  </a:path>
                </a:pathLst>
              </a:custGeom>
              <a:solidFill>
                <a:srgbClr val="2177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Freeform 62"/>
              <p:cNvSpPr>
                <a:spLocks noEditPoints="1"/>
              </p:cNvSpPr>
              <p:nvPr/>
            </p:nvSpPr>
            <p:spPr bwMode="auto">
              <a:xfrm>
                <a:off x="8025600" y="2395646"/>
                <a:ext cx="418811" cy="94190"/>
              </a:xfrm>
              <a:custGeom>
                <a:avLst/>
                <a:gdLst>
                  <a:gd name="T0" fmla="*/ 150 w 190"/>
                  <a:gd name="T1" fmla="*/ 20 h 43"/>
                  <a:gd name="T2" fmla="*/ 132 w 190"/>
                  <a:gd name="T3" fmla="*/ 24 h 43"/>
                  <a:gd name="T4" fmla="*/ 122 w 190"/>
                  <a:gd name="T5" fmla="*/ 27 h 43"/>
                  <a:gd name="T6" fmla="*/ 127 w 190"/>
                  <a:gd name="T7" fmla="*/ 33 h 43"/>
                  <a:gd name="T8" fmla="*/ 141 w 190"/>
                  <a:gd name="T9" fmla="*/ 35 h 43"/>
                  <a:gd name="T10" fmla="*/ 159 w 190"/>
                  <a:gd name="T11" fmla="*/ 28 h 43"/>
                  <a:gd name="T12" fmla="*/ 150 w 190"/>
                  <a:gd name="T13" fmla="*/ 20 h 43"/>
                  <a:gd name="T14" fmla="*/ 86 w 190"/>
                  <a:gd name="T15" fmla="*/ 13 h 43"/>
                  <a:gd name="T16" fmla="*/ 75 w 190"/>
                  <a:gd name="T17" fmla="*/ 19 h 43"/>
                  <a:gd name="T18" fmla="*/ 83 w 190"/>
                  <a:gd name="T19" fmla="*/ 27 h 43"/>
                  <a:gd name="T20" fmla="*/ 105 w 190"/>
                  <a:gd name="T21" fmla="*/ 27 h 43"/>
                  <a:gd name="T22" fmla="*/ 103 w 190"/>
                  <a:gd name="T23" fmla="*/ 18 h 43"/>
                  <a:gd name="T24" fmla="*/ 93 w 190"/>
                  <a:gd name="T25" fmla="*/ 18 h 43"/>
                  <a:gd name="T26" fmla="*/ 86 w 190"/>
                  <a:gd name="T27" fmla="*/ 13 h 43"/>
                  <a:gd name="T28" fmla="*/ 23 w 190"/>
                  <a:gd name="T29" fmla="*/ 31 h 43"/>
                  <a:gd name="T30" fmla="*/ 0 w 190"/>
                  <a:gd name="T31" fmla="*/ 31 h 43"/>
                  <a:gd name="T32" fmla="*/ 61 w 190"/>
                  <a:gd name="T33" fmla="*/ 5 h 43"/>
                  <a:gd name="T34" fmla="*/ 130 w 190"/>
                  <a:gd name="T35" fmla="*/ 7 h 43"/>
                  <a:gd name="T36" fmla="*/ 190 w 190"/>
                  <a:gd name="T37" fmla="*/ 39 h 43"/>
                  <a:gd name="T38" fmla="*/ 185 w 190"/>
                  <a:gd name="T39" fmla="*/ 38 h 43"/>
                  <a:gd name="T40" fmla="*/ 170 w 190"/>
                  <a:gd name="T41" fmla="*/ 32 h 43"/>
                  <a:gd name="T42" fmla="*/ 158 w 190"/>
                  <a:gd name="T43" fmla="*/ 36 h 43"/>
                  <a:gd name="T44" fmla="*/ 148 w 190"/>
                  <a:gd name="T45" fmla="*/ 43 h 43"/>
                  <a:gd name="T46" fmla="*/ 121 w 190"/>
                  <a:gd name="T47" fmla="*/ 38 h 43"/>
                  <a:gd name="T48" fmla="*/ 111 w 190"/>
                  <a:gd name="T49" fmla="*/ 33 h 43"/>
                  <a:gd name="T50" fmla="*/ 100 w 190"/>
                  <a:gd name="T51" fmla="*/ 43 h 43"/>
                  <a:gd name="T52" fmla="*/ 77 w 190"/>
                  <a:gd name="T53" fmla="*/ 38 h 43"/>
                  <a:gd name="T54" fmla="*/ 65 w 190"/>
                  <a:gd name="T55" fmla="*/ 31 h 43"/>
                  <a:gd name="T56" fmla="*/ 51 w 190"/>
                  <a:gd name="T57" fmla="*/ 34 h 43"/>
                  <a:gd name="T58" fmla="*/ 23 w 190"/>
                  <a:gd name="T59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0" h="43">
                    <a:moveTo>
                      <a:pt x="150" y="20"/>
                    </a:moveTo>
                    <a:cubicBezTo>
                      <a:pt x="132" y="24"/>
                      <a:pt x="132" y="24"/>
                      <a:pt x="132" y="24"/>
                    </a:cubicBezTo>
                    <a:cubicBezTo>
                      <a:pt x="122" y="27"/>
                      <a:pt x="122" y="27"/>
                      <a:pt x="122" y="27"/>
                    </a:cubicBezTo>
                    <a:cubicBezTo>
                      <a:pt x="127" y="33"/>
                      <a:pt x="127" y="33"/>
                      <a:pt x="127" y="33"/>
                    </a:cubicBezTo>
                    <a:cubicBezTo>
                      <a:pt x="141" y="35"/>
                      <a:pt x="141" y="35"/>
                      <a:pt x="141" y="35"/>
                    </a:cubicBezTo>
                    <a:cubicBezTo>
                      <a:pt x="159" y="28"/>
                      <a:pt x="159" y="28"/>
                      <a:pt x="159" y="28"/>
                    </a:cubicBezTo>
                    <a:lnTo>
                      <a:pt x="150" y="20"/>
                    </a:lnTo>
                    <a:close/>
                    <a:moveTo>
                      <a:pt x="86" y="13"/>
                    </a:moveTo>
                    <a:cubicBezTo>
                      <a:pt x="86" y="15"/>
                      <a:pt x="82" y="16"/>
                      <a:pt x="75" y="19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103" y="18"/>
                      <a:pt x="103" y="18"/>
                      <a:pt x="103" y="18"/>
                    </a:cubicBezTo>
                    <a:cubicBezTo>
                      <a:pt x="93" y="18"/>
                      <a:pt x="93" y="18"/>
                      <a:pt x="93" y="18"/>
                    </a:cubicBezTo>
                    <a:lnTo>
                      <a:pt x="86" y="13"/>
                    </a:lnTo>
                    <a:close/>
                    <a:moveTo>
                      <a:pt x="23" y="31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18" y="18"/>
                      <a:pt x="39" y="9"/>
                      <a:pt x="61" y="5"/>
                    </a:cubicBezTo>
                    <a:cubicBezTo>
                      <a:pt x="85" y="0"/>
                      <a:pt x="108" y="1"/>
                      <a:pt x="130" y="7"/>
                    </a:cubicBezTo>
                    <a:cubicBezTo>
                      <a:pt x="152" y="13"/>
                      <a:pt x="172" y="24"/>
                      <a:pt x="190" y="39"/>
                    </a:cubicBezTo>
                    <a:cubicBezTo>
                      <a:pt x="185" y="38"/>
                      <a:pt x="185" y="38"/>
                      <a:pt x="185" y="38"/>
                    </a:cubicBezTo>
                    <a:cubicBezTo>
                      <a:pt x="170" y="32"/>
                      <a:pt x="170" y="32"/>
                      <a:pt x="170" y="32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43"/>
                      <a:pt x="148" y="43"/>
                      <a:pt x="148" y="43"/>
                    </a:cubicBezTo>
                    <a:cubicBezTo>
                      <a:pt x="121" y="38"/>
                      <a:pt x="121" y="38"/>
                      <a:pt x="121" y="38"/>
                    </a:cubicBezTo>
                    <a:cubicBezTo>
                      <a:pt x="111" y="33"/>
                      <a:pt x="111" y="33"/>
                      <a:pt x="111" y="33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65" y="31"/>
                      <a:pt x="65" y="31"/>
                      <a:pt x="65" y="31"/>
                    </a:cubicBezTo>
                    <a:cubicBezTo>
                      <a:pt x="51" y="34"/>
                      <a:pt x="51" y="34"/>
                      <a:pt x="51" y="34"/>
                    </a:cubicBezTo>
                    <a:lnTo>
                      <a:pt x="23" y="31"/>
                    </a:lnTo>
                    <a:close/>
                  </a:path>
                </a:pathLst>
              </a:custGeom>
              <a:solidFill>
                <a:srgbClr val="2177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Freeform 63"/>
              <p:cNvSpPr>
                <a:spLocks/>
              </p:cNvSpPr>
              <p:nvPr/>
            </p:nvSpPr>
            <p:spPr bwMode="auto">
              <a:xfrm>
                <a:off x="7780032" y="2639532"/>
                <a:ext cx="316210" cy="768661"/>
              </a:xfrm>
              <a:custGeom>
                <a:avLst/>
                <a:gdLst>
                  <a:gd name="T0" fmla="*/ 5 w 144"/>
                  <a:gd name="T1" fmla="*/ 4 h 349"/>
                  <a:gd name="T2" fmla="*/ 17 w 144"/>
                  <a:gd name="T3" fmla="*/ 0 h 349"/>
                  <a:gd name="T4" fmla="*/ 127 w 144"/>
                  <a:gd name="T5" fmla="*/ 0 h 349"/>
                  <a:gd name="T6" fmla="*/ 139 w 144"/>
                  <a:gd name="T7" fmla="*/ 4 h 349"/>
                  <a:gd name="T8" fmla="*/ 144 w 144"/>
                  <a:gd name="T9" fmla="*/ 16 h 349"/>
                  <a:gd name="T10" fmla="*/ 144 w 144"/>
                  <a:gd name="T11" fmla="*/ 332 h 349"/>
                  <a:gd name="T12" fmla="*/ 139 w 144"/>
                  <a:gd name="T13" fmla="*/ 344 h 349"/>
                  <a:gd name="T14" fmla="*/ 127 w 144"/>
                  <a:gd name="T15" fmla="*/ 349 h 349"/>
                  <a:gd name="T16" fmla="*/ 17 w 144"/>
                  <a:gd name="T17" fmla="*/ 349 h 349"/>
                  <a:gd name="T18" fmla="*/ 5 w 144"/>
                  <a:gd name="T19" fmla="*/ 344 h 349"/>
                  <a:gd name="T20" fmla="*/ 0 w 144"/>
                  <a:gd name="T21" fmla="*/ 332 h 349"/>
                  <a:gd name="T22" fmla="*/ 0 w 144"/>
                  <a:gd name="T23" fmla="*/ 16 h 349"/>
                  <a:gd name="T24" fmla="*/ 5 w 144"/>
                  <a:gd name="T25" fmla="*/ 4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349">
                    <a:moveTo>
                      <a:pt x="5" y="4"/>
                    </a:moveTo>
                    <a:cubicBezTo>
                      <a:pt x="9" y="1"/>
                      <a:pt x="12" y="0"/>
                      <a:pt x="17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2" y="0"/>
                      <a:pt x="135" y="1"/>
                      <a:pt x="139" y="4"/>
                    </a:cubicBezTo>
                    <a:cubicBezTo>
                      <a:pt x="142" y="8"/>
                      <a:pt x="144" y="11"/>
                      <a:pt x="144" y="16"/>
                    </a:cubicBezTo>
                    <a:cubicBezTo>
                      <a:pt x="144" y="332"/>
                      <a:pt x="144" y="332"/>
                      <a:pt x="144" y="332"/>
                    </a:cubicBezTo>
                    <a:cubicBezTo>
                      <a:pt x="144" y="337"/>
                      <a:pt x="142" y="341"/>
                      <a:pt x="139" y="344"/>
                    </a:cubicBezTo>
                    <a:cubicBezTo>
                      <a:pt x="135" y="347"/>
                      <a:pt x="132" y="349"/>
                      <a:pt x="127" y="349"/>
                    </a:cubicBezTo>
                    <a:cubicBezTo>
                      <a:pt x="17" y="349"/>
                      <a:pt x="17" y="349"/>
                      <a:pt x="17" y="349"/>
                    </a:cubicBezTo>
                    <a:cubicBezTo>
                      <a:pt x="12" y="349"/>
                      <a:pt x="9" y="347"/>
                      <a:pt x="5" y="344"/>
                    </a:cubicBezTo>
                    <a:cubicBezTo>
                      <a:pt x="2" y="341"/>
                      <a:pt x="0" y="337"/>
                      <a:pt x="0" y="33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1"/>
                      <a:pt x="2" y="8"/>
                      <a:pt x="5" y="4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Freeform 64"/>
              <p:cNvSpPr>
                <a:spLocks/>
              </p:cNvSpPr>
              <p:nvPr/>
            </p:nvSpPr>
            <p:spPr bwMode="auto">
              <a:xfrm>
                <a:off x="7798533" y="2654670"/>
                <a:ext cx="280890" cy="691290"/>
              </a:xfrm>
              <a:custGeom>
                <a:avLst/>
                <a:gdLst>
                  <a:gd name="T0" fmla="*/ 124 w 128"/>
                  <a:gd name="T1" fmla="*/ 4 h 314"/>
                  <a:gd name="T2" fmla="*/ 128 w 128"/>
                  <a:gd name="T3" fmla="*/ 14 h 314"/>
                  <a:gd name="T4" fmla="*/ 128 w 128"/>
                  <a:gd name="T5" fmla="*/ 299 h 314"/>
                  <a:gd name="T6" fmla="*/ 124 w 128"/>
                  <a:gd name="T7" fmla="*/ 310 h 314"/>
                  <a:gd name="T8" fmla="*/ 114 w 128"/>
                  <a:gd name="T9" fmla="*/ 314 h 314"/>
                  <a:gd name="T10" fmla="*/ 14 w 128"/>
                  <a:gd name="T11" fmla="*/ 314 h 314"/>
                  <a:gd name="T12" fmla="*/ 4 w 128"/>
                  <a:gd name="T13" fmla="*/ 310 h 314"/>
                  <a:gd name="T14" fmla="*/ 0 w 128"/>
                  <a:gd name="T15" fmla="*/ 299 h 314"/>
                  <a:gd name="T16" fmla="*/ 0 w 128"/>
                  <a:gd name="T17" fmla="*/ 14 h 314"/>
                  <a:gd name="T18" fmla="*/ 4 w 128"/>
                  <a:gd name="T19" fmla="*/ 4 h 314"/>
                  <a:gd name="T20" fmla="*/ 14 w 128"/>
                  <a:gd name="T21" fmla="*/ 0 h 314"/>
                  <a:gd name="T22" fmla="*/ 114 w 128"/>
                  <a:gd name="T23" fmla="*/ 0 h 314"/>
                  <a:gd name="T24" fmla="*/ 124 w 128"/>
                  <a:gd name="T25" fmla="*/ 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314">
                    <a:moveTo>
                      <a:pt x="124" y="4"/>
                    </a:moveTo>
                    <a:cubicBezTo>
                      <a:pt x="127" y="7"/>
                      <a:pt x="128" y="10"/>
                      <a:pt x="128" y="14"/>
                    </a:cubicBezTo>
                    <a:cubicBezTo>
                      <a:pt x="128" y="299"/>
                      <a:pt x="128" y="299"/>
                      <a:pt x="128" y="299"/>
                    </a:cubicBezTo>
                    <a:cubicBezTo>
                      <a:pt x="128" y="303"/>
                      <a:pt x="127" y="307"/>
                      <a:pt x="124" y="310"/>
                    </a:cubicBezTo>
                    <a:cubicBezTo>
                      <a:pt x="121" y="313"/>
                      <a:pt x="118" y="314"/>
                      <a:pt x="114" y="314"/>
                    </a:cubicBezTo>
                    <a:cubicBezTo>
                      <a:pt x="14" y="314"/>
                      <a:pt x="14" y="314"/>
                      <a:pt x="14" y="314"/>
                    </a:cubicBezTo>
                    <a:cubicBezTo>
                      <a:pt x="10" y="314"/>
                      <a:pt x="7" y="313"/>
                      <a:pt x="4" y="310"/>
                    </a:cubicBezTo>
                    <a:cubicBezTo>
                      <a:pt x="1" y="307"/>
                      <a:pt x="0" y="303"/>
                      <a:pt x="0" y="29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0"/>
                      <a:pt x="1" y="7"/>
                      <a:pt x="4" y="4"/>
                    </a:cubicBezTo>
                    <a:cubicBezTo>
                      <a:pt x="7" y="1"/>
                      <a:pt x="10" y="0"/>
                      <a:pt x="14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8" y="0"/>
                      <a:pt x="121" y="1"/>
                      <a:pt x="124" y="4"/>
                    </a:cubicBezTo>
                    <a:close/>
                  </a:path>
                </a:pathLst>
              </a:custGeom>
              <a:solidFill>
                <a:srgbClr val="2177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Freeform 65"/>
              <p:cNvSpPr>
                <a:spLocks/>
              </p:cNvSpPr>
              <p:nvPr/>
            </p:nvSpPr>
            <p:spPr bwMode="auto">
              <a:xfrm>
                <a:off x="7817036" y="2681581"/>
                <a:ext cx="240522" cy="80735"/>
              </a:xfrm>
              <a:custGeom>
                <a:avLst/>
                <a:gdLst>
                  <a:gd name="T0" fmla="*/ 109 w 109"/>
                  <a:gd name="T1" fmla="*/ 34 h 37"/>
                  <a:gd name="T2" fmla="*/ 107 w 109"/>
                  <a:gd name="T3" fmla="*/ 36 h 37"/>
                  <a:gd name="T4" fmla="*/ 105 w 109"/>
                  <a:gd name="T5" fmla="*/ 37 h 37"/>
                  <a:gd name="T6" fmla="*/ 4 w 109"/>
                  <a:gd name="T7" fmla="*/ 37 h 37"/>
                  <a:gd name="T8" fmla="*/ 1 w 109"/>
                  <a:gd name="T9" fmla="*/ 36 h 37"/>
                  <a:gd name="T10" fmla="*/ 0 w 109"/>
                  <a:gd name="T11" fmla="*/ 34 h 37"/>
                  <a:gd name="T12" fmla="*/ 0 w 109"/>
                  <a:gd name="T13" fmla="*/ 3 h 37"/>
                  <a:gd name="T14" fmla="*/ 1 w 109"/>
                  <a:gd name="T15" fmla="*/ 1 h 37"/>
                  <a:gd name="T16" fmla="*/ 4 w 109"/>
                  <a:gd name="T17" fmla="*/ 0 h 37"/>
                  <a:gd name="T18" fmla="*/ 105 w 109"/>
                  <a:gd name="T19" fmla="*/ 0 h 37"/>
                  <a:gd name="T20" fmla="*/ 107 w 109"/>
                  <a:gd name="T21" fmla="*/ 1 h 37"/>
                  <a:gd name="T22" fmla="*/ 109 w 109"/>
                  <a:gd name="T23" fmla="*/ 3 h 37"/>
                  <a:gd name="T24" fmla="*/ 109 w 109"/>
                  <a:gd name="T25" fmla="*/ 3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9" h="37">
                    <a:moveTo>
                      <a:pt x="109" y="34"/>
                    </a:moveTo>
                    <a:cubicBezTo>
                      <a:pt x="109" y="35"/>
                      <a:pt x="108" y="35"/>
                      <a:pt x="107" y="36"/>
                    </a:cubicBezTo>
                    <a:cubicBezTo>
                      <a:pt x="107" y="37"/>
                      <a:pt x="106" y="37"/>
                      <a:pt x="105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3" y="37"/>
                      <a:pt x="2" y="37"/>
                      <a:pt x="1" y="36"/>
                    </a:cubicBezTo>
                    <a:cubicBezTo>
                      <a:pt x="1" y="35"/>
                      <a:pt x="0" y="35"/>
                      <a:pt x="0" y="3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6" y="0"/>
                      <a:pt x="107" y="0"/>
                      <a:pt x="107" y="1"/>
                    </a:cubicBezTo>
                    <a:cubicBezTo>
                      <a:pt x="108" y="2"/>
                      <a:pt x="109" y="2"/>
                      <a:pt x="109" y="3"/>
                    </a:cubicBezTo>
                    <a:lnTo>
                      <a:pt x="109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8" name="Freeform 66"/>
              <p:cNvSpPr>
                <a:spLocks/>
              </p:cNvSpPr>
              <p:nvPr/>
            </p:nvSpPr>
            <p:spPr bwMode="auto">
              <a:xfrm>
                <a:off x="7817036" y="2779135"/>
                <a:ext cx="240522" cy="79053"/>
              </a:xfrm>
              <a:custGeom>
                <a:avLst/>
                <a:gdLst>
                  <a:gd name="T0" fmla="*/ 107 w 109"/>
                  <a:gd name="T1" fmla="*/ 0 h 36"/>
                  <a:gd name="T2" fmla="*/ 109 w 109"/>
                  <a:gd name="T3" fmla="*/ 3 h 36"/>
                  <a:gd name="T4" fmla="*/ 109 w 109"/>
                  <a:gd name="T5" fmla="*/ 33 h 36"/>
                  <a:gd name="T6" fmla="*/ 107 w 109"/>
                  <a:gd name="T7" fmla="*/ 35 h 36"/>
                  <a:gd name="T8" fmla="*/ 105 w 109"/>
                  <a:gd name="T9" fmla="*/ 36 h 36"/>
                  <a:gd name="T10" fmla="*/ 4 w 109"/>
                  <a:gd name="T11" fmla="*/ 36 h 36"/>
                  <a:gd name="T12" fmla="*/ 1 w 109"/>
                  <a:gd name="T13" fmla="*/ 35 h 36"/>
                  <a:gd name="T14" fmla="*/ 0 w 109"/>
                  <a:gd name="T15" fmla="*/ 33 h 36"/>
                  <a:gd name="T16" fmla="*/ 0 w 109"/>
                  <a:gd name="T17" fmla="*/ 3 h 36"/>
                  <a:gd name="T18" fmla="*/ 1 w 109"/>
                  <a:gd name="T19" fmla="*/ 0 h 36"/>
                  <a:gd name="T20" fmla="*/ 4 w 109"/>
                  <a:gd name="T21" fmla="*/ 0 h 36"/>
                  <a:gd name="T22" fmla="*/ 105 w 109"/>
                  <a:gd name="T23" fmla="*/ 0 h 36"/>
                  <a:gd name="T24" fmla="*/ 107 w 109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9" h="36">
                    <a:moveTo>
                      <a:pt x="107" y="0"/>
                    </a:moveTo>
                    <a:cubicBezTo>
                      <a:pt x="108" y="1"/>
                      <a:pt x="109" y="2"/>
                      <a:pt x="109" y="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9" y="34"/>
                      <a:pt x="108" y="35"/>
                      <a:pt x="107" y="35"/>
                    </a:cubicBezTo>
                    <a:cubicBezTo>
                      <a:pt x="107" y="36"/>
                      <a:pt x="106" y="36"/>
                      <a:pt x="105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3" y="36"/>
                      <a:pt x="2" y="36"/>
                      <a:pt x="1" y="35"/>
                    </a:cubicBezTo>
                    <a:cubicBezTo>
                      <a:pt x="1" y="35"/>
                      <a:pt x="0" y="34"/>
                      <a:pt x="0" y="3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6" y="0"/>
                      <a:pt x="107" y="0"/>
                      <a:pt x="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9" name="Freeform 67"/>
              <p:cNvSpPr>
                <a:spLocks/>
              </p:cNvSpPr>
              <p:nvPr/>
            </p:nvSpPr>
            <p:spPr bwMode="auto">
              <a:xfrm>
                <a:off x="8000370" y="2743815"/>
                <a:ext cx="35322" cy="8410"/>
              </a:xfrm>
              <a:custGeom>
                <a:avLst/>
                <a:gdLst>
                  <a:gd name="T0" fmla="*/ 2 w 16"/>
                  <a:gd name="T1" fmla="*/ 0 h 4"/>
                  <a:gd name="T2" fmla="*/ 14 w 16"/>
                  <a:gd name="T3" fmla="*/ 0 h 4"/>
                  <a:gd name="T4" fmla="*/ 15 w 16"/>
                  <a:gd name="T5" fmla="*/ 0 h 4"/>
                  <a:gd name="T6" fmla="*/ 16 w 16"/>
                  <a:gd name="T7" fmla="*/ 2 h 4"/>
                  <a:gd name="T8" fmla="*/ 15 w 16"/>
                  <a:gd name="T9" fmla="*/ 3 h 4"/>
                  <a:gd name="T10" fmla="*/ 14 w 16"/>
                  <a:gd name="T11" fmla="*/ 4 h 4"/>
                  <a:gd name="T12" fmla="*/ 2 w 16"/>
                  <a:gd name="T13" fmla="*/ 4 h 4"/>
                  <a:gd name="T14" fmla="*/ 1 w 16"/>
                  <a:gd name="T15" fmla="*/ 3 h 4"/>
                  <a:gd name="T16" fmla="*/ 0 w 16"/>
                  <a:gd name="T17" fmla="*/ 2 h 4"/>
                  <a:gd name="T18" fmla="*/ 1 w 16"/>
                  <a:gd name="T19" fmla="*/ 0 h 4"/>
                  <a:gd name="T20" fmla="*/ 2 w 16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4">
                    <a:moveTo>
                      <a:pt x="2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5" y="1"/>
                      <a:pt x="16" y="1"/>
                      <a:pt x="16" y="2"/>
                    </a:cubicBezTo>
                    <a:cubicBezTo>
                      <a:pt x="16" y="2"/>
                      <a:pt x="15" y="3"/>
                      <a:pt x="15" y="3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1" y="4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37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0" name="Freeform 68"/>
              <p:cNvSpPr>
                <a:spLocks/>
              </p:cNvSpPr>
              <p:nvPr/>
            </p:nvSpPr>
            <p:spPr bwMode="auto">
              <a:xfrm>
                <a:off x="7889360" y="3137396"/>
                <a:ext cx="95873" cy="94190"/>
              </a:xfrm>
              <a:custGeom>
                <a:avLst/>
                <a:gdLst>
                  <a:gd name="T0" fmla="*/ 43 w 43"/>
                  <a:gd name="T1" fmla="*/ 33 h 43"/>
                  <a:gd name="T2" fmla="*/ 40 w 43"/>
                  <a:gd name="T3" fmla="*/ 40 h 43"/>
                  <a:gd name="T4" fmla="*/ 33 w 43"/>
                  <a:gd name="T5" fmla="*/ 43 h 43"/>
                  <a:gd name="T6" fmla="*/ 9 w 43"/>
                  <a:gd name="T7" fmla="*/ 43 h 43"/>
                  <a:gd name="T8" fmla="*/ 3 w 43"/>
                  <a:gd name="T9" fmla="*/ 40 h 43"/>
                  <a:gd name="T10" fmla="*/ 0 w 43"/>
                  <a:gd name="T11" fmla="*/ 33 h 43"/>
                  <a:gd name="T12" fmla="*/ 0 w 43"/>
                  <a:gd name="T13" fmla="*/ 9 h 43"/>
                  <a:gd name="T14" fmla="*/ 3 w 43"/>
                  <a:gd name="T15" fmla="*/ 2 h 43"/>
                  <a:gd name="T16" fmla="*/ 9 w 43"/>
                  <a:gd name="T17" fmla="*/ 0 h 43"/>
                  <a:gd name="T18" fmla="*/ 33 w 43"/>
                  <a:gd name="T19" fmla="*/ 0 h 43"/>
                  <a:gd name="T20" fmla="*/ 40 w 43"/>
                  <a:gd name="T21" fmla="*/ 2 h 43"/>
                  <a:gd name="T22" fmla="*/ 43 w 43"/>
                  <a:gd name="T23" fmla="*/ 9 h 43"/>
                  <a:gd name="T24" fmla="*/ 43 w 43"/>
                  <a:gd name="T25" fmla="*/ 3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43">
                    <a:moveTo>
                      <a:pt x="43" y="33"/>
                    </a:moveTo>
                    <a:cubicBezTo>
                      <a:pt x="43" y="36"/>
                      <a:pt x="42" y="38"/>
                      <a:pt x="40" y="40"/>
                    </a:cubicBezTo>
                    <a:cubicBezTo>
                      <a:pt x="38" y="42"/>
                      <a:pt x="36" y="43"/>
                      <a:pt x="33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7" y="43"/>
                      <a:pt x="4" y="42"/>
                      <a:pt x="3" y="40"/>
                    </a:cubicBezTo>
                    <a:cubicBezTo>
                      <a:pt x="1" y="38"/>
                      <a:pt x="0" y="36"/>
                      <a:pt x="0" y="33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6"/>
                      <a:pt x="1" y="4"/>
                      <a:pt x="3" y="2"/>
                    </a:cubicBezTo>
                    <a:cubicBezTo>
                      <a:pt x="4" y="0"/>
                      <a:pt x="7" y="0"/>
                      <a:pt x="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6" y="0"/>
                      <a:pt x="38" y="0"/>
                      <a:pt x="40" y="2"/>
                    </a:cubicBezTo>
                    <a:cubicBezTo>
                      <a:pt x="42" y="4"/>
                      <a:pt x="43" y="6"/>
                      <a:pt x="43" y="9"/>
                    </a:cubicBezTo>
                    <a:lnTo>
                      <a:pt x="43" y="33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1" name="Freeform 69"/>
              <p:cNvSpPr>
                <a:spLocks/>
              </p:cNvSpPr>
              <p:nvPr/>
            </p:nvSpPr>
            <p:spPr bwMode="auto">
              <a:xfrm>
                <a:off x="7896088" y="3144124"/>
                <a:ext cx="79053" cy="79053"/>
              </a:xfrm>
              <a:custGeom>
                <a:avLst/>
                <a:gdLst>
                  <a:gd name="T0" fmla="*/ 2 w 36"/>
                  <a:gd name="T1" fmla="*/ 2 h 36"/>
                  <a:gd name="T2" fmla="*/ 6 w 36"/>
                  <a:gd name="T3" fmla="*/ 0 h 36"/>
                  <a:gd name="T4" fmla="*/ 30 w 36"/>
                  <a:gd name="T5" fmla="*/ 0 h 36"/>
                  <a:gd name="T6" fmla="*/ 35 w 36"/>
                  <a:gd name="T7" fmla="*/ 2 h 36"/>
                  <a:gd name="T8" fmla="*/ 36 w 36"/>
                  <a:gd name="T9" fmla="*/ 6 h 36"/>
                  <a:gd name="T10" fmla="*/ 36 w 36"/>
                  <a:gd name="T11" fmla="*/ 30 h 36"/>
                  <a:gd name="T12" fmla="*/ 35 w 36"/>
                  <a:gd name="T13" fmla="*/ 34 h 36"/>
                  <a:gd name="T14" fmla="*/ 30 w 36"/>
                  <a:gd name="T15" fmla="*/ 36 h 36"/>
                  <a:gd name="T16" fmla="*/ 6 w 36"/>
                  <a:gd name="T17" fmla="*/ 36 h 36"/>
                  <a:gd name="T18" fmla="*/ 2 w 36"/>
                  <a:gd name="T19" fmla="*/ 34 h 36"/>
                  <a:gd name="T20" fmla="*/ 0 w 36"/>
                  <a:gd name="T21" fmla="*/ 30 h 36"/>
                  <a:gd name="T22" fmla="*/ 0 w 36"/>
                  <a:gd name="T23" fmla="*/ 6 h 36"/>
                  <a:gd name="T24" fmla="*/ 2 w 36"/>
                  <a:gd name="T25" fmla="*/ 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36">
                    <a:moveTo>
                      <a:pt x="2" y="2"/>
                    </a:moveTo>
                    <a:cubicBezTo>
                      <a:pt x="3" y="1"/>
                      <a:pt x="5" y="0"/>
                      <a:pt x="6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2" y="0"/>
                      <a:pt x="33" y="1"/>
                      <a:pt x="35" y="2"/>
                    </a:cubicBezTo>
                    <a:cubicBezTo>
                      <a:pt x="36" y="3"/>
                      <a:pt x="36" y="4"/>
                      <a:pt x="36" y="6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2"/>
                      <a:pt x="36" y="33"/>
                      <a:pt x="35" y="34"/>
                    </a:cubicBezTo>
                    <a:cubicBezTo>
                      <a:pt x="33" y="35"/>
                      <a:pt x="32" y="36"/>
                      <a:pt x="30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6"/>
                      <a:pt x="3" y="35"/>
                      <a:pt x="2" y="34"/>
                    </a:cubicBezTo>
                    <a:cubicBezTo>
                      <a:pt x="1" y="33"/>
                      <a:pt x="0" y="32"/>
                      <a:pt x="0" y="3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2" name="Freeform 70"/>
              <p:cNvSpPr>
                <a:spLocks/>
              </p:cNvSpPr>
              <p:nvPr/>
            </p:nvSpPr>
            <p:spPr bwMode="auto">
              <a:xfrm>
                <a:off x="7924682" y="3181127"/>
                <a:ext cx="25230" cy="21866"/>
              </a:xfrm>
              <a:custGeom>
                <a:avLst/>
                <a:gdLst>
                  <a:gd name="T0" fmla="*/ 9 w 11"/>
                  <a:gd name="T1" fmla="*/ 0 h 10"/>
                  <a:gd name="T2" fmla="*/ 11 w 11"/>
                  <a:gd name="T3" fmla="*/ 5 h 10"/>
                  <a:gd name="T4" fmla="*/ 9 w 11"/>
                  <a:gd name="T5" fmla="*/ 9 h 10"/>
                  <a:gd name="T6" fmla="*/ 5 w 11"/>
                  <a:gd name="T7" fmla="*/ 10 h 10"/>
                  <a:gd name="T8" fmla="*/ 1 w 11"/>
                  <a:gd name="T9" fmla="*/ 9 h 10"/>
                  <a:gd name="T10" fmla="*/ 0 w 11"/>
                  <a:gd name="T11" fmla="*/ 5 h 10"/>
                  <a:gd name="T12" fmla="*/ 1 w 11"/>
                  <a:gd name="T13" fmla="*/ 0 h 10"/>
                  <a:gd name="T14" fmla="*/ 2 w 11"/>
                  <a:gd name="T15" fmla="*/ 0 h 10"/>
                  <a:gd name="T16" fmla="*/ 3 w 11"/>
                  <a:gd name="T17" fmla="*/ 0 h 10"/>
                  <a:gd name="T18" fmla="*/ 3 w 11"/>
                  <a:gd name="T19" fmla="*/ 1 h 10"/>
                  <a:gd name="T20" fmla="*/ 3 w 11"/>
                  <a:gd name="T21" fmla="*/ 2 h 10"/>
                  <a:gd name="T22" fmla="*/ 1 w 11"/>
                  <a:gd name="T23" fmla="*/ 5 h 10"/>
                  <a:gd name="T24" fmla="*/ 3 w 11"/>
                  <a:gd name="T25" fmla="*/ 7 h 10"/>
                  <a:gd name="T26" fmla="*/ 5 w 11"/>
                  <a:gd name="T27" fmla="*/ 8 h 10"/>
                  <a:gd name="T28" fmla="*/ 8 w 11"/>
                  <a:gd name="T29" fmla="*/ 7 h 10"/>
                  <a:gd name="T30" fmla="*/ 9 w 11"/>
                  <a:gd name="T31" fmla="*/ 5 h 10"/>
                  <a:gd name="T32" fmla="*/ 8 w 11"/>
                  <a:gd name="T33" fmla="*/ 2 h 10"/>
                  <a:gd name="T34" fmla="*/ 8 w 11"/>
                  <a:gd name="T35" fmla="*/ 1 h 10"/>
                  <a:gd name="T36" fmla="*/ 8 w 11"/>
                  <a:gd name="T37" fmla="*/ 0 h 10"/>
                  <a:gd name="T38" fmla="*/ 9 w 11"/>
                  <a:gd name="T3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" h="10">
                    <a:moveTo>
                      <a:pt x="9" y="0"/>
                    </a:moveTo>
                    <a:cubicBezTo>
                      <a:pt x="11" y="2"/>
                      <a:pt x="11" y="3"/>
                      <a:pt x="11" y="5"/>
                    </a:cubicBezTo>
                    <a:cubicBezTo>
                      <a:pt x="11" y="6"/>
                      <a:pt x="11" y="7"/>
                      <a:pt x="9" y="9"/>
                    </a:cubicBezTo>
                    <a:cubicBezTo>
                      <a:pt x="8" y="10"/>
                      <a:pt x="7" y="10"/>
                      <a:pt x="5" y="10"/>
                    </a:cubicBezTo>
                    <a:cubicBezTo>
                      <a:pt x="4" y="10"/>
                      <a:pt x="2" y="10"/>
                      <a:pt x="1" y="9"/>
                    </a:cubicBezTo>
                    <a:cubicBezTo>
                      <a:pt x="0" y="7"/>
                      <a:pt x="0" y="6"/>
                      <a:pt x="0" y="5"/>
                    </a:cubicBezTo>
                    <a:cubicBezTo>
                      <a:pt x="0" y="3"/>
                      <a:pt x="0" y="2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1" y="3"/>
                      <a:pt x="1" y="5"/>
                    </a:cubicBezTo>
                    <a:cubicBezTo>
                      <a:pt x="1" y="6"/>
                      <a:pt x="2" y="7"/>
                      <a:pt x="3" y="7"/>
                    </a:cubicBezTo>
                    <a:cubicBezTo>
                      <a:pt x="3" y="8"/>
                      <a:pt x="4" y="8"/>
                      <a:pt x="5" y="8"/>
                    </a:cubicBezTo>
                    <a:cubicBezTo>
                      <a:pt x="6" y="8"/>
                      <a:pt x="7" y="8"/>
                      <a:pt x="8" y="7"/>
                    </a:cubicBezTo>
                    <a:cubicBezTo>
                      <a:pt x="9" y="7"/>
                      <a:pt x="9" y="6"/>
                      <a:pt x="9" y="5"/>
                    </a:cubicBezTo>
                    <a:cubicBezTo>
                      <a:pt x="9" y="3"/>
                      <a:pt x="9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37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3" name="Freeform 71"/>
              <p:cNvSpPr>
                <a:spLocks/>
              </p:cNvSpPr>
              <p:nvPr/>
            </p:nvSpPr>
            <p:spPr bwMode="auto">
              <a:xfrm>
                <a:off x="7936455" y="3172717"/>
                <a:ext cx="1683" cy="16820"/>
              </a:xfrm>
              <a:custGeom>
                <a:avLst/>
                <a:gdLst>
                  <a:gd name="T0" fmla="*/ 1 w 1"/>
                  <a:gd name="T1" fmla="*/ 9 h 10"/>
                  <a:gd name="T2" fmla="*/ 1 w 1"/>
                  <a:gd name="T3" fmla="*/ 9 h 10"/>
                  <a:gd name="T4" fmla="*/ 0 w 1"/>
                  <a:gd name="T5" fmla="*/ 10 h 10"/>
                  <a:gd name="T6" fmla="*/ 0 w 1"/>
                  <a:gd name="T7" fmla="*/ 9 h 10"/>
                  <a:gd name="T8" fmla="*/ 0 w 1"/>
                  <a:gd name="T9" fmla="*/ 9 h 10"/>
                  <a:gd name="T10" fmla="*/ 0 w 1"/>
                  <a:gd name="T11" fmla="*/ 0 h 10"/>
                  <a:gd name="T12" fmla="*/ 0 w 1"/>
                  <a:gd name="T13" fmla="*/ 0 h 10"/>
                  <a:gd name="T14" fmla="*/ 0 w 1"/>
                  <a:gd name="T15" fmla="*/ 0 h 10"/>
                  <a:gd name="T16" fmla="*/ 1 w 1"/>
                  <a:gd name="T17" fmla="*/ 0 h 10"/>
                  <a:gd name="T18" fmla="*/ 1 w 1"/>
                  <a:gd name="T19" fmla="*/ 0 h 10"/>
                  <a:gd name="T20" fmla="*/ 1 w 1"/>
                  <a:gd name="T2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" h="10">
                    <a:moveTo>
                      <a:pt x="1" y="9"/>
                    </a:moveTo>
                    <a:lnTo>
                      <a:pt x="1" y="9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lnTo>
                      <a:pt x="1" y="9"/>
                    </a:lnTo>
                    <a:close/>
                  </a:path>
                </a:pathLst>
              </a:custGeom>
              <a:solidFill>
                <a:srgbClr val="37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pic>
          <p:nvPicPr>
            <p:cNvPr id="282" name="Picture 28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54" b="9515"/>
            <a:stretch/>
          </p:blipFill>
          <p:spPr>
            <a:xfrm>
              <a:off x="618512" y="3395644"/>
              <a:ext cx="1421698" cy="1002422"/>
            </a:xfrm>
            <a:prstGeom prst="rect">
              <a:avLst/>
            </a:prstGeom>
          </p:spPr>
        </p:pic>
        <p:sp>
          <p:nvSpPr>
            <p:cNvPr id="63" name="Rounded Rectangle 62"/>
            <p:cNvSpPr/>
            <p:nvPr/>
          </p:nvSpPr>
          <p:spPr>
            <a:xfrm>
              <a:off x="3009325" y="2031188"/>
              <a:ext cx="1662724" cy="438350"/>
            </a:xfrm>
            <a:prstGeom prst="roundRect">
              <a:avLst>
                <a:gd name="adj" fmla="val 0"/>
              </a:avLst>
            </a:prstGeom>
            <a:solidFill>
              <a:srgbClr val="3CA2BE"/>
            </a:solidFill>
            <a:ln>
              <a:noFill/>
            </a:ln>
            <a:effectLst/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r>
                <a:rPr lang="en-US" sz="1400" dirty="0"/>
                <a:t>Fetch Dependencies</a:t>
              </a: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4961462" y="2028996"/>
              <a:ext cx="1524000" cy="442734"/>
            </a:xfrm>
            <a:prstGeom prst="roundRect">
              <a:avLst>
                <a:gd name="adj" fmla="val 0"/>
              </a:avLst>
            </a:prstGeom>
            <a:solidFill>
              <a:srgbClr val="3CA2BE"/>
            </a:solidFill>
            <a:ln>
              <a:noFill/>
            </a:ln>
            <a:effectLst/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r>
                <a:rPr lang="en-US" sz="1400" dirty="0"/>
                <a:t>Docker Push</a:t>
              </a:r>
            </a:p>
          </p:txBody>
        </p:sp>
        <p:sp>
          <p:nvSpPr>
            <p:cNvPr id="67" name="Diamond 66"/>
            <p:cNvSpPr/>
            <p:nvPr/>
          </p:nvSpPr>
          <p:spPr>
            <a:xfrm>
              <a:off x="6799091" y="1981222"/>
              <a:ext cx="1524000" cy="538282"/>
            </a:xfrm>
            <a:prstGeom prst="diamond">
              <a:avLst/>
            </a:prstGeom>
            <a:solidFill>
              <a:srgbClr val="3CA2BE"/>
            </a:solidFill>
            <a:ln>
              <a:noFill/>
            </a:ln>
            <a:effectLst/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r>
                <a:rPr lang="en-US" sz="1400" dirty="0"/>
                <a:t>Pass?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6812798" y="2914810"/>
              <a:ext cx="1524000" cy="442734"/>
            </a:xfrm>
            <a:prstGeom prst="roundRect">
              <a:avLst>
                <a:gd name="adj" fmla="val 0"/>
              </a:avLst>
            </a:prstGeom>
            <a:solidFill>
              <a:srgbClr val="3CA2BE"/>
            </a:solidFill>
            <a:ln>
              <a:noFill/>
            </a:ln>
            <a:effectLst/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r>
                <a:rPr lang="en-US" sz="1400" dirty="0"/>
                <a:t>Docker Push</a:t>
              </a: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6812798" y="3705225"/>
              <a:ext cx="1524000" cy="442734"/>
            </a:xfrm>
            <a:prstGeom prst="roundRect">
              <a:avLst>
                <a:gd name="adj" fmla="val 0"/>
              </a:avLst>
            </a:prstGeom>
            <a:solidFill>
              <a:srgbClr val="3CA2BE"/>
            </a:solidFill>
            <a:ln>
              <a:noFill/>
            </a:ln>
            <a:effectLst/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r>
                <a:rPr lang="en-US" sz="1400" dirty="0"/>
                <a:t>Docker Push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3110440" y="3705225"/>
              <a:ext cx="1524000" cy="442734"/>
            </a:xfrm>
            <a:prstGeom prst="roundRect">
              <a:avLst>
                <a:gd name="adj" fmla="val 0"/>
              </a:avLst>
            </a:prstGeom>
            <a:solidFill>
              <a:srgbClr val="3CA2BE"/>
            </a:solidFill>
            <a:ln>
              <a:noFill/>
            </a:ln>
            <a:effectLst/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r>
                <a:rPr lang="en-US" sz="1400" dirty="0"/>
                <a:t>Docker Push</a:t>
              </a:r>
            </a:p>
          </p:txBody>
        </p:sp>
        <p:sp>
          <p:nvSpPr>
            <p:cNvPr id="71" name="Diamond 70"/>
            <p:cNvSpPr/>
            <p:nvPr/>
          </p:nvSpPr>
          <p:spPr>
            <a:xfrm>
              <a:off x="4956174" y="3660095"/>
              <a:ext cx="1524000" cy="538282"/>
            </a:xfrm>
            <a:prstGeom prst="diamond">
              <a:avLst/>
            </a:prstGeom>
            <a:solidFill>
              <a:srgbClr val="3CA2BE"/>
            </a:solidFill>
            <a:ln>
              <a:noFill/>
            </a:ln>
            <a:effectLst/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r>
                <a:rPr lang="en-US" sz="1400" dirty="0"/>
                <a:t>Pass?</a:t>
              </a:r>
            </a:p>
          </p:txBody>
        </p:sp>
        <p:cxnSp>
          <p:nvCxnSpPr>
            <p:cNvPr id="7" name="Straight Arrow Connector 6"/>
            <p:cNvCxnSpPr>
              <a:stCxn id="200" idx="3"/>
              <a:endCxn id="154" idx="1"/>
            </p:cNvCxnSpPr>
            <p:nvPr/>
          </p:nvCxnSpPr>
          <p:spPr>
            <a:xfrm flipV="1">
              <a:off x="1155991" y="2519504"/>
              <a:ext cx="304293" cy="9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154" idx="3"/>
              <a:endCxn id="63" idx="1"/>
            </p:cNvCxnSpPr>
            <p:nvPr/>
          </p:nvCxnSpPr>
          <p:spPr>
            <a:xfrm flipV="1">
              <a:off x="2352771" y="2250363"/>
              <a:ext cx="656554" cy="26914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63" idx="3"/>
              <a:endCxn id="66" idx="1"/>
            </p:cNvCxnSpPr>
            <p:nvPr/>
          </p:nvCxnSpPr>
          <p:spPr>
            <a:xfrm>
              <a:off x="4672049" y="2250363"/>
              <a:ext cx="28941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66" idx="3"/>
              <a:endCxn id="67" idx="1"/>
            </p:cNvCxnSpPr>
            <p:nvPr/>
          </p:nvCxnSpPr>
          <p:spPr>
            <a:xfrm>
              <a:off x="6485462" y="2250363"/>
              <a:ext cx="31362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4966285" y="2558098"/>
              <a:ext cx="1524335" cy="899477"/>
              <a:chOff x="5101757" y="2558098"/>
              <a:chExt cx="1524335" cy="899477"/>
            </a:xfrm>
          </p:grpSpPr>
          <p:sp>
            <p:nvSpPr>
              <p:cNvPr id="91" name="Freeform 31"/>
              <p:cNvSpPr>
                <a:spLocks/>
              </p:cNvSpPr>
              <p:nvPr/>
            </p:nvSpPr>
            <p:spPr bwMode="auto">
              <a:xfrm>
                <a:off x="5101757" y="2558098"/>
                <a:ext cx="1524335" cy="899477"/>
              </a:xfrm>
              <a:prstGeom prst="rect">
                <a:avLst/>
              </a:prstGeom>
              <a:solidFill>
                <a:srgbClr val="C6E3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r>
                  <a:rPr lang="en-US" sz="1400" dirty="0">
                    <a:latin typeface="+mn-lt"/>
                    <a:ea typeface="Segoe UI" pitchFamily="34" charset="0"/>
                    <a:cs typeface="Segoe UI" pitchFamily="34" charset="0"/>
                  </a:rPr>
                  <a:t>CI Environment</a:t>
                </a: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1769" y="2595805"/>
                <a:ext cx="1125283" cy="600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7" name="Straight Arrow Connector 26"/>
            <p:cNvCxnSpPr>
              <a:stCxn id="67" idx="2"/>
              <a:endCxn id="68" idx="0"/>
            </p:cNvCxnSpPr>
            <p:nvPr/>
          </p:nvCxnSpPr>
          <p:spPr>
            <a:xfrm>
              <a:off x="7561091" y="2519504"/>
              <a:ext cx="13707" cy="39530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68" idx="2"/>
              <a:endCxn id="69" idx="0"/>
            </p:cNvCxnSpPr>
            <p:nvPr/>
          </p:nvCxnSpPr>
          <p:spPr>
            <a:xfrm>
              <a:off x="7574798" y="3357544"/>
              <a:ext cx="0" cy="34768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69" idx="1"/>
              <a:endCxn id="71" idx="3"/>
            </p:cNvCxnSpPr>
            <p:nvPr/>
          </p:nvCxnSpPr>
          <p:spPr>
            <a:xfrm flipH="1">
              <a:off x="6480174" y="3926592"/>
              <a:ext cx="332624" cy="264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71" idx="1"/>
              <a:endCxn id="70" idx="3"/>
            </p:cNvCxnSpPr>
            <p:nvPr/>
          </p:nvCxnSpPr>
          <p:spPr>
            <a:xfrm flipH="1" flipV="1">
              <a:off x="4634440" y="3926592"/>
              <a:ext cx="321734" cy="264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69" idx="1"/>
              <a:endCxn id="91" idx="3"/>
            </p:cNvCxnSpPr>
            <p:nvPr/>
          </p:nvCxnSpPr>
          <p:spPr>
            <a:xfrm rot="10800000">
              <a:off x="6490620" y="3007838"/>
              <a:ext cx="322178" cy="918755"/>
            </a:xfrm>
            <a:prstGeom prst="bentConnector3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2400386" y="3926597"/>
              <a:ext cx="733252" cy="111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ounded Rectangle 118"/>
            <p:cNvSpPr/>
            <p:nvPr/>
          </p:nvSpPr>
          <p:spPr>
            <a:xfrm>
              <a:off x="7236148" y="5202092"/>
              <a:ext cx="1524000" cy="365895"/>
            </a:xfrm>
            <a:prstGeom prst="roundRect">
              <a:avLst>
                <a:gd name="adj" fmla="val 0"/>
              </a:avLst>
            </a:prstGeom>
            <a:solidFill>
              <a:srgbClr val="3CA2BE"/>
            </a:solidFill>
            <a:ln>
              <a:noFill/>
            </a:ln>
            <a:effectLst/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r>
                <a:rPr lang="en-US" sz="1400" dirty="0"/>
                <a:t>QA</a:t>
              </a:r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5332937" y="4511452"/>
              <a:ext cx="1524335" cy="675790"/>
              <a:chOff x="5101757" y="2555641"/>
              <a:chExt cx="1524335" cy="675790"/>
            </a:xfrm>
          </p:grpSpPr>
          <p:sp>
            <p:nvSpPr>
              <p:cNvPr id="114" name="Freeform 31"/>
              <p:cNvSpPr>
                <a:spLocks/>
              </p:cNvSpPr>
              <p:nvPr/>
            </p:nvSpPr>
            <p:spPr bwMode="auto">
              <a:xfrm>
                <a:off x="5101757" y="2555641"/>
                <a:ext cx="1524335" cy="6757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1600" dirty="0"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9923" y="2587208"/>
                <a:ext cx="1168002" cy="6229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0" name="Rounded Rectangle 119"/>
            <p:cNvSpPr/>
            <p:nvPr/>
          </p:nvSpPr>
          <p:spPr>
            <a:xfrm>
              <a:off x="5334012" y="5202092"/>
              <a:ext cx="1524000" cy="365895"/>
            </a:xfrm>
            <a:prstGeom prst="roundRect">
              <a:avLst>
                <a:gd name="adj" fmla="val 0"/>
              </a:avLst>
            </a:prstGeom>
            <a:solidFill>
              <a:srgbClr val="3CA2BE"/>
            </a:solidFill>
            <a:ln>
              <a:noFill/>
            </a:ln>
            <a:effectLst/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r>
                <a:rPr lang="en-US" sz="1400" dirty="0"/>
                <a:t>Back End</a:t>
              </a: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3479800" y="4511452"/>
              <a:ext cx="1524335" cy="675790"/>
              <a:chOff x="5101757" y="2555641"/>
              <a:chExt cx="1524335" cy="675790"/>
            </a:xfrm>
          </p:grpSpPr>
          <p:sp>
            <p:nvSpPr>
              <p:cNvPr id="125" name="Freeform 31"/>
              <p:cNvSpPr>
                <a:spLocks/>
              </p:cNvSpPr>
              <p:nvPr/>
            </p:nvSpPr>
            <p:spPr bwMode="auto">
              <a:xfrm>
                <a:off x="5101757" y="2555641"/>
                <a:ext cx="1524335" cy="6757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en-US" sz="1600" dirty="0"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9923" y="2587208"/>
                <a:ext cx="1168002" cy="62293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4" name="Rounded Rectangle 123"/>
            <p:cNvSpPr/>
            <p:nvPr/>
          </p:nvSpPr>
          <p:spPr>
            <a:xfrm>
              <a:off x="3480875" y="5202092"/>
              <a:ext cx="1524000" cy="365895"/>
            </a:xfrm>
            <a:prstGeom prst="roundRect">
              <a:avLst>
                <a:gd name="adj" fmla="val 0"/>
              </a:avLst>
            </a:prstGeom>
            <a:solidFill>
              <a:srgbClr val="3CA2BE"/>
            </a:solidFill>
            <a:ln>
              <a:noFill/>
            </a:ln>
            <a:effectLst/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r>
                <a:rPr lang="en-US" sz="1400" dirty="0"/>
                <a:t>Front End</a:t>
              </a:r>
            </a:p>
          </p:txBody>
        </p:sp>
        <p:cxnSp>
          <p:nvCxnSpPr>
            <p:cNvPr id="49" name="Straight Arrow Connector 48"/>
            <p:cNvCxnSpPr>
              <a:stCxn id="120" idx="1"/>
              <a:endCxn id="124" idx="3"/>
            </p:cNvCxnSpPr>
            <p:nvPr/>
          </p:nvCxnSpPr>
          <p:spPr>
            <a:xfrm flipH="1">
              <a:off x="5004875" y="5385040"/>
              <a:ext cx="32913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/>
            <p:nvPr/>
          </p:nvCxnSpPr>
          <p:spPr>
            <a:xfrm flipV="1">
              <a:off x="2415109" y="5570399"/>
              <a:ext cx="3711337" cy="182430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Elbow Connector 75"/>
            <p:cNvCxnSpPr/>
            <p:nvPr/>
          </p:nvCxnSpPr>
          <p:spPr>
            <a:xfrm rot="16200000" flipH="1">
              <a:off x="1983438" y="3849551"/>
              <a:ext cx="210463" cy="1328116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53"/>
            <p:cNvSpPr>
              <a:spLocks noChangeArrowheads="1"/>
            </p:cNvSpPr>
            <p:nvPr/>
          </p:nvSpPr>
          <p:spPr bwMode="auto">
            <a:xfrm>
              <a:off x="2780382" y="3742967"/>
              <a:ext cx="282129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en-US" altLang="en-US" sz="1100" b="1" dirty="0">
                  <a:latin typeface="Calibri" pitchFamily="34" charset="0"/>
                </a:rPr>
                <a:t>Push</a:t>
              </a:r>
            </a:p>
          </p:txBody>
        </p:sp>
        <p:sp>
          <p:nvSpPr>
            <p:cNvPr id="157" name="Rectangle 53"/>
            <p:cNvSpPr>
              <a:spLocks noChangeArrowheads="1"/>
            </p:cNvSpPr>
            <p:nvPr/>
          </p:nvSpPr>
          <p:spPr bwMode="auto">
            <a:xfrm>
              <a:off x="2054957" y="4441138"/>
              <a:ext cx="221214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en-US" altLang="en-US" sz="1100" b="1" dirty="0">
                  <a:latin typeface="Calibri" pitchFamily="34" charset="0"/>
                </a:rPr>
                <a:t>Pull</a:t>
              </a:r>
            </a:p>
          </p:txBody>
        </p:sp>
        <p:pic>
          <p:nvPicPr>
            <p:cNvPr id="158" name="Picture 157" descr="https://wiki.jenkins-ci.org/download/attachments/2916393/logo-title.png?version=1&amp;modificationDate=1302753947000"/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979"/>
            <a:stretch/>
          </p:blipFill>
          <p:spPr bwMode="auto">
            <a:xfrm>
              <a:off x="8444188" y="1958647"/>
              <a:ext cx="419801" cy="57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Picture 158" descr="https://wiki.jenkins-ci.org/download/attachments/2916393/logo-title.png?version=1&amp;modificationDate=1302753947000"/>
            <p:cNvPicPr/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979"/>
            <a:stretch/>
          </p:blipFill>
          <p:spPr bwMode="auto">
            <a:xfrm>
              <a:off x="2852610" y="4880796"/>
              <a:ext cx="419801" cy="577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Title 1"/>
          <p:cNvSpPr txBox="1">
            <a:spLocks/>
          </p:cNvSpPr>
          <p:nvPr/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FR" dirty="0"/>
              <a:t>1: CI and CD Implementation - Jenkins &amp; </a:t>
            </a:r>
            <a:r>
              <a:rPr lang="fr-FR" dirty="0" smtClean="0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5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 txBox="1">
            <a:spLocks/>
          </p:cNvSpPr>
          <p:nvPr/>
        </p:nvSpPr>
        <p:spPr>
          <a:xfrm>
            <a:off x="8868155" y="6705600"/>
            <a:ext cx="34486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2770105C-75BA-4D3C-9737-FF2454E923E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 algn="ctr">
                <a:defRPr/>
              </a:pPr>
              <a:t>4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90" name="AutoShape 3"/>
          <p:cNvSpPr>
            <a:spLocks noChangeAspect="1" noChangeArrowheads="1" noTextEdit="1"/>
          </p:cNvSpPr>
          <p:nvPr/>
        </p:nvSpPr>
        <p:spPr bwMode="auto">
          <a:xfrm>
            <a:off x="1360488" y="1654175"/>
            <a:ext cx="6673866" cy="468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Rectangle 5"/>
          <p:cNvSpPr>
            <a:spLocks noChangeArrowheads="1"/>
          </p:cNvSpPr>
          <p:nvPr/>
        </p:nvSpPr>
        <p:spPr bwMode="auto">
          <a:xfrm>
            <a:off x="1899898" y="1637240"/>
            <a:ext cx="5341230" cy="49561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smtClean="0"/>
              <a:t>ALM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648366" y="1752114"/>
            <a:ext cx="5836916" cy="1141097"/>
            <a:chOff x="1360488" y="1769048"/>
            <a:chExt cx="5836916" cy="1141097"/>
          </a:xfrm>
        </p:grpSpPr>
        <p:sp>
          <p:nvSpPr>
            <p:cNvPr id="92" name="Freeform 6"/>
            <p:cNvSpPr>
              <a:spLocks/>
            </p:cNvSpPr>
            <p:nvPr/>
          </p:nvSpPr>
          <p:spPr bwMode="auto">
            <a:xfrm>
              <a:off x="1367107" y="2105261"/>
              <a:ext cx="246567" cy="20519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AE11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"/>
            <p:cNvSpPr>
              <a:spLocks/>
            </p:cNvSpPr>
            <p:nvPr/>
          </p:nvSpPr>
          <p:spPr bwMode="auto">
            <a:xfrm>
              <a:off x="1360488" y="1769048"/>
              <a:ext cx="5830887" cy="450278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EE55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"/>
            <p:cNvSpPr>
              <a:spLocks/>
            </p:cNvSpPr>
            <p:nvPr/>
          </p:nvSpPr>
          <p:spPr bwMode="auto">
            <a:xfrm>
              <a:off x="6949182" y="2129073"/>
              <a:ext cx="248222" cy="20519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AE11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18"/>
            <p:cNvSpPr>
              <a:spLocks noChangeArrowheads="1"/>
            </p:cNvSpPr>
            <p:nvPr/>
          </p:nvSpPr>
          <p:spPr bwMode="auto">
            <a:xfrm>
              <a:off x="1886719" y="1819056"/>
              <a:ext cx="905183" cy="276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en-US" altLang="en-US" dirty="0">
                  <a:solidFill>
                    <a:srgbClr val="FFFFFF"/>
                  </a:solidFill>
                  <a:latin typeface="Calibri" pitchFamily="34" charset="0"/>
                </a:rPr>
                <a:t>Efficiency</a:t>
              </a:r>
              <a:endParaRPr lang="en-US" altLang="en-US" dirty="0"/>
            </a:p>
          </p:txBody>
        </p:sp>
        <p:sp>
          <p:nvSpPr>
            <p:cNvPr id="114" name="Rectangle 18"/>
            <p:cNvSpPr>
              <a:spLocks noChangeArrowheads="1"/>
            </p:cNvSpPr>
            <p:nvPr/>
          </p:nvSpPr>
          <p:spPr bwMode="auto">
            <a:xfrm>
              <a:off x="1886719" y="2171481"/>
              <a:ext cx="1155637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en-US" altLang="en-US" sz="1600" dirty="0" smtClean="0">
                  <a:latin typeface="Calibri" pitchFamily="34" charset="0"/>
                </a:rPr>
                <a:t>• </a:t>
              </a:r>
              <a:r>
                <a:rPr lang="en-US" altLang="en-US" sz="1600" dirty="0">
                  <a:latin typeface="Calibri" pitchFamily="34" charset="0"/>
                </a:rPr>
                <a:t>Q</a:t>
              </a:r>
              <a:r>
                <a:rPr lang="en-US" altLang="en-US" sz="1600" dirty="0" smtClean="0">
                  <a:latin typeface="Calibri" pitchFamily="34" charset="0"/>
                </a:rPr>
                <a:t>uality </a:t>
              </a:r>
              <a:endParaRPr lang="en-US" altLang="en-US" sz="1600" dirty="0">
                <a:latin typeface="Calibri" pitchFamily="34" charset="0"/>
              </a:endParaRPr>
            </a:p>
            <a:p>
              <a:r>
                <a:rPr lang="en-US" altLang="en-US" sz="1600" dirty="0">
                  <a:latin typeface="Calibri" pitchFamily="34" charset="0"/>
                </a:rPr>
                <a:t>• </a:t>
              </a:r>
              <a:r>
                <a:rPr lang="en-US" altLang="en-US" sz="1600" dirty="0" smtClean="0">
                  <a:latin typeface="Calibri" pitchFamily="34" charset="0"/>
                </a:rPr>
                <a:t>Productivity</a:t>
              </a:r>
              <a:endParaRPr lang="en-US" altLang="en-US" sz="1600" dirty="0">
                <a:latin typeface="Calibri" pitchFamily="34" charset="0"/>
              </a:endParaRPr>
            </a:p>
            <a:p>
              <a:pPr lvl="0"/>
              <a:r>
                <a:rPr lang="en-US" altLang="en-US" sz="1600" dirty="0">
                  <a:latin typeface="Calibri" pitchFamily="34" charset="0"/>
                </a:rPr>
                <a:t>• </a:t>
              </a:r>
              <a:r>
                <a:rPr lang="en-US" altLang="en-US" sz="1600" dirty="0" smtClean="0">
                  <a:latin typeface="Calibri" pitchFamily="34" charset="0"/>
                </a:rPr>
                <a:t>Speed</a:t>
              </a:r>
              <a:endParaRPr lang="en-US" altLang="en-US" sz="1600" dirty="0">
                <a:latin typeface="Calibri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648366" y="2973877"/>
            <a:ext cx="5834535" cy="1138534"/>
            <a:chOff x="1360488" y="2990811"/>
            <a:chExt cx="5834535" cy="1138534"/>
          </a:xfrm>
        </p:grpSpPr>
        <p:sp>
          <p:nvSpPr>
            <p:cNvPr id="95" name="Freeform 9"/>
            <p:cNvSpPr>
              <a:spLocks/>
            </p:cNvSpPr>
            <p:nvPr/>
          </p:nvSpPr>
          <p:spPr bwMode="auto">
            <a:xfrm>
              <a:off x="1367107" y="3327024"/>
              <a:ext cx="246567" cy="20519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AA7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0"/>
            <p:cNvSpPr>
              <a:spLocks/>
            </p:cNvSpPr>
            <p:nvPr/>
          </p:nvSpPr>
          <p:spPr bwMode="auto">
            <a:xfrm>
              <a:off x="1360488" y="2990811"/>
              <a:ext cx="5830887" cy="448056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E096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"/>
            <p:cNvSpPr>
              <a:spLocks/>
            </p:cNvSpPr>
            <p:nvPr/>
          </p:nvSpPr>
          <p:spPr bwMode="auto">
            <a:xfrm>
              <a:off x="6946801" y="3343692"/>
              <a:ext cx="248222" cy="20519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AA7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19"/>
            <p:cNvSpPr>
              <a:spLocks noChangeArrowheads="1"/>
            </p:cNvSpPr>
            <p:nvPr/>
          </p:nvSpPr>
          <p:spPr bwMode="auto">
            <a:xfrm>
              <a:off x="1938018" y="3047035"/>
              <a:ext cx="124431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en-US" altLang="en-US" dirty="0">
                  <a:solidFill>
                    <a:srgbClr val="FFFFFF"/>
                  </a:solidFill>
                  <a:latin typeface="Calibri" pitchFamily="34" charset="0"/>
                </a:rPr>
                <a:t>Transparency</a:t>
              </a:r>
            </a:p>
          </p:txBody>
        </p:sp>
        <p:sp>
          <p:nvSpPr>
            <p:cNvPr id="116" name="Rectangle 18"/>
            <p:cNvSpPr>
              <a:spLocks noChangeArrowheads="1"/>
            </p:cNvSpPr>
            <p:nvPr/>
          </p:nvSpPr>
          <p:spPr bwMode="auto">
            <a:xfrm>
              <a:off x="1886719" y="3390681"/>
              <a:ext cx="2067169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sz="1600" dirty="0" smtClean="0">
                  <a:latin typeface="Calibri" pitchFamily="34" charset="0"/>
                </a:rPr>
                <a:t>• Team maturity</a:t>
              </a:r>
            </a:p>
            <a:p>
              <a:r>
                <a:rPr lang="en-US" sz="1600" dirty="0" smtClean="0">
                  <a:latin typeface="Calibri" pitchFamily="34" charset="0"/>
                </a:rPr>
                <a:t>• Auditability</a:t>
              </a:r>
            </a:p>
            <a:p>
              <a:r>
                <a:rPr lang="en-US" sz="1600" dirty="0">
                  <a:latin typeface="Calibri" pitchFamily="34" charset="0"/>
                </a:rPr>
                <a:t>• </a:t>
              </a:r>
              <a:r>
                <a:rPr lang="en-US" sz="1600" dirty="0" smtClean="0">
                  <a:latin typeface="Calibri" pitchFamily="34" charset="0"/>
                </a:rPr>
                <a:t>Dashboard </a:t>
              </a:r>
              <a:r>
                <a:rPr lang="en-US" sz="1600" dirty="0">
                  <a:latin typeface="Calibri" pitchFamily="34" charset="0"/>
                </a:rPr>
                <a:t>and reports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648366" y="4174935"/>
            <a:ext cx="5836916" cy="1128101"/>
            <a:chOff x="1360488" y="4191869"/>
            <a:chExt cx="5836916" cy="1128101"/>
          </a:xfrm>
        </p:grpSpPr>
        <p:sp>
          <p:nvSpPr>
            <p:cNvPr id="98" name="Freeform 12"/>
            <p:cNvSpPr>
              <a:spLocks/>
            </p:cNvSpPr>
            <p:nvPr/>
          </p:nvSpPr>
          <p:spPr bwMode="auto">
            <a:xfrm>
              <a:off x="1367107" y="4537608"/>
              <a:ext cx="246567" cy="206852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2268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3"/>
            <p:cNvSpPr>
              <a:spLocks/>
            </p:cNvSpPr>
            <p:nvPr/>
          </p:nvSpPr>
          <p:spPr bwMode="auto">
            <a:xfrm>
              <a:off x="1360488" y="4191869"/>
              <a:ext cx="5830887" cy="448056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429F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4"/>
            <p:cNvSpPr>
              <a:spLocks/>
            </p:cNvSpPr>
            <p:nvPr/>
          </p:nvSpPr>
          <p:spPr bwMode="auto">
            <a:xfrm>
              <a:off x="6949182" y="4547132"/>
              <a:ext cx="248222" cy="206852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2268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 20"/>
            <p:cNvSpPr>
              <a:spLocks noChangeArrowheads="1"/>
            </p:cNvSpPr>
            <p:nvPr/>
          </p:nvSpPr>
          <p:spPr bwMode="auto">
            <a:xfrm>
              <a:off x="1947947" y="4242282"/>
              <a:ext cx="126271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en-US" altLang="en-US" dirty="0">
                  <a:solidFill>
                    <a:srgbClr val="FFFFFF"/>
                  </a:solidFill>
                  <a:latin typeface="Calibri" pitchFamily="34" charset="0"/>
                </a:rPr>
                <a:t>Collaboration</a:t>
              </a:r>
            </a:p>
          </p:txBody>
        </p:sp>
        <p:sp>
          <p:nvSpPr>
            <p:cNvPr id="117" name="Rectangle 18"/>
            <p:cNvSpPr>
              <a:spLocks noChangeArrowheads="1"/>
            </p:cNvSpPr>
            <p:nvPr/>
          </p:nvSpPr>
          <p:spPr bwMode="auto">
            <a:xfrm>
              <a:off x="1886719" y="4581306"/>
              <a:ext cx="2668679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sz="1600" dirty="0">
                  <a:latin typeface="Calibri" pitchFamily="34" charset="0"/>
                </a:rPr>
                <a:t>• </a:t>
              </a:r>
              <a:r>
                <a:rPr lang="en-US" sz="1600" dirty="0" smtClean="0">
                  <a:latin typeface="Calibri" pitchFamily="34" charset="0"/>
                </a:rPr>
                <a:t>Effective communication</a:t>
              </a:r>
            </a:p>
            <a:p>
              <a:r>
                <a:rPr lang="en-US" sz="1600" dirty="0" smtClean="0">
                  <a:latin typeface="Calibri" pitchFamily="34" charset="0"/>
                </a:rPr>
                <a:t>• Distinct role and responsibility</a:t>
              </a:r>
              <a:endParaRPr lang="en-US" sz="1600" dirty="0">
                <a:latin typeface="Calibri" pitchFamily="34" charset="0"/>
              </a:endParaRPr>
            </a:p>
            <a:p>
              <a:r>
                <a:rPr lang="en-US" sz="1600" dirty="0">
                  <a:latin typeface="Calibri" pitchFamily="34" charset="0"/>
                </a:rPr>
                <a:t>• </a:t>
              </a:r>
              <a:r>
                <a:rPr lang="en-US" sz="1600" dirty="0" smtClean="0">
                  <a:latin typeface="Calibri" pitchFamily="34" charset="0"/>
                </a:rPr>
                <a:t>Reduced dependency</a:t>
              </a:r>
              <a:endParaRPr lang="en-US" sz="1600" dirty="0">
                <a:latin typeface="Calibri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48366" y="5358599"/>
            <a:ext cx="5834535" cy="1125537"/>
            <a:chOff x="1360488" y="5375533"/>
            <a:chExt cx="5834535" cy="1125537"/>
          </a:xfrm>
        </p:grpSpPr>
        <p:sp>
          <p:nvSpPr>
            <p:cNvPr id="101" name="Freeform 15"/>
            <p:cNvSpPr>
              <a:spLocks/>
            </p:cNvSpPr>
            <p:nvPr/>
          </p:nvSpPr>
          <p:spPr bwMode="auto">
            <a:xfrm>
              <a:off x="1367107" y="5711746"/>
              <a:ext cx="246567" cy="20519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436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/>
            <p:cNvSpPr>
              <a:spLocks/>
            </p:cNvSpPr>
            <p:nvPr/>
          </p:nvSpPr>
          <p:spPr bwMode="auto">
            <a:xfrm>
              <a:off x="1360488" y="5375533"/>
              <a:ext cx="5830887" cy="448056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61A0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7"/>
            <p:cNvSpPr>
              <a:spLocks/>
            </p:cNvSpPr>
            <p:nvPr/>
          </p:nvSpPr>
          <p:spPr bwMode="auto">
            <a:xfrm>
              <a:off x="6946801" y="5730794"/>
              <a:ext cx="248222" cy="20519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436F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21"/>
            <p:cNvSpPr>
              <a:spLocks noChangeArrowheads="1"/>
            </p:cNvSpPr>
            <p:nvPr/>
          </p:nvSpPr>
          <p:spPr bwMode="auto">
            <a:xfrm>
              <a:off x="1947947" y="5416421"/>
              <a:ext cx="7886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en-US" altLang="en-US" dirty="0">
                  <a:solidFill>
                    <a:srgbClr val="FFFFFF"/>
                  </a:solidFill>
                  <a:latin typeface="Calibri" pitchFamily="34" charset="0"/>
                </a:rPr>
                <a:t>Visibility</a:t>
              </a:r>
            </a:p>
          </p:txBody>
        </p:sp>
        <p:sp>
          <p:nvSpPr>
            <p:cNvPr id="118" name="Rectangle 18"/>
            <p:cNvSpPr>
              <a:spLocks noChangeArrowheads="1"/>
            </p:cNvSpPr>
            <p:nvPr/>
          </p:nvSpPr>
          <p:spPr bwMode="auto">
            <a:xfrm>
              <a:off x="1886719" y="5762406"/>
              <a:ext cx="1240340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en-US" altLang="en-US" sz="1600" dirty="0">
                  <a:latin typeface="Calibri" pitchFamily="34" charset="0"/>
                </a:rPr>
                <a:t>• T</a:t>
              </a:r>
              <a:r>
                <a:rPr lang="en-US" sz="1600" dirty="0" smtClean="0">
                  <a:latin typeface="Calibri" pitchFamily="34" charset="0"/>
                </a:rPr>
                <a:t>raceability</a:t>
              </a:r>
              <a:endParaRPr lang="en-US" altLang="en-US" sz="1600" dirty="0">
                <a:latin typeface="Calibri" pitchFamily="34" charset="0"/>
              </a:endParaRPr>
            </a:p>
            <a:p>
              <a:r>
                <a:rPr lang="en-US" altLang="en-US" sz="1600" dirty="0" smtClean="0">
                  <a:latin typeface="Calibri" pitchFamily="34" charset="0"/>
                </a:rPr>
                <a:t>• Predictability</a:t>
              </a:r>
              <a:r>
                <a:rPr lang="en-US" sz="1600" dirty="0">
                  <a:latin typeface="Calibri" pitchFamily="34" charset="0"/>
                </a:rPr>
                <a:t/>
              </a:r>
              <a:br>
                <a:rPr lang="en-US" sz="1600" dirty="0">
                  <a:latin typeface="Calibri" pitchFamily="34" charset="0"/>
                </a:rPr>
              </a:br>
              <a:r>
                <a:rPr lang="en-US" altLang="en-US" sz="1600" dirty="0">
                  <a:latin typeface="Calibri" pitchFamily="34" charset="0"/>
                </a:rPr>
                <a:t>• </a:t>
              </a:r>
              <a:r>
                <a:rPr lang="en-US" sz="1600" dirty="0" smtClean="0">
                  <a:latin typeface="Calibri" pitchFamily="34" charset="0"/>
                </a:rPr>
                <a:t>Analytics</a:t>
              </a:r>
              <a:endParaRPr lang="en-US" sz="1600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208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2995" y="1535823"/>
            <a:ext cx="8838011" cy="5064578"/>
            <a:chOff x="152995" y="1469148"/>
            <a:chExt cx="8838011" cy="5064578"/>
          </a:xfrm>
        </p:grpSpPr>
        <p:grpSp>
          <p:nvGrpSpPr>
            <p:cNvPr id="16" name="Group 15"/>
            <p:cNvGrpSpPr/>
            <p:nvPr/>
          </p:nvGrpSpPr>
          <p:grpSpPr>
            <a:xfrm>
              <a:off x="152995" y="1469148"/>
              <a:ext cx="6875862" cy="651371"/>
              <a:chOff x="58338" y="1440573"/>
              <a:chExt cx="6875862" cy="651371"/>
            </a:xfrm>
          </p:grpSpPr>
          <p:sp>
            <p:nvSpPr>
              <p:cNvPr id="34" name="TextBox 3"/>
              <p:cNvSpPr txBox="1">
                <a:spLocks noChangeArrowheads="1"/>
              </p:cNvSpPr>
              <p:nvPr/>
            </p:nvSpPr>
            <p:spPr bwMode="auto">
              <a:xfrm>
                <a:off x="58338" y="1440573"/>
                <a:ext cx="6875862" cy="338554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algn="ctr" eaLnBrk="1" hangingPunct="1">
                  <a:defRPr sz="1400" b="1">
                    <a:solidFill>
                      <a:prstClr val="white"/>
                    </a:solidFill>
                    <a:latin typeface="+mj-lt"/>
                    <a:ea typeface="Segoe UI" pitchFamily="34" charset="0"/>
                    <a:cs typeface="Segoe UI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1600" dirty="0"/>
                  <a:t>Project overview</a:t>
                </a:r>
              </a:p>
            </p:txBody>
          </p:sp>
          <p:sp>
            <p:nvSpPr>
              <p:cNvPr id="35" name="TextBox 3"/>
              <p:cNvSpPr txBox="1">
                <a:spLocks noChangeArrowheads="1"/>
              </p:cNvSpPr>
              <p:nvPr/>
            </p:nvSpPr>
            <p:spPr bwMode="auto">
              <a:xfrm>
                <a:off x="58338" y="1784167"/>
                <a:ext cx="6875862" cy="307777"/>
              </a:xfrm>
              <a:prstGeom prst="rect">
                <a:avLst/>
              </a:prstGeom>
              <a:solidFill>
                <a:srgbClr val="DBEEF4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anchor="t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119063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Implement Application Lifecycle Management best practices for the client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086007" y="1476842"/>
              <a:ext cx="1904999" cy="2139374"/>
              <a:chOff x="566366" y="3365799"/>
              <a:chExt cx="2894331" cy="2139374"/>
            </a:xfrm>
          </p:grpSpPr>
          <p:sp>
            <p:nvSpPr>
              <p:cNvPr id="32" name="TextBox 3"/>
              <p:cNvSpPr txBox="1">
                <a:spLocks noChangeArrowheads="1"/>
              </p:cNvSpPr>
              <p:nvPr/>
            </p:nvSpPr>
            <p:spPr bwMode="auto">
              <a:xfrm>
                <a:off x="566366" y="3365799"/>
                <a:ext cx="2894331" cy="323165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1500" b="1" dirty="0">
                    <a:solidFill>
                      <a:prstClr val="white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DevOps Tools</a:t>
                </a:r>
              </a:p>
            </p:txBody>
          </p:sp>
          <p:sp>
            <p:nvSpPr>
              <p:cNvPr id="33" name="TextBox 3"/>
              <p:cNvSpPr txBox="1">
                <a:spLocks noChangeArrowheads="1"/>
              </p:cNvSpPr>
              <p:nvPr/>
            </p:nvSpPr>
            <p:spPr bwMode="auto">
              <a:xfrm>
                <a:off x="566366" y="3689291"/>
                <a:ext cx="2894331" cy="1815882"/>
              </a:xfrm>
              <a:prstGeom prst="rect">
                <a:avLst/>
              </a:prstGeom>
              <a:solidFill>
                <a:srgbClr val="DBEEF4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anchor="t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119063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Atlassian Confluence</a:t>
                </a:r>
              </a:p>
              <a:p>
                <a:pPr marL="119063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Atlassian JIRA</a:t>
                </a:r>
              </a:p>
              <a:p>
                <a:pPr marL="119063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Git</a:t>
                </a:r>
              </a:p>
              <a:p>
                <a:pPr marL="119063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GitHub</a:t>
                </a:r>
              </a:p>
              <a:p>
                <a:pPr marL="119063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Jenkins</a:t>
                </a:r>
              </a:p>
              <a:p>
                <a:pPr marL="119063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Maven</a:t>
                </a:r>
              </a:p>
              <a:p>
                <a:pPr marL="119063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SonarQube</a:t>
                </a:r>
              </a:p>
              <a:p>
                <a:pPr marL="119063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Atlassian Zephyr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52995" y="2149024"/>
              <a:ext cx="6875862" cy="2796282"/>
              <a:chOff x="58338" y="1469762"/>
              <a:chExt cx="6875862" cy="2796282"/>
            </a:xfrm>
          </p:grpSpPr>
          <p:sp>
            <p:nvSpPr>
              <p:cNvPr id="22" name="TextBox 3"/>
              <p:cNvSpPr txBox="1">
                <a:spLocks noChangeArrowheads="1"/>
              </p:cNvSpPr>
              <p:nvPr/>
            </p:nvSpPr>
            <p:spPr bwMode="auto">
              <a:xfrm>
                <a:off x="58338" y="1469762"/>
                <a:ext cx="6875862" cy="338554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algn="ctr" eaLnBrk="1" hangingPunct="1">
                  <a:defRPr sz="1400" b="1">
                    <a:solidFill>
                      <a:prstClr val="white"/>
                    </a:solidFill>
                    <a:latin typeface="+mj-lt"/>
                    <a:ea typeface="Segoe UI" pitchFamily="34" charset="0"/>
                    <a:cs typeface="Segoe UI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1600" dirty="0"/>
                  <a:t>Primary Business Challenges</a:t>
                </a:r>
              </a:p>
            </p:txBody>
          </p:sp>
          <p:sp>
            <p:nvSpPr>
              <p:cNvPr id="23" name="TextBox 3"/>
              <p:cNvSpPr txBox="1">
                <a:spLocks noChangeArrowheads="1"/>
              </p:cNvSpPr>
              <p:nvPr/>
            </p:nvSpPr>
            <p:spPr bwMode="auto">
              <a:xfrm>
                <a:off x="58338" y="1803831"/>
                <a:ext cx="6875862" cy="2462213"/>
              </a:xfrm>
              <a:prstGeom prst="rect">
                <a:avLst/>
              </a:prstGeom>
              <a:solidFill>
                <a:srgbClr val="DBEEF4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anchor="t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119063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Project Management:</a:t>
                </a:r>
              </a:p>
              <a:p>
                <a:pPr marL="862013" lvl="1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JIRA and confluence integration was missing.</a:t>
                </a:r>
              </a:p>
              <a:p>
                <a:pPr marL="119063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Repository Management : </a:t>
                </a:r>
              </a:p>
              <a:p>
                <a:pPr marL="862013" lvl="1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Standard Git branching strategy </a:t>
                </a:r>
                <a:r>
                  <a:rPr lang="en-US" sz="14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was missing.</a:t>
                </a:r>
              </a:p>
              <a:p>
                <a:pPr marL="119063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Static </a:t>
                </a: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Code Analysis :</a:t>
                </a:r>
              </a:p>
              <a:p>
                <a:pPr marL="862013" lvl="1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SonarQube </a:t>
                </a:r>
                <a:r>
                  <a:rPr lang="en-US" sz="14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was </a:t>
                </a: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not integrated with Jenkins.</a:t>
                </a:r>
              </a:p>
              <a:p>
                <a:pPr marL="862013" lvl="1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Minimum code coverage, Quality gate </a:t>
                </a:r>
                <a:r>
                  <a:rPr lang="en-US" sz="14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were </a:t>
                </a: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not configured.</a:t>
                </a:r>
              </a:p>
              <a:p>
                <a:pPr marL="119063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Continuous Integration and Build Process :</a:t>
                </a:r>
              </a:p>
              <a:p>
                <a:pPr marL="862013" lvl="1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Jenkins </a:t>
                </a:r>
                <a:r>
                  <a:rPr lang="en-US" sz="14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was </a:t>
                </a: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not integrated with JIRA.</a:t>
                </a:r>
              </a:p>
              <a:p>
                <a:pPr marL="862013" lvl="1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Unit </a:t>
                </a:r>
                <a:r>
                  <a:rPr lang="en-US" sz="14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testing, Code </a:t>
                </a: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coverage and </a:t>
                </a:r>
                <a:r>
                  <a:rPr lang="en-US" sz="14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SCA was </a:t>
                </a: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missing during CI process.</a:t>
                </a:r>
              </a:p>
              <a:p>
                <a:pPr marL="862013" lvl="1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Master slave architecture </a:t>
                </a:r>
                <a:r>
                  <a:rPr lang="en-US" sz="14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was </a:t>
                </a: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missing.</a:t>
                </a: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52995" y="5020581"/>
              <a:ext cx="6875862" cy="1513145"/>
              <a:chOff x="58338" y="1833853"/>
              <a:chExt cx="6875862" cy="1513145"/>
            </a:xfrm>
          </p:grpSpPr>
          <p:sp>
            <p:nvSpPr>
              <p:cNvPr id="20" name="TextBox 3"/>
              <p:cNvSpPr txBox="1">
                <a:spLocks noChangeArrowheads="1"/>
              </p:cNvSpPr>
              <p:nvPr/>
            </p:nvSpPr>
            <p:spPr bwMode="auto">
              <a:xfrm>
                <a:off x="58338" y="1833853"/>
                <a:ext cx="6875862" cy="338554"/>
              </a:xfrm>
              <a:prstGeom prst="rect">
                <a:avLst/>
              </a:prstGeom>
              <a:solidFill>
                <a:srgbClr val="0494DB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defRPr/>
                </a:pPr>
                <a:r>
                  <a:rPr lang="en-US" sz="1600" b="1" dirty="0">
                    <a:solidFill>
                      <a:prstClr val="white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Solution</a:t>
                </a:r>
                <a:endParaRPr lang="en-US" sz="1500" b="1" dirty="0">
                  <a:solidFill>
                    <a:prstClr val="white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Box 3"/>
              <p:cNvSpPr txBox="1">
                <a:spLocks noChangeArrowheads="1"/>
              </p:cNvSpPr>
              <p:nvPr/>
            </p:nvSpPr>
            <p:spPr bwMode="auto">
              <a:xfrm>
                <a:off x="58338" y="2177447"/>
                <a:ext cx="6875862" cy="1169551"/>
              </a:xfrm>
              <a:prstGeom prst="rect">
                <a:avLst/>
              </a:prstGeom>
              <a:solidFill>
                <a:srgbClr val="DBEEF4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anchor="t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119063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Incorporate </a:t>
                </a: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end-to-end traceability</a:t>
                </a:r>
              </a:p>
              <a:p>
                <a:pPr marL="119063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Setup </a:t>
                </a: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GitHub and Jenkins Integration.</a:t>
                </a:r>
              </a:p>
              <a:p>
                <a:pPr marL="119063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Setup </a:t>
                </a: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JIRA and Jenkins Integration.</a:t>
                </a:r>
              </a:p>
              <a:p>
                <a:pPr marL="119063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Setup and Implement SonarQube and Integration with other tools.</a:t>
                </a:r>
              </a:p>
              <a:p>
                <a:pPr marL="119063" indent="-119063">
                  <a:buClr>
                    <a:schemeClr val="tx1">
                      <a:lumMod val="50000"/>
                      <a:lumOff val="5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lt"/>
                    <a:ea typeface="Segoe UI" pitchFamily="34" charset="0"/>
                    <a:cs typeface="Segoe UI" pitchFamily="34" charset="0"/>
                  </a:rPr>
                  <a:t>Implement Client side hooks on developers end</a:t>
                </a:r>
              </a:p>
            </p:txBody>
          </p:sp>
        </p:grpSp>
      </p:grpSp>
      <p:sp>
        <p:nvSpPr>
          <p:cNvPr id="37" name="Title 1"/>
          <p:cNvSpPr txBox="1">
            <a:spLocks/>
          </p:cNvSpPr>
          <p:nvPr/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/>
              <a:t>2: Continuous Integration &amp; Auto deployment</a:t>
            </a:r>
          </a:p>
        </p:txBody>
      </p:sp>
    </p:spTree>
    <p:extLst>
      <p:ext uri="{BB962C8B-B14F-4D97-AF65-F5344CB8AC3E}">
        <p14:creationId xmlns:p14="http://schemas.microsoft.com/office/powerpoint/2010/main" val="116146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1851" y="1802335"/>
            <a:ext cx="8940299" cy="4750865"/>
            <a:chOff x="101851" y="1802335"/>
            <a:chExt cx="8940299" cy="4750865"/>
          </a:xfrm>
        </p:grpSpPr>
        <p:sp>
          <p:nvSpPr>
            <p:cNvPr id="42" name="Rounded Rectangle 41"/>
            <p:cNvSpPr/>
            <p:nvPr/>
          </p:nvSpPr>
          <p:spPr>
            <a:xfrm>
              <a:off x="8182208" y="3098526"/>
              <a:ext cx="859942" cy="833692"/>
            </a:xfrm>
            <a:prstGeom prst="roundRect">
              <a:avLst>
                <a:gd name="adj" fmla="val 0"/>
              </a:avLst>
            </a:pr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243330" y="3144634"/>
              <a:ext cx="746286" cy="7223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7012067" y="5581440"/>
              <a:ext cx="1894278" cy="971759"/>
            </a:xfrm>
            <a:prstGeom prst="roundRect">
              <a:avLst>
                <a:gd name="adj" fmla="val 0"/>
              </a:avLst>
            </a:prstGeom>
            <a:solidFill>
              <a:srgbClr val="D8D0E2"/>
            </a:solidFill>
            <a:ln>
              <a:noFill/>
            </a:ln>
            <a:effectLst/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endParaRPr lang="en-US" sz="2000" dirty="0">
                <a:solidFill>
                  <a:schemeClr val="lt1"/>
                </a:solidFill>
                <a:latin typeface="+mn-lt"/>
              </a:endParaRPr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1924261" y="2283313"/>
              <a:ext cx="6048164" cy="4237994"/>
            </a:xfrm>
            <a:custGeom>
              <a:avLst/>
              <a:gdLst>
                <a:gd name="T0" fmla="*/ 3578 w 3774"/>
                <a:gd name="T1" fmla="*/ 623 h 2615"/>
                <a:gd name="T2" fmla="*/ 3680 w 3774"/>
                <a:gd name="T3" fmla="*/ 762 h 2615"/>
                <a:gd name="T4" fmla="*/ 3720 w 3774"/>
                <a:gd name="T5" fmla="*/ 931 h 2615"/>
                <a:gd name="T6" fmla="*/ 3687 w 3774"/>
                <a:gd name="T7" fmla="*/ 1094 h 2615"/>
                <a:gd name="T8" fmla="*/ 3758 w 3774"/>
                <a:gd name="T9" fmla="*/ 1257 h 2615"/>
                <a:gd name="T10" fmla="*/ 3770 w 3774"/>
                <a:gd name="T11" fmla="*/ 1457 h 2615"/>
                <a:gd name="T12" fmla="*/ 3708 w 3774"/>
                <a:gd name="T13" fmla="*/ 1662 h 2615"/>
                <a:gd name="T14" fmla="*/ 3542 w 3774"/>
                <a:gd name="T15" fmla="*/ 1851 h 2615"/>
                <a:gd name="T16" fmla="*/ 3278 w 3774"/>
                <a:gd name="T17" fmla="*/ 1981 h 2615"/>
                <a:gd name="T18" fmla="*/ 3057 w 3774"/>
                <a:gd name="T19" fmla="*/ 2129 h 2615"/>
                <a:gd name="T20" fmla="*/ 2849 w 3774"/>
                <a:gd name="T21" fmla="*/ 2276 h 2615"/>
                <a:gd name="T22" fmla="*/ 2612 w 3774"/>
                <a:gd name="T23" fmla="*/ 2334 h 2615"/>
                <a:gd name="T24" fmla="*/ 2361 w 3774"/>
                <a:gd name="T25" fmla="*/ 2306 h 2615"/>
                <a:gd name="T26" fmla="*/ 2240 w 3774"/>
                <a:gd name="T27" fmla="*/ 2368 h 2615"/>
                <a:gd name="T28" fmla="*/ 2116 w 3774"/>
                <a:gd name="T29" fmla="*/ 2503 h 2615"/>
                <a:gd name="T30" fmla="*/ 1938 w 3774"/>
                <a:gd name="T31" fmla="*/ 2593 h 2615"/>
                <a:gd name="T32" fmla="*/ 1730 w 3774"/>
                <a:gd name="T33" fmla="*/ 2612 h 2615"/>
                <a:gd name="T34" fmla="*/ 1543 w 3774"/>
                <a:gd name="T35" fmla="*/ 2572 h 2615"/>
                <a:gd name="T36" fmla="*/ 1369 w 3774"/>
                <a:gd name="T37" fmla="*/ 2464 h 2615"/>
                <a:gd name="T38" fmla="*/ 1248 w 3774"/>
                <a:gd name="T39" fmla="*/ 2307 h 2615"/>
                <a:gd name="T40" fmla="*/ 1167 w 3774"/>
                <a:gd name="T41" fmla="*/ 2232 h 2615"/>
                <a:gd name="T42" fmla="*/ 1007 w 3774"/>
                <a:gd name="T43" fmla="*/ 2295 h 2615"/>
                <a:gd name="T44" fmla="*/ 829 w 3774"/>
                <a:gd name="T45" fmla="*/ 2297 h 2615"/>
                <a:gd name="T46" fmla="*/ 680 w 3774"/>
                <a:gd name="T47" fmla="*/ 2250 h 2615"/>
                <a:gd name="T48" fmla="*/ 542 w 3774"/>
                <a:gd name="T49" fmla="*/ 2147 h 2615"/>
                <a:gd name="T50" fmla="*/ 439 w 3774"/>
                <a:gd name="T51" fmla="*/ 1938 h 2615"/>
                <a:gd name="T52" fmla="*/ 347 w 3774"/>
                <a:gd name="T53" fmla="*/ 1863 h 2615"/>
                <a:gd name="T54" fmla="*/ 82 w 3774"/>
                <a:gd name="T55" fmla="*/ 1715 h 2615"/>
                <a:gd name="T56" fmla="*/ 12 w 3774"/>
                <a:gd name="T57" fmla="*/ 1590 h 2615"/>
                <a:gd name="T58" fmla="*/ 4 w 3774"/>
                <a:gd name="T59" fmla="*/ 1451 h 2615"/>
                <a:gd name="T60" fmla="*/ 45 w 3774"/>
                <a:gd name="T61" fmla="*/ 1337 h 2615"/>
                <a:gd name="T62" fmla="*/ 160 w 3774"/>
                <a:gd name="T63" fmla="*/ 1224 h 2615"/>
                <a:gd name="T64" fmla="*/ 128 w 3774"/>
                <a:gd name="T65" fmla="*/ 1146 h 2615"/>
                <a:gd name="T66" fmla="*/ 81 w 3774"/>
                <a:gd name="T67" fmla="*/ 1012 h 2615"/>
                <a:gd name="T68" fmla="*/ 91 w 3774"/>
                <a:gd name="T69" fmla="*/ 885 h 2615"/>
                <a:gd name="T70" fmla="*/ 157 w 3774"/>
                <a:gd name="T71" fmla="*/ 759 h 2615"/>
                <a:gd name="T72" fmla="*/ 273 w 3774"/>
                <a:gd name="T73" fmla="*/ 668 h 2615"/>
                <a:gd name="T74" fmla="*/ 501 w 3774"/>
                <a:gd name="T75" fmla="*/ 620 h 2615"/>
                <a:gd name="T76" fmla="*/ 524 w 3774"/>
                <a:gd name="T77" fmla="*/ 429 h 2615"/>
                <a:gd name="T78" fmla="*/ 633 w 3774"/>
                <a:gd name="T79" fmla="*/ 250 h 2615"/>
                <a:gd name="T80" fmla="*/ 795 w 3774"/>
                <a:gd name="T81" fmla="*/ 131 h 2615"/>
                <a:gd name="T82" fmla="*/ 1017 w 3774"/>
                <a:gd name="T83" fmla="*/ 67 h 2615"/>
                <a:gd name="T84" fmla="*/ 1231 w 3774"/>
                <a:gd name="T85" fmla="*/ 81 h 2615"/>
                <a:gd name="T86" fmla="*/ 1434 w 3774"/>
                <a:gd name="T87" fmla="*/ 155 h 2615"/>
                <a:gd name="T88" fmla="*/ 1567 w 3774"/>
                <a:gd name="T89" fmla="*/ 42 h 2615"/>
                <a:gd name="T90" fmla="*/ 1820 w 3774"/>
                <a:gd name="T91" fmla="*/ 6 h 2615"/>
                <a:gd name="T92" fmla="*/ 2074 w 3774"/>
                <a:gd name="T93" fmla="*/ 146 h 2615"/>
                <a:gd name="T94" fmla="*/ 2139 w 3774"/>
                <a:gd name="T95" fmla="*/ 188 h 2615"/>
                <a:gd name="T96" fmla="*/ 2281 w 3774"/>
                <a:gd name="T97" fmla="*/ 88 h 2615"/>
                <a:gd name="T98" fmla="*/ 2528 w 3774"/>
                <a:gd name="T99" fmla="*/ 75 h 2615"/>
                <a:gd name="T100" fmla="*/ 2733 w 3774"/>
                <a:gd name="T101" fmla="*/ 202 h 2615"/>
                <a:gd name="T102" fmla="*/ 2827 w 3774"/>
                <a:gd name="T103" fmla="*/ 191 h 2615"/>
                <a:gd name="T104" fmla="*/ 2982 w 3774"/>
                <a:gd name="T105" fmla="*/ 149 h 2615"/>
                <a:gd name="T106" fmla="*/ 3130 w 3774"/>
                <a:gd name="T107" fmla="*/ 163 h 2615"/>
                <a:gd name="T108" fmla="*/ 3278 w 3774"/>
                <a:gd name="T109" fmla="*/ 232 h 2615"/>
                <a:gd name="T110" fmla="*/ 3383 w 3774"/>
                <a:gd name="T111" fmla="*/ 344 h 2615"/>
                <a:gd name="T112" fmla="*/ 3447 w 3774"/>
                <a:gd name="T113" fmla="*/ 530 h 2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74" h="2615">
                  <a:moveTo>
                    <a:pt x="3447" y="530"/>
                  </a:moveTo>
                  <a:lnTo>
                    <a:pt x="3447" y="530"/>
                  </a:lnTo>
                  <a:lnTo>
                    <a:pt x="3471" y="542"/>
                  </a:lnTo>
                  <a:lnTo>
                    <a:pt x="3495" y="556"/>
                  </a:lnTo>
                  <a:lnTo>
                    <a:pt x="3517" y="571"/>
                  </a:lnTo>
                  <a:lnTo>
                    <a:pt x="3538" y="587"/>
                  </a:lnTo>
                  <a:lnTo>
                    <a:pt x="3559" y="604"/>
                  </a:lnTo>
                  <a:lnTo>
                    <a:pt x="3578" y="623"/>
                  </a:lnTo>
                  <a:lnTo>
                    <a:pt x="3598" y="643"/>
                  </a:lnTo>
                  <a:lnTo>
                    <a:pt x="3616" y="663"/>
                  </a:lnTo>
                  <a:lnTo>
                    <a:pt x="3616" y="663"/>
                  </a:lnTo>
                  <a:lnTo>
                    <a:pt x="3631" y="683"/>
                  </a:lnTo>
                  <a:lnTo>
                    <a:pt x="3646" y="702"/>
                  </a:lnTo>
                  <a:lnTo>
                    <a:pt x="3657" y="722"/>
                  </a:lnTo>
                  <a:lnTo>
                    <a:pt x="3669" y="741"/>
                  </a:lnTo>
                  <a:lnTo>
                    <a:pt x="3680" y="762"/>
                  </a:lnTo>
                  <a:lnTo>
                    <a:pt x="3689" y="782"/>
                  </a:lnTo>
                  <a:lnTo>
                    <a:pt x="3698" y="802"/>
                  </a:lnTo>
                  <a:lnTo>
                    <a:pt x="3704" y="823"/>
                  </a:lnTo>
                  <a:lnTo>
                    <a:pt x="3710" y="844"/>
                  </a:lnTo>
                  <a:lnTo>
                    <a:pt x="3714" y="865"/>
                  </a:lnTo>
                  <a:lnTo>
                    <a:pt x="3717" y="888"/>
                  </a:lnTo>
                  <a:lnTo>
                    <a:pt x="3719" y="909"/>
                  </a:lnTo>
                  <a:lnTo>
                    <a:pt x="3720" y="931"/>
                  </a:lnTo>
                  <a:lnTo>
                    <a:pt x="3719" y="953"/>
                  </a:lnTo>
                  <a:lnTo>
                    <a:pt x="3717" y="976"/>
                  </a:lnTo>
                  <a:lnTo>
                    <a:pt x="3714" y="998"/>
                  </a:lnTo>
                  <a:lnTo>
                    <a:pt x="3714" y="998"/>
                  </a:lnTo>
                  <a:lnTo>
                    <a:pt x="3710" y="1024"/>
                  </a:lnTo>
                  <a:lnTo>
                    <a:pt x="3704" y="1047"/>
                  </a:lnTo>
                  <a:lnTo>
                    <a:pt x="3696" y="1070"/>
                  </a:lnTo>
                  <a:lnTo>
                    <a:pt x="3687" y="1094"/>
                  </a:lnTo>
                  <a:lnTo>
                    <a:pt x="3687" y="1094"/>
                  </a:lnTo>
                  <a:lnTo>
                    <a:pt x="3701" y="1116"/>
                  </a:lnTo>
                  <a:lnTo>
                    <a:pt x="3713" y="1139"/>
                  </a:lnTo>
                  <a:lnTo>
                    <a:pt x="3725" y="1163"/>
                  </a:lnTo>
                  <a:lnTo>
                    <a:pt x="3735" y="1185"/>
                  </a:lnTo>
                  <a:lnTo>
                    <a:pt x="3743" y="1209"/>
                  </a:lnTo>
                  <a:lnTo>
                    <a:pt x="3752" y="1233"/>
                  </a:lnTo>
                  <a:lnTo>
                    <a:pt x="3758" y="1257"/>
                  </a:lnTo>
                  <a:lnTo>
                    <a:pt x="3764" y="1281"/>
                  </a:lnTo>
                  <a:lnTo>
                    <a:pt x="3768" y="1306"/>
                  </a:lnTo>
                  <a:lnTo>
                    <a:pt x="3771" y="1330"/>
                  </a:lnTo>
                  <a:lnTo>
                    <a:pt x="3773" y="1355"/>
                  </a:lnTo>
                  <a:lnTo>
                    <a:pt x="3774" y="1381"/>
                  </a:lnTo>
                  <a:lnTo>
                    <a:pt x="3774" y="1406"/>
                  </a:lnTo>
                  <a:lnTo>
                    <a:pt x="3773" y="1432"/>
                  </a:lnTo>
                  <a:lnTo>
                    <a:pt x="3770" y="1457"/>
                  </a:lnTo>
                  <a:lnTo>
                    <a:pt x="3767" y="1484"/>
                  </a:lnTo>
                  <a:lnTo>
                    <a:pt x="3767" y="1484"/>
                  </a:lnTo>
                  <a:lnTo>
                    <a:pt x="3761" y="1515"/>
                  </a:lnTo>
                  <a:lnTo>
                    <a:pt x="3753" y="1547"/>
                  </a:lnTo>
                  <a:lnTo>
                    <a:pt x="3744" y="1576"/>
                  </a:lnTo>
                  <a:lnTo>
                    <a:pt x="3734" y="1606"/>
                  </a:lnTo>
                  <a:lnTo>
                    <a:pt x="3722" y="1635"/>
                  </a:lnTo>
                  <a:lnTo>
                    <a:pt x="3708" y="1662"/>
                  </a:lnTo>
                  <a:lnTo>
                    <a:pt x="3692" y="1689"/>
                  </a:lnTo>
                  <a:lnTo>
                    <a:pt x="3675" y="1714"/>
                  </a:lnTo>
                  <a:lnTo>
                    <a:pt x="3657" y="1739"/>
                  </a:lnTo>
                  <a:lnTo>
                    <a:pt x="3638" y="1763"/>
                  </a:lnTo>
                  <a:lnTo>
                    <a:pt x="3616" y="1787"/>
                  </a:lnTo>
                  <a:lnTo>
                    <a:pt x="3593" y="1810"/>
                  </a:lnTo>
                  <a:lnTo>
                    <a:pt x="3569" y="1831"/>
                  </a:lnTo>
                  <a:lnTo>
                    <a:pt x="3542" y="1851"/>
                  </a:lnTo>
                  <a:lnTo>
                    <a:pt x="3516" y="1872"/>
                  </a:lnTo>
                  <a:lnTo>
                    <a:pt x="3487" y="1890"/>
                  </a:lnTo>
                  <a:lnTo>
                    <a:pt x="3487" y="1890"/>
                  </a:lnTo>
                  <a:lnTo>
                    <a:pt x="3447" y="1914"/>
                  </a:lnTo>
                  <a:lnTo>
                    <a:pt x="3405" y="1935"/>
                  </a:lnTo>
                  <a:lnTo>
                    <a:pt x="3363" y="1953"/>
                  </a:lnTo>
                  <a:lnTo>
                    <a:pt x="3321" y="1969"/>
                  </a:lnTo>
                  <a:lnTo>
                    <a:pt x="3278" y="1981"/>
                  </a:lnTo>
                  <a:lnTo>
                    <a:pt x="3233" y="1992"/>
                  </a:lnTo>
                  <a:lnTo>
                    <a:pt x="3188" y="1998"/>
                  </a:lnTo>
                  <a:lnTo>
                    <a:pt x="3142" y="2002"/>
                  </a:lnTo>
                  <a:lnTo>
                    <a:pt x="3142" y="2002"/>
                  </a:lnTo>
                  <a:lnTo>
                    <a:pt x="3124" y="2037"/>
                  </a:lnTo>
                  <a:lnTo>
                    <a:pt x="3105" y="2068"/>
                  </a:lnTo>
                  <a:lnTo>
                    <a:pt x="3082" y="2099"/>
                  </a:lnTo>
                  <a:lnTo>
                    <a:pt x="3057" y="2129"/>
                  </a:lnTo>
                  <a:lnTo>
                    <a:pt x="3030" y="2156"/>
                  </a:lnTo>
                  <a:lnTo>
                    <a:pt x="3000" y="2183"/>
                  </a:lnTo>
                  <a:lnTo>
                    <a:pt x="2967" y="2209"/>
                  </a:lnTo>
                  <a:lnTo>
                    <a:pt x="2931" y="2232"/>
                  </a:lnTo>
                  <a:lnTo>
                    <a:pt x="2931" y="2232"/>
                  </a:lnTo>
                  <a:lnTo>
                    <a:pt x="2904" y="2249"/>
                  </a:lnTo>
                  <a:lnTo>
                    <a:pt x="2878" y="2262"/>
                  </a:lnTo>
                  <a:lnTo>
                    <a:pt x="2849" y="2276"/>
                  </a:lnTo>
                  <a:lnTo>
                    <a:pt x="2821" y="2288"/>
                  </a:lnTo>
                  <a:lnTo>
                    <a:pt x="2792" y="2300"/>
                  </a:lnTo>
                  <a:lnTo>
                    <a:pt x="2763" y="2309"/>
                  </a:lnTo>
                  <a:lnTo>
                    <a:pt x="2734" y="2316"/>
                  </a:lnTo>
                  <a:lnTo>
                    <a:pt x="2704" y="2322"/>
                  </a:lnTo>
                  <a:lnTo>
                    <a:pt x="2673" y="2328"/>
                  </a:lnTo>
                  <a:lnTo>
                    <a:pt x="2643" y="2331"/>
                  </a:lnTo>
                  <a:lnTo>
                    <a:pt x="2612" y="2334"/>
                  </a:lnTo>
                  <a:lnTo>
                    <a:pt x="2580" y="2334"/>
                  </a:lnTo>
                  <a:lnTo>
                    <a:pt x="2549" y="2334"/>
                  </a:lnTo>
                  <a:lnTo>
                    <a:pt x="2516" y="2333"/>
                  </a:lnTo>
                  <a:lnTo>
                    <a:pt x="2483" y="2330"/>
                  </a:lnTo>
                  <a:lnTo>
                    <a:pt x="2450" y="2325"/>
                  </a:lnTo>
                  <a:lnTo>
                    <a:pt x="2450" y="2325"/>
                  </a:lnTo>
                  <a:lnTo>
                    <a:pt x="2405" y="2316"/>
                  </a:lnTo>
                  <a:lnTo>
                    <a:pt x="2361" y="2306"/>
                  </a:lnTo>
                  <a:lnTo>
                    <a:pt x="2319" y="2292"/>
                  </a:lnTo>
                  <a:lnTo>
                    <a:pt x="2278" y="2277"/>
                  </a:lnTo>
                  <a:lnTo>
                    <a:pt x="2278" y="2277"/>
                  </a:lnTo>
                  <a:lnTo>
                    <a:pt x="2272" y="2297"/>
                  </a:lnTo>
                  <a:lnTo>
                    <a:pt x="2265" y="2315"/>
                  </a:lnTo>
                  <a:lnTo>
                    <a:pt x="2258" y="2333"/>
                  </a:lnTo>
                  <a:lnTo>
                    <a:pt x="2249" y="2351"/>
                  </a:lnTo>
                  <a:lnTo>
                    <a:pt x="2240" y="2368"/>
                  </a:lnTo>
                  <a:lnTo>
                    <a:pt x="2229" y="2385"/>
                  </a:lnTo>
                  <a:lnTo>
                    <a:pt x="2217" y="2401"/>
                  </a:lnTo>
                  <a:lnTo>
                    <a:pt x="2205" y="2418"/>
                  </a:lnTo>
                  <a:lnTo>
                    <a:pt x="2193" y="2433"/>
                  </a:lnTo>
                  <a:lnTo>
                    <a:pt x="2180" y="2448"/>
                  </a:lnTo>
                  <a:lnTo>
                    <a:pt x="2165" y="2463"/>
                  </a:lnTo>
                  <a:lnTo>
                    <a:pt x="2150" y="2478"/>
                  </a:lnTo>
                  <a:lnTo>
                    <a:pt x="2116" y="2503"/>
                  </a:lnTo>
                  <a:lnTo>
                    <a:pt x="2080" y="2528"/>
                  </a:lnTo>
                  <a:lnTo>
                    <a:pt x="2080" y="2528"/>
                  </a:lnTo>
                  <a:lnTo>
                    <a:pt x="2057" y="2542"/>
                  </a:lnTo>
                  <a:lnTo>
                    <a:pt x="2033" y="2555"/>
                  </a:lnTo>
                  <a:lnTo>
                    <a:pt x="2011" y="2566"/>
                  </a:lnTo>
                  <a:lnTo>
                    <a:pt x="1987" y="2576"/>
                  </a:lnTo>
                  <a:lnTo>
                    <a:pt x="1963" y="2585"/>
                  </a:lnTo>
                  <a:lnTo>
                    <a:pt x="1938" y="2593"/>
                  </a:lnTo>
                  <a:lnTo>
                    <a:pt x="1914" y="2599"/>
                  </a:lnTo>
                  <a:lnTo>
                    <a:pt x="1888" y="2605"/>
                  </a:lnTo>
                  <a:lnTo>
                    <a:pt x="1863" y="2609"/>
                  </a:lnTo>
                  <a:lnTo>
                    <a:pt x="1836" y="2612"/>
                  </a:lnTo>
                  <a:lnTo>
                    <a:pt x="1811" y="2614"/>
                  </a:lnTo>
                  <a:lnTo>
                    <a:pt x="1784" y="2615"/>
                  </a:lnTo>
                  <a:lnTo>
                    <a:pt x="1757" y="2614"/>
                  </a:lnTo>
                  <a:lnTo>
                    <a:pt x="1730" y="2612"/>
                  </a:lnTo>
                  <a:lnTo>
                    <a:pt x="1702" y="2611"/>
                  </a:lnTo>
                  <a:lnTo>
                    <a:pt x="1675" y="2606"/>
                  </a:lnTo>
                  <a:lnTo>
                    <a:pt x="1675" y="2606"/>
                  </a:lnTo>
                  <a:lnTo>
                    <a:pt x="1646" y="2602"/>
                  </a:lnTo>
                  <a:lnTo>
                    <a:pt x="1620" y="2596"/>
                  </a:lnTo>
                  <a:lnTo>
                    <a:pt x="1594" y="2588"/>
                  </a:lnTo>
                  <a:lnTo>
                    <a:pt x="1567" y="2581"/>
                  </a:lnTo>
                  <a:lnTo>
                    <a:pt x="1543" y="2572"/>
                  </a:lnTo>
                  <a:lnTo>
                    <a:pt x="1518" y="2561"/>
                  </a:lnTo>
                  <a:lnTo>
                    <a:pt x="1496" y="2551"/>
                  </a:lnTo>
                  <a:lnTo>
                    <a:pt x="1472" y="2539"/>
                  </a:lnTo>
                  <a:lnTo>
                    <a:pt x="1449" y="2525"/>
                  </a:lnTo>
                  <a:lnTo>
                    <a:pt x="1428" y="2512"/>
                  </a:lnTo>
                  <a:lnTo>
                    <a:pt x="1407" y="2497"/>
                  </a:lnTo>
                  <a:lnTo>
                    <a:pt x="1388" y="2481"/>
                  </a:lnTo>
                  <a:lnTo>
                    <a:pt x="1369" y="2464"/>
                  </a:lnTo>
                  <a:lnTo>
                    <a:pt x="1349" y="2446"/>
                  </a:lnTo>
                  <a:lnTo>
                    <a:pt x="1331" y="2427"/>
                  </a:lnTo>
                  <a:lnTo>
                    <a:pt x="1313" y="2407"/>
                  </a:lnTo>
                  <a:lnTo>
                    <a:pt x="1313" y="2407"/>
                  </a:lnTo>
                  <a:lnTo>
                    <a:pt x="1294" y="2382"/>
                  </a:lnTo>
                  <a:lnTo>
                    <a:pt x="1277" y="2358"/>
                  </a:lnTo>
                  <a:lnTo>
                    <a:pt x="1261" y="2333"/>
                  </a:lnTo>
                  <a:lnTo>
                    <a:pt x="1248" y="2307"/>
                  </a:lnTo>
                  <a:lnTo>
                    <a:pt x="1236" y="2280"/>
                  </a:lnTo>
                  <a:lnTo>
                    <a:pt x="1225" y="2255"/>
                  </a:lnTo>
                  <a:lnTo>
                    <a:pt x="1218" y="2228"/>
                  </a:lnTo>
                  <a:lnTo>
                    <a:pt x="1210" y="2201"/>
                  </a:lnTo>
                  <a:lnTo>
                    <a:pt x="1210" y="2201"/>
                  </a:lnTo>
                  <a:lnTo>
                    <a:pt x="1189" y="2218"/>
                  </a:lnTo>
                  <a:lnTo>
                    <a:pt x="1167" y="2232"/>
                  </a:lnTo>
                  <a:lnTo>
                    <a:pt x="1167" y="2232"/>
                  </a:lnTo>
                  <a:lnTo>
                    <a:pt x="1147" y="2243"/>
                  </a:lnTo>
                  <a:lnTo>
                    <a:pt x="1128" y="2253"/>
                  </a:lnTo>
                  <a:lnTo>
                    <a:pt x="1109" y="2262"/>
                  </a:lnTo>
                  <a:lnTo>
                    <a:pt x="1089" y="2271"/>
                  </a:lnTo>
                  <a:lnTo>
                    <a:pt x="1070" y="2279"/>
                  </a:lnTo>
                  <a:lnTo>
                    <a:pt x="1049" y="2285"/>
                  </a:lnTo>
                  <a:lnTo>
                    <a:pt x="1028" y="2291"/>
                  </a:lnTo>
                  <a:lnTo>
                    <a:pt x="1007" y="2295"/>
                  </a:lnTo>
                  <a:lnTo>
                    <a:pt x="986" y="2300"/>
                  </a:lnTo>
                  <a:lnTo>
                    <a:pt x="965" y="2301"/>
                  </a:lnTo>
                  <a:lnTo>
                    <a:pt x="943" y="2303"/>
                  </a:lnTo>
                  <a:lnTo>
                    <a:pt x="920" y="2304"/>
                  </a:lnTo>
                  <a:lnTo>
                    <a:pt x="898" y="2304"/>
                  </a:lnTo>
                  <a:lnTo>
                    <a:pt x="876" y="2303"/>
                  </a:lnTo>
                  <a:lnTo>
                    <a:pt x="853" y="2300"/>
                  </a:lnTo>
                  <a:lnTo>
                    <a:pt x="829" y="2297"/>
                  </a:lnTo>
                  <a:lnTo>
                    <a:pt x="829" y="2297"/>
                  </a:lnTo>
                  <a:lnTo>
                    <a:pt x="807" y="2292"/>
                  </a:lnTo>
                  <a:lnTo>
                    <a:pt x="784" y="2288"/>
                  </a:lnTo>
                  <a:lnTo>
                    <a:pt x="762" y="2282"/>
                  </a:lnTo>
                  <a:lnTo>
                    <a:pt x="741" y="2276"/>
                  </a:lnTo>
                  <a:lnTo>
                    <a:pt x="720" y="2268"/>
                  </a:lnTo>
                  <a:lnTo>
                    <a:pt x="699" y="2259"/>
                  </a:lnTo>
                  <a:lnTo>
                    <a:pt x="680" y="2250"/>
                  </a:lnTo>
                  <a:lnTo>
                    <a:pt x="660" y="2240"/>
                  </a:lnTo>
                  <a:lnTo>
                    <a:pt x="642" y="2229"/>
                  </a:lnTo>
                  <a:lnTo>
                    <a:pt x="625" y="2218"/>
                  </a:lnTo>
                  <a:lnTo>
                    <a:pt x="607" y="2206"/>
                  </a:lnTo>
                  <a:lnTo>
                    <a:pt x="590" y="2192"/>
                  </a:lnTo>
                  <a:lnTo>
                    <a:pt x="574" y="2177"/>
                  </a:lnTo>
                  <a:lnTo>
                    <a:pt x="557" y="2162"/>
                  </a:lnTo>
                  <a:lnTo>
                    <a:pt x="542" y="2147"/>
                  </a:lnTo>
                  <a:lnTo>
                    <a:pt x="529" y="2131"/>
                  </a:lnTo>
                  <a:lnTo>
                    <a:pt x="529" y="2131"/>
                  </a:lnTo>
                  <a:lnTo>
                    <a:pt x="505" y="2099"/>
                  </a:lnTo>
                  <a:lnTo>
                    <a:pt x="486" y="2070"/>
                  </a:lnTo>
                  <a:lnTo>
                    <a:pt x="469" y="2037"/>
                  </a:lnTo>
                  <a:lnTo>
                    <a:pt x="456" y="2005"/>
                  </a:lnTo>
                  <a:lnTo>
                    <a:pt x="445" y="1972"/>
                  </a:lnTo>
                  <a:lnTo>
                    <a:pt x="439" y="1938"/>
                  </a:lnTo>
                  <a:lnTo>
                    <a:pt x="436" y="1904"/>
                  </a:lnTo>
                  <a:lnTo>
                    <a:pt x="436" y="1869"/>
                  </a:lnTo>
                  <a:lnTo>
                    <a:pt x="436" y="1869"/>
                  </a:lnTo>
                  <a:lnTo>
                    <a:pt x="414" y="1869"/>
                  </a:lnTo>
                  <a:lnTo>
                    <a:pt x="393" y="1868"/>
                  </a:lnTo>
                  <a:lnTo>
                    <a:pt x="371" y="1866"/>
                  </a:lnTo>
                  <a:lnTo>
                    <a:pt x="347" y="1863"/>
                  </a:lnTo>
                  <a:lnTo>
                    <a:pt x="347" y="1863"/>
                  </a:lnTo>
                  <a:lnTo>
                    <a:pt x="306" y="1854"/>
                  </a:lnTo>
                  <a:lnTo>
                    <a:pt x="269" y="1844"/>
                  </a:lnTo>
                  <a:lnTo>
                    <a:pt x="233" y="1831"/>
                  </a:lnTo>
                  <a:lnTo>
                    <a:pt x="199" y="1813"/>
                  </a:lnTo>
                  <a:lnTo>
                    <a:pt x="166" y="1793"/>
                  </a:lnTo>
                  <a:lnTo>
                    <a:pt x="136" y="1771"/>
                  </a:lnTo>
                  <a:lnTo>
                    <a:pt x="108" y="1745"/>
                  </a:lnTo>
                  <a:lnTo>
                    <a:pt x="82" y="1715"/>
                  </a:lnTo>
                  <a:lnTo>
                    <a:pt x="82" y="1715"/>
                  </a:lnTo>
                  <a:lnTo>
                    <a:pt x="58" y="1686"/>
                  </a:lnTo>
                  <a:lnTo>
                    <a:pt x="48" y="1671"/>
                  </a:lnTo>
                  <a:lnTo>
                    <a:pt x="39" y="1654"/>
                  </a:lnTo>
                  <a:lnTo>
                    <a:pt x="31" y="1638"/>
                  </a:lnTo>
                  <a:lnTo>
                    <a:pt x="24" y="1623"/>
                  </a:lnTo>
                  <a:lnTo>
                    <a:pt x="18" y="1606"/>
                  </a:lnTo>
                  <a:lnTo>
                    <a:pt x="12" y="1590"/>
                  </a:lnTo>
                  <a:lnTo>
                    <a:pt x="7" y="1573"/>
                  </a:lnTo>
                  <a:lnTo>
                    <a:pt x="4" y="1556"/>
                  </a:lnTo>
                  <a:lnTo>
                    <a:pt x="1" y="1539"/>
                  </a:lnTo>
                  <a:lnTo>
                    <a:pt x="0" y="1523"/>
                  </a:lnTo>
                  <a:lnTo>
                    <a:pt x="0" y="1505"/>
                  </a:lnTo>
                  <a:lnTo>
                    <a:pt x="0" y="1487"/>
                  </a:lnTo>
                  <a:lnTo>
                    <a:pt x="1" y="1469"/>
                  </a:lnTo>
                  <a:lnTo>
                    <a:pt x="4" y="1451"/>
                  </a:lnTo>
                  <a:lnTo>
                    <a:pt x="4" y="1451"/>
                  </a:lnTo>
                  <a:lnTo>
                    <a:pt x="7" y="1435"/>
                  </a:lnTo>
                  <a:lnTo>
                    <a:pt x="12" y="1417"/>
                  </a:lnTo>
                  <a:lnTo>
                    <a:pt x="16" y="1400"/>
                  </a:lnTo>
                  <a:lnTo>
                    <a:pt x="22" y="1384"/>
                  </a:lnTo>
                  <a:lnTo>
                    <a:pt x="30" y="1367"/>
                  </a:lnTo>
                  <a:lnTo>
                    <a:pt x="37" y="1352"/>
                  </a:lnTo>
                  <a:lnTo>
                    <a:pt x="45" y="1337"/>
                  </a:lnTo>
                  <a:lnTo>
                    <a:pt x="54" y="1322"/>
                  </a:lnTo>
                  <a:lnTo>
                    <a:pt x="64" y="1309"/>
                  </a:lnTo>
                  <a:lnTo>
                    <a:pt x="76" y="1296"/>
                  </a:lnTo>
                  <a:lnTo>
                    <a:pt x="88" y="1282"/>
                  </a:lnTo>
                  <a:lnTo>
                    <a:pt x="100" y="1270"/>
                  </a:lnTo>
                  <a:lnTo>
                    <a:pt x="114" y="1258"/>
                  </a:lnTo>
                  <a:lnTo>
                    <a:pt x="128" y="1246"/>
                  </a:lnTo>
                  <a:lnTo>
                    <a:pt x="160" y="1224"/>
                  </a:lnTo>
                  <a:lnTo>
                    <a:pt x="160" y="1224"/>
                  </a:lnTo>
                  <a:lnTo>
                    <a:pt x="179" y="1212"/>
                  </a:lnTo>
                  <a:lnTo>
                    <a:pt x="179" y="1212"/>
                  </a:lnTo>
                  <a:lnTo>
                    <a:pt x="163" y="1194"/>
                  </a:lnTo>
                  <a:lnTo>
                    <a:pt x="163" y="1194"/>
                  </a:lnTo>
                  <a:lnTo>
                    <a:pt x="151" y="1179"/>
                  </a:lnTo>
                  <a:lnTo>
                    <a:pt x="139" y="1163"/>
                  </a:lnTo>
                  <a:lnTo>
                    <a:pt x="128" y="1146"/>
                  </a:lnTo>
                  <a:lnTo>
                    <a:pt x="120" y="1130"/>
                  </a:lnTo>
                  <a:lnTo>
                    <a:pt x="111" y="1113"/>
                  </a:lnTo>
                  <a:lnTo>
                    <a:pt x="103" y="1097"/>
                  </a:lnTo>
                  <a:lnTo>
                    <a:pt x="97" y="1080"/>
                  </a:lnTo>
                  <a:lnTo>
                    <a:pt x="91" y="1064"/>
                  </a:lnTo>
                  <a:lnTo>
                    <a:pt x="87" y="1046"/>
                  </a:lnTo>
                  <a:lnTo>
                    <a:pt x="84" y="1030"/>
                  </a:lnTo>
                  <a:lnTo>
                    <a:pt x="81" y="1012"/>
                  </a:lnTo>
                  <a:lnTo>
                    <a:pt x="79" y="994"/>
                  </a:lnTo>
                  <a:lnTo>
                    <a:pt x="79" y="976"/>
                  </a:lnTo>
                  <a:lnTo>
                    <a:pt x="79" y="958"/>
                  </a:lnTo>
                  <a:lnTo>
                    <a:pt x="81" y="940"/>
                  </a:lnTo>
                  <a:lnTo>
                    <a:pt x="84" y="920"/>
                  </a:lnTo>
                  <a:lnTo>
                    <a:pt x="84" y="920"/>
                  </a:lnTo>
                  <a:lnTo>
                    <a:pt x="87" y="903"/>
                  </a:lnTo>
                  <a:lnTo>
                    <a:pt x="91" y="885"/>
                  </a:lnTo>
                  <a:lnTo>
                    <a:pt x="96" y="867"/>
                  </a:lnTo>
                  <a:lnTo>
                    <a:pt x="102" y="850"/>
                  </a:lnTo>
                  <a:lnTo>
                    <a:pt x="109" y="834"/>
                  </a:lnTo>
                  <a:lnTo>
                    <a:pt x="117" y="817"/>
                  </a:lnTo>
                  <a:lnTo>
                    <a:pt x="126" y="802"/>
                  </a:lnTo>
                  <a:lnTo>
                    <a:pt x="136" y="787"/>
                  </a:lnTo>
                  <a:lnTo>
                    <a:pt x="146" y="773"/>
                  </a:lnTo>
                  <a:lnTo>
                    <a:pt x="157" y="759"/>
                  </a:lnTo>
                  <a:lnTo>
                    <a:pt x="170" y="746"/>
                  </a:lnTo>
                  <a:lnTo>
                    <a:pt x="182" y="732"/>
                  </a:lnTo>
                  <a:lnTo>
                    <a:pt x="197" y="720"/>
                  </a:lnTo>
                  <a:lnTo>
                    <a:pt x="212" y="708"/>
                  </a:lnTo>
                  <a:lnTo>
                    <a:pt x="227" y="696"/>
                  </a:lnTo>
                  <a:lnTo>
                    <a:pt x="245" y="684"/>
                  </a:lnTo>
                  <a:lnTo>
                    <a:pt x="245" y="684"/>
                  </a:lnTo>
                  <a:lnTo>
                    <a:pt x="273" y="668"/>
                  </a:lnTo>
                  <a:lnTo>
                    <a:pt x="305" y="654"/>
                  </a:lnTo>
                  <a:lnTo>
                    <a:pt x="335" y="643"/>
                  </a:lnTo>
                  <a:lnTo>
                    <a:pt x="366" y="632"/>
                  </a:lnTo>
                  <a:lnTo>
                    <a:pt x="399" y="626"/>
                  </a:lnTo>
                  <a:lnTo>
                    <a:pt x="432" y="622"/>
                  </a:lnTo>
                  <a:lnTo>
                    <a:pt x="466" y="620"/>
                  </a:lnTo>
                  <a:lnTo>
                    <a:pt x="501" y="620"/>
                  </a:lnTo>
                  <a:lnTo>
                    <a:pt x="501" y="620"/>
                  </a:lnTo>
                  <a:lnTo>
                    <a:pt x="499" y="593"/>
                  </a:lnTo>
                  <a:lnTo>
                    <a:pt x="501" y="565"/>
                  </a:lnTo>
                  <a:lnTo>
                    <a:pt x="502" y="536"/>
                  </a:lnTo>
                  <a:lnTo>
                    <a:pt x="506" y="508"/>
                  </a:lnTo>
                  <a:lnTo>
                    <a:pt x="506" y="508"/>
                  </a:lnTo>
                  <a:lnTo>
                    <a:pt x="511" y="481"/>
                  </a:lnTo>
                  <a:lnTo>
                    <a:pt x="517" y="454"/>
                  </a:lnTo>
                  <a:lnTo>
                    <a:pt x="524" y="429"/>
                  </a:lnTo>
                  <a:lnTo>
                    <a:pt x="533" y="403"/>
                  </a:lnTo>
                  <a:lnTo>
                    <a:pt x="544" y="380"/>
                  </a:lnTo>
                  <a:lnTo>
                    <a:pt x="556" y="356"/>
                  </a:lnTo>
                  <a:lnTo>
                    <a:pt x="569" y="333"/>
                  </a:lnTo>
                  <a:lnTo>
                    <a:pt x="583" y="311"/>
                  </a:lnTo>
                  <a:lnTo>
                    <a:pt x="599" y="290"/>
                  </a:lnTo>
                  <a:lnTo>
                    <a:pt x="616" y="269"/>
                  </a:lnTo>
                  <a:lnTo>
                    <a:pt x="633" y="250"/>
                  </a:lnTo>
                  <a:lnTo>
                    <a:pt x="653" y="230"/>
                  </a:lnTo>
                  <a:lnTo>
                    <a:pt x="674" y="212"/>
                  </a:lnTo>
                  <a:lnTo>
                    <a:pt x="696" y="194"/>
                  </a:lnTo>
                  <a:lnTo>
                    <a:pt x="719" y="178"/>
                  </a:lnTo>
                  <a:lnTo>
                    <a:pt x="744" y="161"/>
                  </a:lnTo>
                  <a:lnTo>
                    <a:pt x="744" y="161"/>
                  </a:lnTo>
                  <a:lnTo>
                    <a:pt x="769" y="146"/>
                  </a:lnTo>
                  <a:lnTo>
                    <a:pt x="795" y="131"/>
                  </a:lnTo>
                  <a:lnTo>
                    <a:pt x="822" y="120"/>
                  </a:lnTo>
                  <a:lnTo>
                    <a:pt x="849" y="108"/>
                  </a:lnTo>
                  <a:lnTo>
                    <a:pt x="876" y="99"/>
                  </a:lnTo>
                  <a:lnTo>
                    <a:pt x="902" y="90"/>
                  </a:lnTo>
                  <a:lnTo>
                    <a:pt x="931" y="82"/>
                  </a:lnTo>
                  <a:lnTo>
                    <a:pt x="959" y="76"/>
                  </a:lnTo>
                  <a:lnTo>
                    <a:pt x="988" y="72"/>
                  </a:lnTo>
                  <a:lnTo>
                    <a:pt x="1017" y="67"/>
                  </a:lnTo>
                  <a:lnTo>
                    <a:pt x="1046" y="66"/>
                  </a:lnTo>
                  <a:lnTo>
                    <a:pt x="1076" y="64"/>
                  </a:lnTo>
                  <a:lnTo>
                    <a:pt x="1106" y="64"/>
                  </a:lnTo>
                  <a:lnTo>
                    <a:pt x="1137" y="67"/>
                  </a:lnTo>
                  <a:lnTo>
                    <a:pt x="1167" y="70"/>
                  </a:lnTo>
                  <a:lnTo>
                    <a:pt x="1198" y="75"/>
                  </a:lnTo>
                  <a:lnTo>
                    <a:pt x="1198" y="75"/>
                  </a:lnTo>
                  <a:lnTo>
                    <a:pt x="1231" y="81"/>
                  </a:lnTo>
                  <a:lnTo>
                    <a:pt x="1262" y="87"/>
                  </a:lnTo>
                  <a:lnTo>
                    <a:pt x="1294" y="96"/>
                  </a:lnTo>
                  <a:lnTo>
                    <a:pt x="1324" y="105"/>
                  </a:lnTo>
                  <a:lnTo>
                    <a:pt x="1352" y="115"/>
                  </a:lnTo>
                  <a:lnTo>
                    <a:pt x="1381" y="127"/>
                  </a:lnTo>
                  <a:lnTo>
                    <a:pt x="1407" y="140"/>
                  </a:lnTo>
                  <a:lnTo>
                    <a:pt x="1434" y="155"/>
                  </a:lnTo>
                  <a:lnTo>
                    <a:pt x="1434" y="155"/>
                  </a:lnTo>
                  <a:lnTo>
                    <a:pt x="1445" y="142"/>
                  </a:lnTo>
                  <a:lnTo>
                    <a:pt x="1455" y="129"/>
                  </a:lnTo>
                  <a:lnTo>
                    <a:pt x="1466" y="117"/>
                  </a:lnTo>
                  <a:lnTo>
                    <a:pt x="1478" y="105"/>
                  </a:lnTo>
                  <a:lnTo>
                    <a:pt x="1505" y="82"/>
                  </a:lnTo>
                  <a:lnTo>
                    <a:pt x="1536" y="61"/>
                  </a:lnTo>
                  <a:lnTo>
                    <a:pt x="1536" y="61"/>
                  </a:lnTo>
                  <a:lnTo>
                    <a:pt x="1567" y="42"/>
                  </a:lnTo>
                  <a:lnTo>
                    <a:pt x="1600" y="27"/>
                  </a:lnTo>
                  <a:lnTo>
                    <a:pt x="1635" y="15"/>
                  </a:lnTo>
                  <a:lnTo>
                    <a:pt x="1670" y="7"/>
                  </a:lnTo>
                  <a:lnTo>
                    <a:pt x="1706" y="1"/>
                  </a:lnTo>
                  <a:lnTo>
                    <a:pt x="1742" y="0"/>
                  </a:lnTo>
                  <a:lnTo>
                    <a:pt x="1781" y="1"/>
                  </a:lnTo>
                  <a:lnTo>
                    <a:pt x="1820" y="6"/>
                  </a:lnTo>
                  <a:lnTo>
                    <a:pt x="1820" y="6"/>
                  </a:lnTo>
                  <a:lnTo>
                    <a:pt x="1859" y="13"/>
                  </a:lnTo>
                  <a:lnTo>
                    <a:pt x="1894" y="24"/>
                  </a:lnTo>
                  <a:lnTo>
                    <a:pt x="1930" y="37"/>
                  </a:lnTo>
                  <a:lnTo>
                    <a:pt x="1962" y="54"/>
                  </a:lnTo>
                  <a:lnTo>
                    <a:pt x="1993" y="73"/>
                  </a:lnTo>
                  <a:lnTo>
                    <a:pt x="2021" y="94"/>
                  </a:lnTo>
                  <a:lnTo>
                    <a:pt x="2048" y="120"/>
                  </a:lnTo>
                  <a:lnTo>
                    <a:pt x="2074" y="146"/>
                  </a:lnTo>
                  <a:lnTo>
                    <a:pt x="2074" y="146"/>
                  </a:lnTo>
                  <a:lnTo>
                    <a:pt x="2087" y="163"/>
                  </a:lnTo>
                  <a:lnTo>
                    <a:pt x="2099" y="179"/>
                  </a:lnTo>
                  <a:lnTo>
                    <a:pt x="2110" y="197"/>
                  </a:lnTo>
                  <a:lnTo>
                    <a:pt x="2120" y="215"/>
                  </a:lnTo>
                  <a:lnTo>
                    <a:pt x="2120" y="215"/>
                  </a:lnTo>
                  <a:lnTo>
                    <a:pt x="2129" y="202"/>
                  </a:lnTo>
                  <a:lnTo>
                    <a:pt x="2139" y="188"/>
                  </a:lnTo>
                  <a:lnTo>
                    <a:pt x="2150" y="175"/>
                  </a:lnTo>
                  <a:lnTo>
                    <a:pt x="2162" y="163"/>
                  </a:lnTo>
                  <a:lnTo>
                    <a:pt x="2175" y="152"/>
                  </a:lnTo>
                  <a:lnTo>
                    <a:pt x="2189" y="140"/>
                  </a:lnTo>
                  <a:lnTo>
                    <a:pt x="2219" y="120"/>
                  </a:lnTo>
                  <a:lnTo>
                    <a:pt x="2219" y="120"/>
                  </a:lnTo>
                  <a:lnTo>
                    <a:pt x="2250" y="103"/>
                  </a:lnTo>
                  <a:lnTo>
                    <a:pt x="2281" y="88"/>
                  </a:lnTo>
                  <a:lnTo>
                    <a:pt x="2314" y="76"/>
                  </a:lnTo>
                  <a:lnTo>
                    <a:pt x="2347" y="69"/>
                  </a:lnTo>
                  <a:lnTo>
                    <a:pt x="2382" y="64"/>
                  </a:lnTo>
                  <a:lnTo>
                    <a:pt x="2417" y="63"/>
                  </a:lnTo>
                  <a:lnTo>
                    <a:pt x="2453" y="63"/>
                  </a:lnTo>
                  <a:lnTo>
                    <a:pt x="2491" y="67"/>
                  </a:lnTo>
                  <a:lnTo>
                    <a:pt x="2491" y="67"/>
                  </a:lnTo>
                  <a:lnTo>
                    <a:pt x="2528" y="75"/>
                  </a:lnTo>
                  <a:lnTo>
                    <a:pt x="2562" y="85"/>
                  </a:lnTo>
                  <a:lnTo>
                    <a:pt x="2595" y="99"/>
                  </a:lnTo>
                  <a:lnTo>
                    <a:pt x="2627" y="114"/>
                  </a:lnTo>
                  <a:lnTo>
                    <a:pt x="2656" y="131"/>
                  </a:lnTo>
                  <a:lnTo>
                    <a:pt x="2683" y="152"/>
                  </a:lnTo>
                  <a:lnTo>
                    <a:pt x="2709" y="176"/>
                  </a:lnTo>
                  <a:lnTo>
                    <a:pt x="2733" y="202"/>
                  </a:lnTo>
                  <a:lnTo>
                    <a:pt x="2733" y="202"/>
                  </a:lnTo>
                  <a:lnTo>
                    <a:pt x="2746" y="218"/>
                  </a:lnTo>
                  <a:lnTo>
                    <a:pt x="2758" y="236"/>
                  </a:lnTo>
                  <a:lnTo>
                    <a:pt x="2758" y="236"/>
                  </a:lnTo>
                  <a:lnTo>
                    <a:pt x="2773" y="224"/>
                  </a:lnTo>
                  <a:lnTo>
                    <a:pt x="2773" y="224"/>
                  </a:lnTo>
                  <a:lnTo>
                    <a:pt x="2791" y="212"/>
                  </a:lnTo>
                  <a:lnTo>
                    <a:pt x="2809" y="202"/>
                  </a:lnTo>
                  <a:lnTo>
                    <a:pt x="2827" y="191"/>
                  </a:lnTo>
                  <a:lnTo>
                    <a:pt x="2846" y="184"/>
                  </a:lnTo>
                  <a:lnTo>
                    <a:pt x="2864" y="175"/>
                  </a:lnTo>
                  <a:lnTo>
                    <a:pt x="2884" y="169"/>
                  </a:lnTo>
                  <a:lnTo>
                    <a:pt x="2903" y="163"/>
                  </a:lnTo>
                  <a:lnTo>
                    <a:pt x="2922" y="157"/>
                  </a:lnTo>
                  <a:lnTo>
                    <a:pt x="2942" y="154"/>
                  </a:lnTo>
                  <a:lnTo>
                    <a:pt x="2963" y="151"/>
                  </a:lnTo>
                  <a:lnTo>
                    <a:pt x="2982" y="149"/>
                  </a:lnTo>
                  <a:lnTo>
                    <a:pt x="3003" y="148"/>
                  </a:lnTo>
                  <a:lnTo>
                    <a:pt x="3024" y="148"/>
                  </a:lnTo>
                  <a:lnTo>
                    <a:pt x="3045" y="149"/>
                  </a:lnTo>
                  <a:lnTo>
                    <a:pt x="3066" y="151"/>
                  </a:lnTo>
                  <a:lnTo>
                    <a:pt x="3088" y="154"/>
                  </a:lnTo>
                  <a:lnTo>
                    <a:pt x="3088" y="154"/>
                  </a:lnTo>
                  <a:lnTo>
                    <a:pt x="3109" y="157"/>
                  </a:lnTo>
                  <a:lnTo>
                    <a:pt x="3130" y="163"/>
                  </a:lnTo>
                  <a:lnTo>
                    <a:pt x="3151" y="167"/>
                  </a:lnTo>
                  <a:lnTo>
                    <a:pt x="3170" y="175"/>
                  </a:lnTo>
                  <a:lnTo>
                    <a:pt x="3190" y="182"/>
                  </a:lnTo>
                  <a:lnTo>
                    <a:pt x="3208" y="190"/>
                  </a:lnTo>
                  <a:lnTo>
                    <a:pt x="3227" y="199"/>
                  </a:lnTo>
                  <a:lnTo>
                    <a:pt x="3244" y="209"/>
                  </a:lnTo>
                  <a:lnTo>
                    <a:pt x="3262" y="220"/>
                  </a:lnTo>
                  <a:lnTo>
                    <a:pt x="3278" y="232"/>
                  </a:lnTo>
                  <a:lnTo>
                    <a:pt x="3293" y="244"/>
                  </a:lnTo>
                  <a:lnTo>
                    <a:pt x="3309" y="257"/>
                  </a:lnTo>
                  <a:lnTo>
                    <a:pt x="3324" y="270"/>
                  </a:lnTo>
                  <a:lnTo>
                    <a:pt x="3338" y="287"/>
                  </a:lnTo>
                  <a:lnTo>
                    <a:pt x="3353" y="302"/>
                  </a:lnTo>
                  <a:lnTo>
                    <a:pt x="3365" y="318"/>
                  </a:lnTo>
                  <a:lnTo>
                    <a:pt x="3365" y="318"/>
                  </a:lnTo>
                  <a:lnTo>
                    <a:pt x="3383" y="344"/>
                  </a:lnTo>
                  <a:lnTo>
                    <a:pt x="3397" y="369"/>
                  </a:lnTo>
                  <a:lnTo>
                    <a:pt x="3411" y="394"/>
                  </a:lnTo>
                  <a:lnTo>
                    <a:pt x="3423" y="420"/>
                  </a:lnTo>
                  <a:lnTo>
                    <a:pt x="3432" y="447"/>
                  </a:lnTo>
                  <a:lnTo>
                    <a:pt x="3439" y="474"/>
                  </a:lnTo>
                  <a:lnTo>
                    <a:pt x="3444" y="502"/>
                  </a:lnTo>
                  <a:lnTo>
                    <a:pt x="3447" y="530"/>
                  </a:lnTo>
                  <a:lnTo>
                    <a:pt x="3447" y="530"/>
                  </a:lnTo>
                  <a:close/>
                </a:path>
              </a:pathLst>
            </a:custGeom>
            <a:solidFill>
              <a:srgbClr val="4FABC4">
                <a:alpha val="30196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Rounded Rectangle 159"/>
            <p:cNvSpPr/>
            <p:nvPr/>
          </p:nvSpPr>
          <p:spPr>
            <a:xfrm>
              <a:off x="101851" y="1816279"/>
              <a:ext cx="1673631" cy="4663987"/>
            </a:xfrm>
            <a:prstGeom prst="roundRect">
              <a:avLst>
                <a:gd name="adj" fmla="val 0"/>
              </a:avLst>
            </a:prstGeom>
            <a:solidFill>
              <a:srgbClr val="D8D0E2"/>
            </a:solidFill>
            <a:ln>
              <a:noFill/>
            </a:ln>
            <a:effectLst/>
            <a:ex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Aft>
                  <a:spcPts val="0"/>
                </a:spcAft>
              </a:pPr>
              <a:endParaRPr lang="en-US" sz="20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35734" y="1932964"/>
              <a:ext cx="1205864" cy="352262"/>
              <a:chOff x="624246" y="2116666"/>
              <a:chExt cx="1205864" cy="352262"/>
            </a:xfrm>
          </p:grpSpPr>
          <p:sp>
            <p:nvSpPr>
              <p:cNvPr id="173" name="Rounded Rectangle 172"/>
              <p:cNvSpPr/>
              <p:nvPr/>
            </p:nvSpPr>
            <p:spPr>
              <a:xfrm>
                <a:off x="624246" y="2116666"/>
                <a:ext cx="1205864" cy="35226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28575"/>
              <a:effectLst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t" anchorCtr="1"/>
              <a:lstStyle/>
              <a:p>
                <a:endParaRPr lang="en-US" sz="900" b="1" kern="0" dirty="0">
                  <a:solidFill>
                    <a:srgbClr val="1F497D">
                      <a:lumMod val="60000"/>
                      <a:lumOff val="40000"/>
                      <a:alpha val="45000"/>
                    </a:srgbClr>
                  </a:solidFill>
                  <a:latin typeface="Calibri"/>
                </a:endParaRPr>
              </a:p>
            </p:txBody>
          </p:sp>
          <p:pic>
            <p:nvPicPr>
              <p:cNvPr id="174" name="Picture 4" descr="http://a9group.net/confluence_darkbluetext_large_transp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62717" y="2170933"/>
                <a:ext cx="928922" cy="2437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8" name="Group 287"/>
            <p:cNvGrpSpPr/>
            <p:nvPr/>
          </p:nvGrpSpPr>
          <p:grpSpPr>
            <a:xfrm>
              <a:off x="4218496" y="1802335"/>
              <a:ext cx="1481449" cy="456996"/>
              <a:chOff x="7065836" y="2032025"/>
              <a:chExt cx="1481449" cy="456996"/>
            </a:xfrm>
          </p:grpSpPr>
          <p:sp>
            <p:nvSpPr>
              <p:cNvPr id="290" name="Rounded Rectangle 289"/>
              <p:cNvSpPr/>
              <p:nvPr/>
            </p:nvSpPr>
            <p:spPr>
              <a:xfrm>
                <a:off x="7065836" y="2032025"/>
                <a:ext cx="1481449" cy="456996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8015844" y="2097746"/>
                <a:ext cx="531441" cy="3231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00" b="1" dirty="0" smtClean="0">
                    <a:solidFill>
                      <a:schemeClr val="bg1"/>
                    </a:solidFill>
                    <a:latin typeface="Calibri"/>
                  </a:rPr>
                  <a:t>EC2</a:t>
                </a:r>
                <a:endParaRPr lang="en-US" sz="1500" b="1" dirty="0">
                  <a:solidFill>
                    <a:schemeClr val="bg1"/>
                  </a:solidFill>
                  <a:latin typeface="Calibri"/>
                </a:endParaRPr>
              </a:p>
            </p:txBody>
          </p:sp>
          <p:pic>
            <p:nvPicPr>
              <p:cNvPr id="292" name="Picture 2" descr="https://codereviewvideos.com/blog/wp-content/uploads/2015/09/AWS-Logo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13553" y="2101578"/>
                <a:ext cx="868722" cy="328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090668" y="2848184"/>
              <a:ext cx="2082006" cy="353865"/>
              <a:chOff x="4315236" y="4023191"/>
              <a:chExt cx="2061392" cy="353865"/>
            </a:xfrm>
          </p:grpSpPr>
          <p:sp>
            <p:nvSpPr>
              <p:cNvPr id="298" name="Rounded Rectangle 297"/>
              <p:cNvSpPr/>
              <p:nvPr/>
            </p:nvSpPr>
            <p:spPr>
              <a:xfrm>
                <a:off x="4315236" y="4023191"/>
                <a:ext cx="2061392" cy="351143"/>
              </a:xfrm>
              <a:prstGeom prst="rect">
                <a:avLst/>
              </a:prstGeom>
              <a:solidFill>
                <a:schemeClr val="bg1"/>
              </a:solidFill>
              <a:ln w="28575"/>
              <a:effectLst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b="1" kern="0" dirty="0">
                  <a:solidFill>
                    <a:srgbClr val="1F497D">
                      <a:lumMod val="60000"/>
                      <a:lumOff val="40000"/>
                      <a:alpha val="45000"/>
                    </a:srgbClr>
                  </a:solidFill>
                  <a:latin typeface="Calibri"/>
                </a:endParaRPr>
              </a:p>
            </p:txBody>
          </p:sp>
          <p:pic>
            <p:nvPicPr>
              <p:cNvPr id="299" name="Picture 298" descr="https://wiki.jenkins-ci.org/download/attachments/2916393/logo-title.png?version=1&amp;modificationDate=1302753947000"/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901635" y="4039523"/>
                <a:ext cx="888595" cy="33753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02" name="Rounded Rectangle 301"/>
            <p:cNvSpPr/>
            <p:nvPr/>
          </p:nvSpPr>
          <p:spPr>
            <a:xfrm>
              <a:off x="4070807" y="3234446"/>
              <a:ext cx="2122841" cy="264981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0" tIns="0" rIns="0" bIns="0" numCol="1" anchor="t" anchorCtr="1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303" name="Rounded Rectangle 302"/>
            <p:cNvSpPr/>
            <p:nvPr/>
          </p:nvSpPr>
          <p:spPr>
            <a:xfrm>
              <a:off x="4112322" y="3275635"/>
              <a:ext cx="2035763" cy="259445"/>
            </a:xfrm>
            <a:prstGeom prst="roundRect">
              <a:avLst>
                <a:gd name="adj" fmla="val 0"/>
              </a:avLst>
            </a:pr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1200" b="1" kern="0" dirty="0">
                  <a:solidFill>
                    <a:schemeClr val="bg1"/>
                  </a:solidFill>
                  <a:latin typeface="Calibri"/>
                </a:rPr>
                <a:t>Compile</a:t>
              </a:r>
            </a:p>
          </p:txBody>
        </p:sp>
        <p:sp>
          <p:nvSpPr>
            <p:cNvPr id="304" name="Rounded Rectangle 303"/>
            <p:cNvSpPr/>
            <p:nvPr/>
          </p:nvSpPr>
          <p:spPr>
            <a:xfrm>
              <a:off x="4112322" y="3737219"/>
              <a:ext cx="2035763" cy="259445"/>
            </a:xfrm>
            <a:prstGeom prst="roundRect">
              <a:avLst>
                <a:gd name="adj" fmla="val 0"/>
              </a:avLst>
            </a:pr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1200" b="1" kern="0" dirty="0">
                  <a:solidFill>
                    <a:schemeClr val="bg1"/>
                  </a:solidFill>
                  <a:latin typeface="Calibri"/>
                </a:rPr>
                <a:t>Unit test </a:t>
              </a:r>
            </a:p>
          </p:txBody>
        </p:sp>
        <p:sp>
          <p:nvSpPr>
            <p:cNvPr id="305" name="Rounded Rectangle 304"/>
            <p:cNvSpPr/>
            <p:nvPr/>
          </p:nvSpPr>
          <p:spPr>
            <a:xfrm>
              <a:off x="4112322" y="4198803"/>
              <a:ext cx="2035763" cy="259445"/>
            </a:xfrm>
            <a:prstGeom prst="roundRect">
              <a:avLst>
                <a:gd name="adj" fmla="val 0"/>
              </a:avLst>
            </a:pr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kern="0" dirty="0">
                  <a:solidFill>
                    <a:schemeClr val="bg1"/>
                  </a:solidFill>
                  <a:latin typeface="Calibri"/>
                </a:rPr>
                <a:t>Cobertura Code Coverage</a:t>
              </a:r>
            </a:p>
          </p:txBody>
        </p:sp>
        <p:sp>
          <p:nvSpPr>
            <p:cNvPr id="306" name="Rounded Rectangle 305"/>
            <p:cNvSpPr/>
            <p:nvPr/>
          </p:nvSpPr>
          <p:spPr>
            <a:xfrm>
              <a:off x="4112322" y="4660387"/>
              <a:ext cx="2035763" cy="259445"/>
            </a:xfrm>
            <a:prstGeom prst="roundRect">
              <a:avLst>
                <a:gd name="adj" fmla="val 0"/>
              </a:avLst>
            </a:pr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kern="0" dirty="0">
                  <a:solidFill>
                    <a:schemeClr val="bg1"/>
                  </a:solidFill>
                  <a:latin typeface="Calibri"/>
                </a:rPr>
                <a:t>Static Code analysis</a:t>
              </a:r>
            </a:p>
          </p:txBody>
        </p:sp>
        <p:sp>
          <p:nvSpPr>
            <p:cNvPr id="307" name="Rounded Rectangle 306"/>
            <p:cNvSpPr/>
            <p:nvPr/>
          </p:nvSpPr>
          <p:spPr>
            <a:xfrm>
              <a:off x="4112322" y="5121971"/>
              <a:ext cx="2035763" cy="259445"/>
            </a:xfrm>
            <a:prstGeom prst="roundRect">
              <a:avLst>
                <a:gd name="adj" fmla="val 0"/>
              </a:avLst>
            </a:pr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1200" b="1" kern="0" dirty="0">
                  <a:solidFill>
                    <a:schemeClr val="bg1"/>
                  </a:solidFill>
                  <a:latin typeface="Calibri"/>
                </a:rPr>
                <a:t>Package</a:t>
              </a:r>
            </a:p>
          </p:txBody>
        </p:sp>
        <p:sp>
          <p:nvSpPr>
            <p:cNvPr id="308" name="Rounded Rectangle 307"/>
            <p:cNvSpPr/>
            <p:nvPr/>
          </p:nvSpPr>
          <p:spPr>
            <a:xfrm>
              <a:off x="4112322" y="5583555"/>
              <a:ext cx="2035763" cy="259445"/>
            </a:xfrm>
            <a:prstGeom prst="roundRect">
              <a:avLst>
                <a:gd name="adj" fmla="val 0"/>
              </a:avLst>
            </a:pr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1" kern="0" dirty="0">
                  <a:solidFill>
                    <a:schemeClr val="bg1"/>
                  </a:solidFill>
                  <a:latin typeface="Calibri"/>
                </a:rPr>
                <a:t>.Ear Deployment on Weblogic</a:t>
              </a:r>
            </a:p>
          </p:txBody>
        </p:sp>
        <p:cxnSp>
          <p:nvCxnSpPr>
            <p:cNvPr id="4" name="Straight Arrow Connector 3"/>
            <p:cNvCxnSpPr>
              <a:stCxn id="200" idx="0"/>
              <a:endCxn id="173" idx="2"/>
            </p:cNvCxnSpPr>
            <p:nvPr/>
          </p:nvCxnSpPr>
          <p:spPr>
            <a:xfrm flipV="1">
              <a:off x="938666" y="2285226"/>
              <a:ext cx="0" cy="266358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D:\Projects\12_ALM_Sktetches\DevOps\logo-130791767311011125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783"/>
            <a:stretch/>
          </p:blipFill>
          <p:spPr bwMode="auto">
            <a:xfrm>
              <a:off x="8243330" y="3144634"/>
              <a:ext cx="739775" cy="43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/>
            <p:cNvCxnSpPr/>
            <p:nvPr/>
          </p:nvCxnSpPr>
          <p:spPr>
            <a:xfrm flipH="1">
              <a:off x="6193648" y="3234446"/>
              <a:ext cx="198856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Rounded Rectangle 308"/>
            <p:cNvSpPr/>
            <p:nvPr/>
          </p:nvSpPr>
          <p:spPr>
            <a:xfrm>
              <a:off x="6429375" y="3095260"/>
              <a:ext cx="998143" cy="259445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28575"/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r>
                <a:rPr lang="en-US" sz="1400" b="1" kern="0" dirty="0" smtClean="0">
                  <a:solidFill>
                    <a:srgbClr val="000000"/>
                  </a:solidFill>
                  <a:latin typeface="Calibri"/>
                </a:rPr>
                <a:t>I &amp;  T</a:t>
              </a:r>
              <a:endParaRPr lang="en-US" sz="1400" b="1" kern="0" dirty="0">
                <a:solidFill>
                  <a:srgbClr val="000000"/>
                </a:solidFill>
                <a:latin typeface="Calibri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6212698" y="3567821"/>
              <a:ext cx="1988560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Rounded Rectangle 309"/>
            <p:cNvSpPr/>
            <p:nvPr/>
          </p:nvSpPr>
          <p:spPr>
            <a:xfrm>
              <a:off x="6438900" y="3446433"/>
              <a:ext cx="998143" cy="259445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28575"/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r>
                <a:rPr lang="en-US" sz="1400" b="1" kern="0" dirty="0" smtClean="0">
                  <a:solidFill>
                    <a:srgbClr val="000000"/>
                  </a:solidFill>
                  <a:latin typeface="Calibri"/>
                </a:rPr>
                <a:t>I &amp;  T</a:t>
              </a:r>
              <a:endParaRPr lang="en-US" sz="1400" b="1" kern="0" dirty="0">
                <a:solidFill>
                  <a:srgbClr val="000000"/>
                </a:solidFill>
                <a:latin typeface="Calibri"/>
              </a:endParaRPr>
            </a:p>
          </p:txBody>
        </p:sp>
        <p:cxnSp>
          <p:nvCxnSpPr>
            <p:cNvPr id="12" name="Elbow Connector 11"/>
            <p:cNvCxnSpPr>
              <a:stCxn id="294" idx="1"/>
              <a:endCxn id="206" idx="3"/>
            </p:cNvCxnSpPr>
            <p:nvPr/>
          </p:nvCxnSpPr>
          <p:spPr>
            <a:xfrm rot="10800000" flipV="1">
              <a:off x="1541599" y="3018955"/>
              <a:ext cx="1292001" cy="391090"/>
            </a:xfrm>
            <a:prstGeom prst="bentConnector3">
              <a:avLst/>
            </a:prstGeom>
            <a:ln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294" idx="3"/>
              <a:endCxn id="298" idx="1"/>
            </p:cNvCxnSpPr>
            <p:nvPr/>
          </p:nvCxnSpPr>
          <p:spPr>
            <a:xfrm>
              <a:off x="3831742" y="3018955"/>
              <a:ext cx="258926" cy="4801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00" idx="2"/>
              <a:endCxn id="206" idx="0"/>
            </p:cNvCxnSpPr>
            <p:nvPr/>
          </p:nvCxnSpPr>
          <p:spPr>
            <a:xfrm>
              <a:off x="938666" y="2896905"/>
              <a:ext cx="0" cy="340479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06" idx="2"/>
              <a:endCxn id="282" idx="0"/>
            </p:cNvCxnSpPr>
            <p:nvPr/>
          </p:nvCxnSpPr>
          <p:spPr>
            <a:xfrm>
              <a:off x="938666" y="3582705"/>
              <a:ext cx="0" cy="94054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Rounded Rectangle 206"/>
            <p:cNvSpPr/>
            <p:nvPr/>
          </p:nvSpPr>
          <p:spPr>
            <a:xfrm>
              <a:off x="341861" y="3884593"/>
              <a:ext cx="1205864" cy="345321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28575"/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r>
                <a:rPr lang="en-US" sz="1400" b="1" kern="0" dirty="0" smtClean="0">
                  <a:solidFill>
                    <a:srgbClr val="000000"/>
                  </a:solidFill>
                  <a:latin typeface="Calibri"/>
                </a:rPr>
                <a:t>I &amp;  T</a:t>
              </a:r>
              <a:endParaRPr lang="en-US" sz="1400" b="1" kern="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00" name="Rounded Rectangle 199"/>
            <p:cNvSpPr/>
            <p:nvPr/>
          </p:nvSpPr>
          <p:spPr>
            <a:xfrm>
              <a:off x="335734" y="2551584"/>
              <a:ext cx="1205864" cy="345321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28575"/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r>
                <a:rPr lang="en-US" sz="1400" b="1" kern="0" dirty="0" smtClean="0">
                  <a:solidFill>
                    <a:srgbClr val="000000"/>
                  </a:solidFill>
                  <a:latin typeface="Calibri"/>
                </a:rPr>
                <a:t>I &amp;  T</a:t>
              </a:r>
              <a:endParaRPr lang="en-US" sz="1400" b="1" kern="0" dirty="0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294" name="Rounded Rectangle 293"/>
            <p:cNvSpPr/>
            <p:nvPr/>
          </p:nvSpPr>
          <p:spPr>
            <a:xfrm>
              <a:off x="2833599" y="2889232"/>
              <a:ext cx="998143" cy="259445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28575"/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r>
                <a:rPr lang="en-US" sz="1400" b="1" kern="0" dirty="0" smtClean="0">
                  <a:solidFill>
                    <a:srgbClr val="000000"/>
                  </a:solidFill>
                  <a:latin typeface="Calibri"/>
                </a:rPr>
                <a:t>I &amp;  T</a:t>
              </a:r>
              <a:endParaRPr lang="en-US" sz="1400" b="1" kern="0" dirty="0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35734" y="3237384"/>
              <a:ext cx="1205864" cy="345321"/>
              <a:chOff x="335734" y="3445029"/>
              <a:chExt cx="1205864" cy="345321"/>
            </a:xfrm>
          </p:grpSpPr>
          <p:sp>
            <p:nvSpPr>
              <p:cNvPr id="206" name="Rounded Rectangle 205"/>
              <p:cNvSpPr/>
              <p:nvPr/>
            </p:nvSpPr>
            <p:spPr>
              <a:xfrm>
                <a:off x="335734" y="3445029"/>
                <a:ext cx="1205864" cy="34532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28575"/>
              <a:effectLst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endParaRPr lang="en-US" sz="1600" b="1" kern="0" dirty="0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172" name="Picture 171" descr="http://upload.wikimedia.org/wikipedia/commons/3/38/JIRA.png"/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71012" y="3471696"/>
                <a:ext cx="535308" cy="29198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2" name="Straight Arrow Connector 21"/>
            <p:cNvCxnSpPr>
              <a:stCxn id="286" idx="0"/>
              <a:endCxn id="282" idx="2"/>
            </p:cNvCxnSpPr>
            <p:nvPr/>
          </p:nvCxnSpPr>
          <p:spPr>
            <a:xfrm flipV="1">
              <a:off x="938666" y="4965166"/>
              <a:ext cx="0" cy="78574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Rounded Rectangle 283"/>
            <p:cNvSpPr/>
            <p:nvPr/>
          </p:nvSpPr>
          <p:spPr>
            <a:xfrm>
              <a:off x="335734" y="5188460"/>
              <a:ext cx="1205864" cy="345321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28575"/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r>
                <a:rPr lang="en-US" sz="1400" b="1" kern="0" dirty="0" smtClean="0">
                  <a:solidFill>
                    <a:srgbClr val="000000"/>
                  </a:solidFill>
                  <a:latin typeface="Calibri"/>
                </a:rPr>
                <a:t>Push Code</a:t>
              </a:r>
              <a:endParaRPr lang="en-US" sz="1400" b="1" kern="0" dirty="0">
                <a:solidFill>
                  <a:srgbClr val="000000"/>
                </a:solidFill>
                <a:latin typeface="Calibri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35734" y="4523245"/>
              <a:ext cx="1205864" cy="441921"/>
              <a:chOff x="369406" y="4773541"/>
              <a:chExt cx="1205864" cy="441921"/>
            </a:xfrm>
          </p:grpSpPr>
          <p:sp>
            <p:nvSpPr>
              <p:cNvPr id="282" name="Rounded Rectangle 281"/>
              <p:cNvSpPr/>
              <p:nvPr/>
            </p:nvSpPr>
            <p:spPr>
              <a:xfrm>
                <a:off x="369406" y="4773541"/>
                <a:ext cx="1205864" cy="441921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28575"/>
              <a:effectLst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endParaRPr lang="en-US" sz="1600" b="1" kern="0" dirty="0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283" name="Picture 2" descr="https://www.ostraining.com/cdn/images/coding/github_logo_blog1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97940" y="4816192"/>
                <a:ext cx="348796" cy="356619"/>
              </a:xfrm>
              <a:prstGeom prst="rect">
                <a:avLst/>
              </a:prstGeom>
              <a:solidFill>
                <a:schemeClr val="bg1"/>
              </a:solidFill>
              <a:ln w="28575"/>
              <a:effectLst/>
              <a:extLst/>
            </p:spPr>
          </p:pic>
        </p:grpSp>
        <p:sp>
          <p:nvSpPr>
            <p:cNvPr id="57" name="Rounded Rectangle 56"/>
            <p:cNvSpPr/>
            <p:nvPr/>
          </p:nvSpPr>
          <p:spPr>
            <a:xfrm>
              <a:off x="2648194" y="5058737"/>
              <a:ext cx="1127188" cy="259445"/>
            </a:xfrm>
            <a:prstGeom prst="roundRect">
              <a:avLst>
                <a:gd name="adj" fmla="val 0"/>
              </a:avLst>
            </a:pr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r>
                <a:rPr lang="en-US" sz="1200" b="1" kern="0" dirty="0" smtClean="0">
                  <a:solidFill>
                    <a:schemeClr val="bg1"/>
                  </a:solidFill>
                  <a:latin typeface="Calibri"/>
                </a:rPr>
                <a:t>Weblogic</a:t>
              </a:r>
              <a:endParaRPr lang="en-US" sz="1200" b="1" kern="0" dirty="0">
                <a:solidFill>
                  <a:schemeClr val="bg1"/>
                </a:solidFill>
                <a:latin typeface="Calibri"/>
              </a:endParaRPr>
            </a:p>
          </p:txBody>
        </p:sp>
        <p:cxnSp>
          <p:nvCxnSpPr>
            <p:cNvPr id="28" name="Elbow Connector 27"/>
            <p:cNvCxnSpPr/>
            <p:nvPr/>
          </p:nvCxnSpPr>
          <p:spPr>
            <a:xfrm rot="10800000" flipV="1">
              <a:off x="1541599" y="3884592"/>
              <a:ext cx="2529209" cy="681303"/>
            </a:xfrm>
            <a:prstGeom prst="bentConnector3">
              <a:avLst>
                <a:gd name="adj1" fmla="val 82011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Rounded Rectangle 299"/>
            <p:cNvSpPr/>
            <p:nvPr/>
          </p:nvSpPr>
          <p:spPr>
            <a:xfrm>
              <a:off x="2648852" y="3740204"/>
              <a:ext cx="998143" cy="259445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28575"/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r>
                <a:rPr lang="en-US" sz="1400" b="1" kern="0" dirty="0" smtClean="0">
                  <a:solidFill>
                    <a:srgbClr val="000000"/>
                  </a:solidFill>
                  <a:latin typeface="Calibri"/>
                </a:rPr>
                <a:t>I &amp;  T</a:t>
              </a:r>
              <a:endParaRPr lang="en-US" sz="1400" b="1" kern="0" dirty="0">
                <a:solidFill>
                  <a:srgbClr val="000000"/>
                </a:solidFill>
                <a:latin typeface="Calibri"/>
              </a:endParaRPr>
            </a:p>
          </p:txBody>
        </p:sp>
        <p:cxnSp>
          <p:nvCxnSpPr>
            <p:cNvPr id="34" name="Elbow Connector 33"/>
            <p:cNvCxnSpPr/>
            <p:nvPr/>
          </p:nvCxnSpPr>
          <p:spPr>
            <a:xfrm flipV="1">
              <a:off x="1547725" y="4328525"/>
              <a:ext cx="2523082" cy="415680"/>
            </a:xfrm>
            <a:prstGeom prst="bentConnector3">
              <a:avLst>
                <a:gd name="adj1" fmla="val 28859"/>
              </a:avLst>
            </a:prstGeom>
            <a:ln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Rounded Rectangle 300"/>
            <p:cNvSpPr/>
            <p:nvPr/>
          </p:nvSpPr>
          <p:spPr>
            <a:xfrm>
              <a:off x="2648852" y="4180656"/>
              <a:ext cx="998143" cy="259445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28575"/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r>
                <a:rPr lang="en-US" sz="1400" b="1" kern="0" dirty="0" smtClean="0">
                  <a:solidFill>
                    <a:srgbClr val="000000"/>
                  </a:solidFill>
                  <a:latin typeface="Calibri"/>
                </a:rPr>
                <a:t>Code Fetch</a:t>
              </a:r>
              <a:endParaRPr lang="en-US" sz="1400" b="1" kern="0" dirty="0">
                <a:solidFill>
                  <a:srgbClr val="000000"/>
                </a:solidFill>
                <a:latin typeface="Calibri"/>
              </a:endParaRPr>
            </a:p>
          </p:txBody>
        </p:sp>
        <p:cxnSp>
          <p:nvCxnSpPr>
            <p:cNvPr id="37" name="Elbow Connector 36"/>
            <p:cNvCxnSpPr>
              <a:stCxn id="306" idx="1"/>
              <a:endCxn id="57" idx="0"/>
            </p:cNvCxnSpPr>
            <p:nvPr/>
          </p:nvCxnSpPr>
          <p:spPr>
            <a:xfrm rot="10800000" flipV="1">
              <a:off x="3211788" y="4790109"/>
              <a:ext cx="900534" cy="268627"/>
            </a:xfrm>
            <a:prstGeom prst="bentConnector2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03" idx="2"/>
              <a:endCxn id="304" idx="0"/>
            </p:cNvCxnSpPr>
            <p:nvPr/>
          </p:nvCxnSpPr>
          <p:spPr>
            <a:xfrm>
              <a:off x="5130204" y="3535080"/>
              <a:ext cx="0" cy="20213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04" idx="2"/>
              <a:endCxn id="305" idx="0"/>
            </p:cNvCxnSpPr>
            <p:nvPr/>
          </p:nvCxnSpPr>
          <p:spPr>
            <a:xfrm>
              <a:off x="5130204" y="3996664"/>
              <a:ext cx="0" cy="20213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05" idx="2"/>
              <a:endCxn id="306" idx="0"/>
            </p:cNvCxnSpPr>
            <p:nvPr/>
          </p:nvCxnSpPr>
          <p:spPr>
            <a:xfrm>
              <a:off x="5130204" y="4458248"/>
              <a:ext cx="0" cy="20213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06" idx="2"/>
              <a:endCxn id="307" idx="0"/>
            </p:cNvCxnSpPr>
            <p:nvPr/>
          </p:nvCxnSpPr>
          <p:spPr>
            <a:xfrm>
              <a:off x="5130204" y="4919832"/>
              <a:ext cx="0" cy="20213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07" idx="2"/>
              <a:endCxn id="308" idx="0"/>
            </p:cNvCxnSpPr>
            <p:nvPr/>
          </p:nvCxnSpPr>
          <p:spPr>
            <a:xfrm>
              <a:off x="5130204" y="5381416"/>
              <a:ext cx="0" cy="20213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ounded Rectangle 84"/>
            <p:cNvSpPr/>
            <p:nvPr/>
          </p:nvSpPr>
          <p:spPr>
            <a:xfrm>
              <a:off x="7065546" y="5631480"/>
              <a:ext cx="1768271" cy="408367"/>
            </a:xfrm>
            <a:prstGeom prst="roundRect">
              <a:avLst>
                <a:gd name="adj" fmla="val 0"/>
              </a:avLst>
            </a:prstGeom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r>
                <a:rPr lang="en-US" sz="1200" dirty="0"/>
                <a:t>I &amp; T </a:t>
              </a:r>
            </a:p>
            <a:p>
              <a:pPr algn="ctr" defTabSz="889000">
                <a:lnSpc>
                  <a:spcPct val="90000"/>
                </a:lnSpc>
              </a:pPr>
              <a:r>
                <a:rPr lang="en-US" sz="1200" dirty="0"/>
                <a:t>Integration &amp; Traceability</a:t>
              </a: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7093282" y="6157220"/>
              <a:ext cx="24018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7112332" y="6423920"/>
              <a:ext cx="240180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ounded Rectangle 89"/>
            <p:cNvSpPr/>
            <p:nvPr/>
          </p:nvSpPr>
          <p:spPr>
            <a:xfrm>
              <a:off x="7381688" y="6027055"/>
              <a:ext cx="998143" cy="259445"/>
            </a:xfrm>
            <a:prstGeom prst="roundRect">
              <a:avLst>
                <a:gd name="adj" fmla="val 0"/>
              </a:avLst>
            </a:prstGeom>
            <a:noFill/>
            <a:ln w="28575">
              <a:noFill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r>
                <a:rPr lang="en-US" sz="1200" kern="0" dirty="0">
                  <a:solidFill>
                    <a:srgbClr val="000000"/>
                  </a:solidFill>
                </a:rPr>
                <a:t>Existing System</a:t>
              </a: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7381688" y="6293755"/>
              <a:ext cx="1147339" cy="259445"/>
            </a:xfrm>
            <a:prstGeom prst="roundRect">
              <a:avLst>
                <a:gd name="adj" fmla="val 0"/>
              </a:avLst>
            </a:prstGeom>
            <a:noFill/>
            <a:ln w="28575">
              <a:noFill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r>
                <a:rPr lang="en-US" sz="1200" kern="0" dirty="0">
                  <a:solidFill>
                    <a:srgbClr val="000000"/>
                  </a:solidFill>
                </a:rPr>
                <a:t>Proposed Solution</a:t>
              </a:r>
            </a:p>
          </p:txBody>
        </p:sp>
        <p:pic>
          <p:nvPicPr>
            <p:cNvPr id="92" name="Picture 16" descr="https://encrypted-tbn2.gstatic.com/images?q=tbn:ANd9GcSUZe866MYzttRP5NX-0tSDszIRXuIRJLrkDWjZjo-rrVfqMDuM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45" b="20036"/>
            <a:stretch/>
          </p:blipFill>
          <p:spPr bwMode="auto">
            <a:xfrm>
              <a:off x="8311090" y="3611959"/>
              <a:ext cx="604254" cy="187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335734" y="5750912"/>
              <a:ext cx="1205864" cy="643712"/>
              <a:chOff x="335734" y="5750912"/>
              <a:chExt cx="1205864" cy="643712"/>
            </a:xfrm>
          </p:grpSpPr>
          <p:sp>
            <p:nvSpPr>
              <p:cNvPr id="286" name="Rounded Rectangle 285"/>
              <p:cNvSpPr/>
              <p:nvPr/>
            </p:nvSpPr>
            <p:spPr>
              <a:xfrm>
                <a:off x="335734" y="5750912"/>
                <a:ext cx="1205864" cy="600075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28575"/>
              <a:effectLst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endParaRPr lang="en-US" sz="1600" b="1" kern="0" dirty="0">
                  <a:solidFill>
                    <a:srgbClr val="000000"/>
                  </a:solidFill>
                  <a:latin typeface="Calibri"/>
                </a:endParaRPr>
              </a:p>
            </p:txBody>
          </p:sp>
          <p:pic>
            <p:nvPicPr>
              <p:cNvPr id="1027" name="Picture 3" descr="D:\Projects\12_ALM_Sktetches\DevOps\avtar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1450" y="5774192"/>
                <a:ext cx="474432" cy="3953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9" name="Rounded Rectangle 68"/>
              <p:cNvSpPr/>
              <p:nvPr/>
            </p:nvSpPr>
            <p:spPr>
              <a:xfrm>
                <a:off x="364996" y="6135179"/>
                <a:ext cx="1147339" cy="259445"/>
              </a:xfrm>
              <a:prstGeom prst="roundRect">
                <a:avLst>
                  <a:gd name="adj" fmla="val 0"/>
                </a:avLst>
              </a:prstGeom>
              <a:noFill/>
              <a:ln w="28575"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r>
                  <a:rPr lang="en-US" sz="1200" kern="0" dirty="0" smtClean="0">
                    <a:solidFill>
                      <a:srgbClr val="000000"/>
                    </a:solidFill>
                  </a:rPr>
                  <a:t>Cybage End</a:t>
                </a:r>
                <a:endParaRPr lang="en-US" sz="1200" kern="0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70" name="Title 1"/>
          <p:cNvSpPr txBox="1">
            <a:spLocks/>
          </p:cNvSpPr>
          <p:nvPr/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/>
              <a:t>2: Continuous Integration &amp; Auto deployment</a:t>
            </a:r>
          </a:p>
        </p:txBody>
      </p:sp>
    </p:spTree>
    <p:extLst>
      <p:ext uri="{BB962C8B-B14F-4D97-AF65-F5344CB8AC3E}">
        <p14:creationId xmlns:p14="http://schemas.microsoft.com/office/powerpoint/2010/main" val="297858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2995" y="1535823"/>
            <a:ext cx="5962670" cy="800794"/>
            <a:chOff x="152995" y="1535823"/>
            <a:chExt cx="5323880" cy="800794"/>
          </a:xfrm>
        </p:grpSpPr>
        <p:sp>
          <p:nvSpPr>
            <p:cNvPr id="48" name="TextBox 3"/>
            <p:cNvSpPr txBox="1">
              <a:spLocks noChangeArrowheads="1"/>
            </p:cNvSpPr>
            <p:nvPr/>
          </p:nvSpPr>
          <p:spPr bwMode="auto">
            <a:xfrm>
              <a:off x="152995" y="1535823"/>
              <a:ext cx="5323880" cy="338554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anchor="ctr">
              <a:spAutoFit/>
            </a:bodyPr>
            <a:lstStyle>
              <a:defPPr>
                <a:defRPr lang="en-US"/>
              </a:defPPr>
              <a:lvl1pPr algn="ctr" eaLnBrk="1" hangingPunct="1">
                <a:defRPr sz="1400" b="1">
                  <a:solidFill>
                    <a:prstClr val="white"/>
                  </a:solidFill>
                  <a:latin typeface="+mj-lt"/>
                  <a:ea typeface="Segoe UI" pitchFamily="34" charset="0"/>
                  <a:cs typeface="Segoe U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600" dirty="0"/>
                <a:t>Project overview</a:t>
              </a:r>
            </a:p>
          </p:txBody>
        </p:sp>
        <p:sp>
          <p:nvSpPr>
            <p:cNvPr id="49" name="TextBox 3"/>
            <p:cNvSpPr txBox="1">
              <a:spLocks noChangeArrowheads="1"/>
            </p:cNvSpPr>
            <p:nvPr/>
          </p:nvSpPr>
          <p:spPr bwMode="auto">
            <a:xfrm>
              <a:off x="152995" y="1879417"/>
              <a:ext cx="5323880" cy="457200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anchor="t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Implement Application Lifecycle Management best practices for the client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261000" y="1535823"/>
            <a:ext cx="2391368" cy="3224286"/>
            <a:chOff x="6261000" y="1535823"/>
            <a:chExt cx="2391368" cy="3224286"/>
          </a:xfrm>
        </p:grpSpPr>
        <p:sp>
          <p:nvSpPr>
            <p:cNvPr id="46" name="TextBox 3"/>
            <p:cNvSpPr txBox="1">
              <a:spLocks noChangeArrowheads="1"/>
            </p:cNvSpPr>
            <p:nvPr/>
          </p:nvSpPr>
          <p:spPr bwMode="auto">
            <a:xfrm>
              <a:off x="6261000" y="1535823"/>
              <a:ext cx="2391368" cy="338554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DevOps Tools</a:t>
              </a:r>
            </a:p>
          </p:txBody>
        </p:sp>
        <p:sp>
          <p:nvSpPr>
            <p:cNvPr id="47" name="TextBox 3"/>
            <p:cNvSpPr txBox="1">
              <a:spLocks noChangeArrowheads="1"/>
            </p:cNvSpPr>
            <p:nvPr/>
          </p:nvSpPr>
          <p:spPr bwMode="auto">
            <a:xfrm>
              <a:off x="6261000" y="1867009"/>
              <a:ext cx="2391368" cy="2893100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anchor="t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Atlassian Confluence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CVS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Atlassian Jira and Jira Agile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SVN, Stash and Git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Jenkins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Ant/Maven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SonarQube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TestRail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Selenium using  Testrail API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Active Directory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PostgreSQL, MongoDB,  Infobright, MySQL, Datasource, CouchDB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2995" y="2422171"/>
            <a:ext cx="5962670" cy="1503620"/>
            <a:chOff x="152995" y="2196035"/>
            <a:chExt cx="5323880" cy="1503620"/>
          </a:xfrm>
        </p:grpSpPr>
        <p:sp>
          <p:nvSpPr>
            <p:cNvPr id="44" name="TextBox 3"/>
            <p:cNvSpPr txBox="1">
              <a:spLocks noChangeArrowheads="1"/>
            </p:cNvSpPr>
            <p:nvPr/>
          </p:nvSpPr>
          <p:spPr bwMode="auto">
            <a:xfrm>
              <a:off x="152995" y="2196035"/>
              <a:ext cx="5323880" cy="338554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anchor="ctr">
              <a:spAutoFit/>
            </a:bodyPr>
            <a:lstStyle>
              <a:defPPr>
                <a:defRPr lang="en-US"/>
              </a:defPPr>
              <a:lvl1pPr algn="ctr" eaLnBrk="1" hangingPunct="1">
                <a:defRPr sz="1400" b="1">
                  <a:solidFill>
                    <a:prstClr val="white"/>
                  </a:solidFill>
                  <a:latin typeface="+mj-lt"/>
                  <a:ea typeface="Segoe UI" pitchFamily="34" charset="0"/>
                  <a:cs typeface="Segoe U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600" dirty="0"/>
                <a:t>Primary Business Challenges</a:t>
              </a:r>
            </a:p>
          </p:txBody>
        </p:sp>
        <p:sp>
          <p:nvSpPr>
            <p:cNvPr id="45" name="TextBox 3"/>
            <p:cNvSpPr txBox="1">
              <a:spLocks noChangeArrowheads="1"/>
            </p:cNvSpPr>
            <p:nvPr/>
          </p:nvSpPr>
          <p:spPr bwMode="auto">
            <a:xfrm>
              <a:off x="152995" y="2530104"/>
              <a:ext cx="5323880" cy="1169551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anchor="t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Requirements Management (Confluence</a:t>
              </a:r>
              <a:r>
                <a:rPr 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)</a:t>
              </a:r>
              <a:endPara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Project Management (JIRA and JIRA AGILE)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Static Code Analysis (SonarQube at Cybage end) and Continuous Integration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Unit Testing and Code Coverage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Integration and Traceability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52995" y="4093990"/>
            <a:ext cx="5962670" cy="2590363"/>
            <a:chOff x="152995" y="3582726"/>
            <a:chExt cx="5323880" cy="2590363"/>
          </a:xfrm>
        </p:grpSpPr>
        <p:sp>
          <p:nvSpPr>
            <p:cNvPr id="42" name="TextBox 3"/>
            <p:cNvSpPr txBox="1">
              <a:spLocks noChangeArrowheads="1"/>
            </p:cNvSpPr>
            <p:nvPr/>
          </p:nvSpPr>
          <p:spPr bwMode="auto">
            <a:xfrm>
              <a:off x="152995" y="3582726"/>
              <a:ext cx="5323880" cy="338554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Solution</a:t>
              </a:r>
            </a:p>
          </p:txBody>
        </p:sp>
        <p:sp>
          <p:nvSpPr>
            <p:cNvPr id="43" name="TextBox 3"/>
            <p:cNvSpPr txBox="1">
              <a:spLocks noChangeArrowheads="1"/>
            </p:cNvSpPr>
            <p:nvPr/>
          </p:nvSpPr>
          <p:spPr bwMode="auto">
            <a:xfrm>
              <a:off x="152995" y="3926320"/>
              <a:ext cx="5323880" cy="2246769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anchor="t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119063" indent="-119063">
                <a:buClr>
                  <a:schemeClr val="tx1">
                    <a:lumMod val="75000"/>
                    <a:lumOff val="2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Phase 1</a:t>
              </a:r>
              <a:r>
                <a:rPr 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:</a:t>
              </a:r>
            </a:p>
            <a:p>
              <a:pPr marL="285750" indent="-171450">
                <a:buClr>
                  <a:schemeClr val="tx1">
                    <a:lumMod val="75000"/>
                    <a:lumOff val="2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JIRA – SVN </a:t>
              </a:r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integration</a:t>
              </a:r>
            </a:p>
            <a:p>
              <a:pPr marL="119063" indent="-119063">
                <a:buClr>
                  <a:schemeClr val="tx1">
                    <a:lumMod val="75000"/>
                    <a:lumOff val="2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Phase 2: Post discussions with Client</a:t>
              </a:r>
            </a:p>
            <a:p>
              <a:pPr marL="285750" indent="-171450">
                <a:buClr>
                  <a:schemeClr val="tx1">
                    <a:lumMod val="75000"/>
                    <a:lumOff val="2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ELK </a:t>
              </a:r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Implementation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  <a:p>
              <a:pPr marL="285750" indent="-171450">
                <a:buClr>
                  <a:schemeClr val="tx1">
                    <a:lumMod val="75000"/>
                    <a:lumOff val="2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Jenkins permission configurations through </a:t>
              </a:r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Active Directory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  <a:p>
              <a:pPr marL="119063" indent="-119063">
                <a:buClr>
                  <a:schemeClr val="tx1">
                    <a:lumMod val="75000"/>
                    <a:lumOff val="2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Phase 3: Dependency on the </a:t>
              </a:r>
              <a:r>
                <a:rPr 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 ongoing 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configurations setup </a:t>
              </a:r>
              <a:r>
                <a:rPr 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 at 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the client end</a:t>
              </a:r>
            </a:p>
            <a:p>
              <a:pPr marL="285750" indent="-171450">
                <a:buClr>
                  <a:schemeClr val="tx1">
                    <a:lumMod val="75000"/>
                    <a:lumOff val="2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Flyway</a:t>
              </a:r>
            </a:p>
            <a:p>
              <a:pPr marL="285750" indent="-171450">
                <a:buClr>
                  <a:schemeClr val="tx1">
                    <a:lumMod val="75000"/>
                    <a:lumOff val="2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SonarQube</a:t>
              </a:r>
            </a:p>
            <a:p>
              <a:pPr marL="285750" indent="-171450">
                <a:buClr>
                  <a:schemeClr val="tx1">
                    <a:lumMod val="75000"/>
                    <a:lumOff val="2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Junit</a:t>
              </a:r>
            </a:p>
            <a:p>
              <a:pPr marL="285750" indent="-171450">
                <a:buClr>
                  <a:schemeClr val="tx1">
                    <a:lumMod val="75000"/>
                    <a:lumOff val="25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Clover</a:t>
              </a:r>
            </a:p>
          </p:txBody>
        </p:sp>
      </p:grpSp>
      <p:sp>
        <p:nvSpPr>
          <p:cNvPr id="51" name="Title 1"/>
          <p:cNvSpPr txBox="1">
            <a:spLocks/>
          </p:cNvSpPr>
          <p:nvPr/>
        </p:nvSpPr>
        <p:spPr>
          <a:xfrm>
            <a:off x="1658112" y="799720"/>
            <a:ext cx="7485888" cy="566610"/>
          </a:xfrm>
          <a:prstGeom prst="rect">
            <a:avLst/>
          </a:prstGeom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/>
              <a:t>3: Continuous Integration and Deployment  - Java</a:t>
            </a:r>
          </a:p>
        </p:txBody>
      </p:sp>
    </p:spTree>
    <p:extLst>
      <p:ext uri="{BB962C8B-B14F-4D97-AF65-F5344CB8AC3E}">
        <p14:creationId xmlns:p14="http://schemas.microsoft.com/office/powerpoint/2010/main" val="42143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2880" y="1494446"/>
            <a:ext cx="8628741" cy="5152729"/>
            <a:chOff x="142880" y="1494446"/>
            <a:chExt cx="8628741" cy="5152729"/>
          </a:xfrm>
        </p:grpSpPr>
        <p:cxnSp>
          <p:nvCxnSpPr>
            <p:cNvPr id="485" name="Elbow Connector 484"/>
            <p:cNvCxnSpPr>
              <a:stCxn id="236" idx="3"/>
            </p:cNvCxnSpPr>
            <p:nvPr/>
          </p:nvCxnSpPr>
          <p:spPr>
            <a:xfrm>
              <a:off x="6081427" y="2747039"/>
              <a:ext cx="973634" cy="632343"/>
            </a:xfrm>
            <a:prstGeom prst="bentConnector3">
              <a:avLst>
                <a:gd name="adj1" fmla="val -4002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Elbow Connector 469"/>
            <p:cNvCxnSpPr>
              <a:endCxn id="178" idx="3"/>
            </p:cNvCxnSpPr>
            <p:nvPr/>
          </p:nvCxnSpPr>
          <p:spPr>
            <a:xfrm rot="10800000" flipV="1">
              <a:off x="4048669" y="2953079"/>
              <a:ext cx="787175" cy="637119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8" name="Group 197"/>
            <p:cNvGrpSpPr/>
            <p:nvPr/>
          </p:nvGrpSpPr>
          <p:grpSpPr>
            <a:xfrm>
              <a:off x="148890" y="3210403"/>
              <a:ext cx="1679189" cy="730842"/>
              <a:chOff x="2167859" y="2522187"/>
              <a:chExt cx="1679189" cy="730842"/>
            </a:xfrm>
          </p:grpSpPr>
          <p:sp>
            <p:nvSpPr>
              <p:cNvPr id="200" name="Rounded Rectangle 199"/>
              <p:cNvSpPr/>
              <p:nvPr/>
            </p:nvSpPr>
            <p:spPr>
              <a:xfrm>
                <a:off x="2167859" y="2547577"/>
                <a:ext cx="1679189" cy="705452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1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2374743" y="2522187"/>
                <a:ext cx="12654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1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chemeClr val="bg1"/>
                    </a:solidFill>
                    <a:latin typeface="Calibri"/>
                  </a:rPr>
                  <a:t>Requirement Management </a:t>
                </a:r>
              </a:p>
            </p:txBody>
          </p:sp>
          <p:grpSp>
            <p:nvGrpSpPr>
              <p:cNvPr id="211" name="Group 210"/>
              <p:cNvGrpSpPr/>
              <p:nvPr/>
            </p:nvGrpSpPr>
            <p:grpSpPr>
              <a:xfrm>
                <a:off x="2520768" y="2935564"/>
                <a:ext cx="954324" cy="261524"/>
                <a:chOff x="3092799" y="2437207"/>
                <a:chExt cx="1280520" cy="335791"/>
              </a:xfrm>
            </p:grpSpPr>
            <p:sp>
              <p:nvSpPr>
                <p:cNvPr id="212" name="Rounded Rectangle 211"/>
                <p:cNvSpPr/>
                <p:nvPr/>
              </p:nvSpPr>
              <p:spPr>
                <a:xfrm>
                  <a:off x="3092799" y="2437207"/>
                  <a:ext cx="1280520" cy="335791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28575"/>
                <a:effectLst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1"/>
                <a:lstStyle/>
                <a:p>
                  <a:endParaRPr lang="en-US" sz="900" b="1" kern="0" dirty="0">
                    <a:solidFill>
                      <a:srgbClr val="1F497D">
                        <a:lumMod val="60000"/>
                        <a:lumOff val="40000"/>
                        <a:alpha val="45000"/>
                      </a:srgbClr>
                    </a:solidFill>
                    <a:latin typeface="Calibri"/>
                  </a:endParaRPr>
                </a:p>
              </p:txBody>
            </p:sp>
            <p:pic>
              <p:nvPicPr>
                <p:cNvPr id="213" name="Picture 4" descr="http://a9group.net/confluence_darkbluetext_large_transp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217566" y="2476398"/>
                  <a:ext cx="971056" cy="2438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6" name="Group 15"/>
            <p:cNvGrpSpPr/>
            <p:nvPr/>
          </p:nvGrpSpPr>
          <p:grpSpPr>
            <a:xfrm>
              <a:off x="4462507" y="1494446"/>
              <a:ext cx="1952537" cy="681840"/>
              <a:chOff x="4020034" y="1612100"/>
              <a:chExt cx="1952537" cy="681840"/>
            </a:xfrm>
          </p:grpSpPr>
          <p:sp>
            <p:nvSpPr>
              <p:cNvPr id="168" name="Rounded Rectangle 167"/>
              <p:cNvSpPr/>
              <p:nvPr/>
            </p:nvSpPr>
            <p:spPr>
              <a:xfrm>
                <a:off x="4020034" y="1612100"/>
                <a:ext cx="1952537" cy="681840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1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4069951" y="1632054"/>
                <a:ext cx="1852703" cy="184666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1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chemeClr val="bg1"/>
                    </a:solidFill>
                    <a:latin typeface="Calibri"/>
                  </a:rPr>
                  <a:t>User Management Tool</a:t>
                </a:r>
              </a:p>
            </p:txBody>
          </p:sp>
          <p:grpSp>
            <p:nvGrpSpPr>
              <p:cNvPr id="10" name="Group 9"/>
              <p:cNvGrpSpPr/>
              <p:nvPr/>
            </p:nvGrpSpPr>
            <p:grpSpPr>
              <a:xfrm>
                <a:off x="4393370" y="1846838"/>
                <a:ext cx="1205865" cy="377182"/>
                <a:chOff x="4418928" y="2008763"/>
                <a:chExt cx="1205865" cy="377182"/>
              </a:xfrm>
            </p:grpSpPr>
            <p:sp>
              <p:nvSpPr>
                <p:cNvPr id="174" name="Rounded Rectangle 173"/>
                <p:cNvSpPr/>
                <p:nvPr/>
              </p:nvSpPr>
              <p:spPr>
                <a:xfrm>
                  <a:off x="4418928" y="2008763"/>
                  <a:ext cx="1205865" cy="37295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28575"/>
                <a:effectLst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1"/>
                <a:lstStyle/>
                <a:p>
                  <a:endParaRPr lang="en-US" sz="900" b="1" kern="0" dirty="0">
                    <a:solidFill>
                      <a:srgbClr val="1F497D">
                        <a:lumMod val="60000"/>
                        <a:lumOff val="40000"/>
                        <a:alpha val="45000"/>
                      </a:srgbClr>
                    </a:solidFill>
                    <a:latin typeface="Calibri"/>
                  </a:endParaRPr>
                </a:p>
              </p:txBody>
            </p:sp>
            <p:pic>
              <p:nvPicPr>
                <p:cNvPr id="2050" name="Picture 2" descr="D:\Projects\12_ALM_Sktetches\DevOps\active-directory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093" b="16059"/>
                <a:stretch/>
              </p:blipFill>
              <p:spPr bwMode="auto">
                <a:xfrm>
                  <a:off x="4505560" y="2018424"/>
                  <a:ext cx="1038633" cy="3675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23" name="Group 22"/>
            <p:cNvGrpSpPr/>
            <p:nvPr/>
          </p:nvGrpSpPr>
          <p:grpSpPr>
            <a:xfrm>
              <a:off x="142880" y="2416828"/>
              <a:ext cx="1672453" cy="616581"/>
              <a:chOff x="323855" y="2220205"/>
              <a:chExt cx="1672453" cy="616581"/>
            </a:xfrm>
          </p:grpSpPr>
          <p:sp>
            <p:nvSpPr>
              <p:cNvPr id="214" name="Rounded Rectangle 213"/>
              <p:cNvSpPr/>
              <p:nvPr/>
            </p:nvSpPr>
            <p:spPr>
              <a:xfrm>
                <a:off x="344198" y="2271905"/>
                <a:ext cx="1652110" cy="564881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15" name="TextBox 214"/>
              <p:cNvSpPr txBox="1"/>
              <p:nvPr/>
            </p:nvSpPr>
            <p:spPr>
              <a:xfrm flipH="1">
                <a:off x="323855" y="2220205"/>
                <a:ext cx="16717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chemeClr val="bg1"/>
                    </a:solidFill>
                    <a:latin typeface="Calibri"/>
                  </a:rPr>
                  <a:t>Version Control Tool</a:t>
                </a:r>
              </a:p>
            </p:txBody>
          </p:sp>
          <p:pic>
            <p:nvPicPr>
              <p:cNvPr id="218" name="Picture 2" descr="http://git-scm.com/images/logos/downloads/Git-Logo-1788C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7419" y="2469527"/>
                <a:ext cx="771005" cy="320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</p:pic>
          <p:pic>
            <p:nvPicPr>
              <p:cNvPr id="220" name="Picture 10" descr="http://www.midwinter-dg.com/images/blog_images/subversion-icon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 bwMode="auto">
              <a:xfrm>
                <a:off x="1397430" y="2469527"/>
                <a:ext cx="460284" cy="320040"/>
              </a:xfrm>
              <a:prstGeom prst="rect">
                <a:avLst/>
              </a:prstGeom>
              <a:noFill/>
              <a:ln>
                <a:noFill/>
              </a:ln>
              <a:extLst/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2062140" y="2426353"/>
              <a:ext cx="2022803" cy="604150"/>
              <a:chOff x="1994035" y="2384541"/>
              <a:chExt cx="2022803" cy="604150"/>
            </a:xfrm>
          </p:grpSpPr>
          <p:sp>
            <p:nvSpPr>
              <p:cNvPr id="228" name="Rounded Rectangle 227"/>
              <p:cNvSpPr/>
              <p:nvPr/>
            </p:nvSpPr>
            <p:spPr>
              <a:xfrm>
                <a:off x="2022492" y="2421763"/>
                <a:ext cx="1967897" cy="566928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 flipH="1">
                <a:off x="1994035" y="2384541"/>
                <a:ext cx="20228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chemeClr val="bg1"/>
                    </a:solidFill>
                    <a:latin typeface="Calibri"/>
                  </a:rPr>
                  <a:t>Repository Management </a:t>
                </a:r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2573622" y="2632109"/>
                <a:ext cx="865637" cy="314910"/>
                <a:chOff x="2428923" y="2665928"/>
                <a:chExt cx="865637" cy="334281"/>
              </a:xfrm>
            </p:grpSpPr>
            <p:sp>
              <p:nvSpPr>
                <p:cNvPr id="234" name="Rounded Rectangle 233"/>
                <p:cNvSpPr/>
                <p:nvPr/>
              </p:nvSpPr>
              <p:spPr>
                <a:xfrm>
                  <a:off x="2428923" y="2665928"/>
                  <a:ext cx="865637" cy="334281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28575"/>
                <a:effectLst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1"/>
                <a:lstStyle/>
                <a:p>
                  <a:endParaRPr lang="en-US" sz="900" b="1" kern="0" dirty="0">
                    <a:solidFill>
                      <a:srgbClr val="1F497D">
                        <a:lumMod val="60000"/>
                        <a:lumOff val="40000"/>
                        <a:alpha val="45000"/>
                      </a:srgbClr>
                    </a:solidFill>
                    <a:latin typeface="Calibri"/>
                  </a:endParaRPr>
                </a:p>
              </p:txBody>
            </p:sp>
            <p:pic>
              <p:nvPicPr>
                <p:cNvPr id="2051" name="Picture 3" descr="D:\Projects\12_ALM_Sktetches\DevOps\stash-darkblue_large_atlassian_trans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3418" y="2700152"/>
                  <a:ext cx="638051" cy="2808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3" name="Group 32"/>
            <p:cNvGrpSpPr/>
            <p:nvPr/>
          </p:nvGrpSpPr>
          <p:grpSpPr>
            <a:xfrm>
              <a:off x="4810780" y="2426353"/>
              <a:ext cx="1270647" cy="604150"/>
              <a:chOff x="4368152" y="2439550"/>
              <a:chExt cx="1270647" cy="604150"/>
            </a:xfrm>
          </p:grpSpPr>
          <p:sp>
            <p:nvSpPr>
              <p:cNvPr id="236" name="Rounded Rectangle 235"/>
              <p:cNvSpPr/>
              <p:nvPr/>
            </p:nvSpPr>
            <p:spPr>
              <a:xfrm>
                <a:off x="4368152" y="2476772"/>
                <a:ext cx="1270647" cy="566928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 flipH="1">
                <a:off x="4444470" y="2439550"/>
                <a:ext cx="11094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chemeClr val="bg1"/>
                    </a:solidFill>
                    <a:latin typeface="Calibri"/>
                  </a:rPr>
                  <a:t>C I Server</a:t>
                </a: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4496400" y="2694742"/>
                <a:ext cx="1006550" cy="310035"/>
                <a:chOff x="4848825" y="2713792"/>
                <a:chExt cx="1006550" cy="310035"/>
              </a:xfrm>
            </p:grpSpPr>
            <p:sp>
              <p:nvSpPr>
                <p:cNvPr id="267" name="Rounded Rectangle 266"/>
                <p:cNvSpPr/>
                <p:nvPr/>
              </p:nvSpPr>
              <p:spPr>
                <a:xfrm>
                  <a:off x="4848825" y="2713792"/>
                  <a:ext cx="1006550" cy="299627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28575"/>
                <a:effectLst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1"/>
                <a:lstStyle/>
                <a:p>
                  <a:endParaRPr lang="en-US" sz="900" b="1" kern="0" dirty="0">
                    <a:solidFill>
                      <a:srgbClr val="1F497D">
                        <a:lumMod val="60000"/>
                        <a:lumOff val="40000"/>
                        <a:alpha val="45000"/>
                      </a:srgbClr>
                    </a:solidFill>
                    <a:latin typeface="Calibri"/>
                  </a:endParaRPr>
                </a:p>
              </p:txBody>
            </p:sp>
            <p:pic>
              <p:nvPicPr>
                <p:cNvPr id="166" name="Picture 165" descr="https://wiki.jenkins-ci.org/download/attachments/2916393/logo-title.png?version=1&amp;modificationDate=1302753947000"/>
                <p:cNvPicPr/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929868" y="2730186"/>
                  <a:ext cx="853922" cy="29364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5" name="Group 34"/>
            <p:cNvGrpSpPr/>
            <p:nvPr/>
          </p:nvGrpSpPr>
          <p:grpSpPr>
            <a:xfrm>
              <a:off x="6920173" y="2426353"/>
              <a:ext cx="1786711" cy="604150"/>
              <a:chOff x="6005417" y="2467162"/>
              <a:chExt cx="1786711" cy="604150"/>
            </a:xfrm>
          </p:grpSpPr>
          <p:sp>
            <p:nvSpPr>
              <p:cNvPr id="275" name="Rounded Rectangle 274"/>
              <p:cNvSpPr/>
              <p:nvPr/>
            </p:nvSpPr>
            <p:spPr>
              <a:xfrm>
                <a:off x="6143108" y="2504384"/>
                <a:ext cx="1500882" cy="566928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76" name="TextBox 275"/>
              <p:cNvSpPr txBox="1"/>
              <p:nvPr/>
            </p:nvSpPr>
            <p:spPr>
              <a:xfrm flipH="1">
                <a:off x="6005417" y="2467162"/>
                <a:ext cx="17867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chemeClr val="bg1"/>
                    </a:solidFill>
                    <a:latin typeface="Calibri"/>
                  </a:rPr>
                  <a:t>Static code Analysis</a:t>
                </a:r>
              </a:p>
            </p:txBody>
          </p:sp>
          <p:sp>
            <p:nvSpPr>
              <p:cNvPr id="278" name="Rounded Rectangle 277"/>
              <p:cNvSpPr/>
              <p:nvPr/>
            </p:nvSpPr>
            <p:spPr>
              <a:xfrm>
                <a:off x="6458741" y="2725594"/>
                <a:ext cx="862016" cy="279467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28575"/>
              <a:effectLst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t" anchorCtr="1"/>
              <a:lstStyle/>
              <a:p>
                <a:endParaRPr lang="en-US" sz="900" b="1" kern="0" dirty="0">
                  <a:solidFill>
                    <a:srgbClr val="1F497D">
                      <a:lumMod val="60000"/>
                      <a:lumOff val="40000"/>
                      <a:alpha val="45000"/>
                    </a:srgbClr>
                  </a:solidFill>
                  <a:latin typeface="Calibri"/>
                </a:endParaRPr>
              </a:p>
            </p:txBody>
          </p:sp>
          <p:pic>
            <p:nvPicPr>
              <p:cNvPr id="167" name="Picture 2" descr="https://camo.githubusercontent.com/c008717a1d1438f1da3bbe8ea229a0aed7856a21/687474703a2f2f75706c6f61642e77696b696d656469612e6f72672f77696b6970656469612f636f6d6d6f6e732f652f65362f536f6e6172717562652d3438783230302e706e67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538833" y="2765340"/>
                <a:ext cx="743282" cy="178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2062140" y="3240883"/>
              <a:ext cx="1986528" cy="695468"/>
              <a:chOff x="2349497" y="3320475"/>
              <a:chExt cx="1986528" cy="695468"/>
            </a:xfrm>
          </p:grpSpPr>
          <p:sp>
            <p:nvSpPr>
              <p:cNvPr id="178" name="Rounded Rectangle 177"/>
              <p:cNvSpPr/>
              <p:nvPr/>
            </p:nvSpPr>
            <p:spPr>
              <a:xfrm>
                <a:off x="2349497" y="3323638"/>
                <a:ext cx="1986528" cy="692305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1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2381104" y="3320475"/>
                <a:ext cx="1896843" cy="184666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chemeClr val="bg1"/>
                    </a:solidFill>
                    <a:latin typeface="Calibri"/>
                  </a:rPr>
                  <a:t>Project Management Tool</a:t>
                </a:r>
              </a:p>
            </p:txBody>
          </p:sp>
          <p:grpSp>
            <p:nvGrpSpPr>
              <p:cNvPr id="181" name="Group 180"/>
              <p:cNvGrpSpPr/>
              <p:nvPr/>
            </p:nvGrpSpPr>
            <p:grpSpPr>
              <a:xfrm>
                <a:off x="2488384" y="3601387"/>
                <a:ext cx="619185" cy="327812"/>
                <a:chOff x="4787990" y="2332058"/>
                <a:chExt cx="627673" cy="337549"/>
              </a:xfrm>
            </p:grpSpPr>
            <p:sp>
              <p:nvSpPr>
                <p:cNvPr id="182" name="Rounded Rectangle 181"/>
                <p:cNvSpPr/>
                <p:nvPr/>
              </p:nvSpPr>
              <p:spPr>
                <a:xfrm>
                  <a:off x="4787990" y="2332058"/>
                  <a:ext cx="627673" cy="33754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28575"/>
                <a:effectLst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1"/>
                <a:lstStyle/>
                <a:p>
                  <a:endParaRPr lang="en-US" sz="900" b="1" kern="0" dirty="0">
                    <a:solidFill>
                      <a:srgbClr val="1F497D">
                        <a:lumMod val="60000"/>
                        <a:lumOff val="40000"/>
                        <a:alpha val="45000"/>
                      </a:srgbClr>
                    </a:solidFill>
                    <a:latin typeface="Calibri"/>
                  </a:endParaRPr>
                </a:p>
              </p:txBody>
            </p:sp>
            <p:pic>
              <p:nvPicPr>
                <p:cNvPr id="186" name="Picture 185" descr="http://upload.wikimedia.org/wikipedia/commons/3/38/JIRA.png"/>
                <p:cNvPicPr/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4839510" y="2365668"/>
                  <a:ext cx="530862" cy="27708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88" name="Rounded Rectangle 187"/>
              <p:cNvSpPr/>
              <p:nvPr/>
            </p:nvSpPr>
            <p:spPr>
              <a:xfrm>
                <a:off x="3225147" y="3610950"/>
                <a:ext cx="1009027" cy="32293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28575"/>
              <a:effectLst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t" anchorCtr="1"/>
              <a:lstStyle/>
              <a:p>
                <a:endParaRPr lang="en-US" sz="900" b="1" kern="0" dirty="0">
                  <a:solidFill>
                    <a:srgbClr val="1F497D">
                      <a:lumMod val="60000"/>
                      <a:lumOff val="40000"/>
                      <a:alpha val="45000"/>
                    </a:srgbClr>
                  </a:solidFill>
                  <a:latin typeface="Calibri"/>
                </a:endParaRPr>
              </a:p>
            </p:txBody>
          </p:sp>
          <p:pic>
            <p:nvPicPr>
              <p:cNvPr id="189" name="Picture 2" descr="JIRA Agile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317121" y="3677834"/>
                <a:ext cx="877451" cy="217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4893981" y="3240883"/>
              <a:ext cx="1113450" cy="595195"/>
              <a:chOff x="4903506" y="3269762"/>
              <a:chExt cx="1113450" cy="595195"/>
            </a:xfrm>
          </p:grpSpPr>
          <p:sp>
            <p:nvSpPr>
              <p:cNvPr id="316" name="Rounded Rectangle 315"/>
              <p:cNvSpPr/>
              <p:nvPr/>
            </p:nvSpPr>
            <p:spPr>
              <a:xfrm>
                <a:off x="4969840" y="3298029"/>
                <a:ext cx="1015673" cy="566928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20" name="Rounded Rectangle 319"/>
              <p:cNvSpPr/>
              <p:nvPr/>
            </p:nvSpPr>
            <p:spPr>
              <a:xfrm>
                <a:off x="5035333" y="3535702"/>
                <a:ext cx="865637" cy="2602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28575"/>
              <a:effectLst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t" anchorCtr="1"/>
              <a:lstStyle/>
              <a:p>
                <a:endParaRPr lang="en-US" sz="900" b="1" kern="0" dirty="0">
                  <a:solidFill>
                    <a:srgbClr val="1F497D">
                      <a:lumMod val="60000"/>
                      <a:lumOff val="40000"/>
                      <a:alpha val="45000"/>
                    </a:srgbClr>
                  </a:solidFill>
                  <a:latin typeface="Calibri"/>
                </a:endParaRPr>
              </a:p>
            </p:txBody>
          </p:sp>
          <p:pic>
            <p:nvPicPr>
              <p:cNvPr id="2052" name="Picture 4" descr="D:\Projects\12_ALM_Sktetches\DevOps\maven-logo-black-on-white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4995" y="3581622"/>
                <a:ext cx="666313" cy="1684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7" name="TextBox 316"/>
              <p:cNvSpPr txBox="1"/>
              <p:nvPr/>
            </p:nvSpPr>
            <p:spPr>
              <a:xfrm flipH="1">
                <a:off x="4903506" y="3269762"/>
                <a:ext cx="11134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chemeClr val="bg1"/>
                    </a:solidFill>
                    <a:latin typeface="Calibri"/>
                  </a:rPr>
                  <a:t>Build tool</a:t>
                </a: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055061" y="3240883"/>
              <a:ext cx="1516935" cy="595195"/>
              <a:chOff x="6679165" y="3374779"/>
              <a:chExt cx="1516935" cy="595195"/>
            </a:xfrm>
          </p:grpSpPr>
          <p:sp>
            <p:nvSpPr>
              <p:cNvPr id="334" name="Rounded Rectangle 333"/>
              <p:cNvSpPr/>
              <p:nvPr/>
            </p:nvSpPr>
            <p:spPr>
              <a:xfrm>
                <a:off x="6679165" y="3403046"/>
                <a:ext cx="1516935" cy="566928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37" name="TextBox 336"/>
              <p:cNvSpPr txBox="1"/>
              <p:nvPr/>
            </p:nvSpPr>
            <p:spPr>
              <a:xfrm flipH="1">
                <a:off x="6688711" y="3374779"/>
                <a:ext cx="14820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chemeClr val="bg1"/>
                    </a:solidFill>
                    <a:latin typeface="Calibri"/>
                  </a:rPr>
                  <a:t>Binary Repository</a:t>
                </a:r>
              </a:p>
            </p:txBody>
          </p:sp>
          <p:sp>
            <p:nvSpPr>
              <p:cNvPr id="335" name="Rounded Rectangle 334"/>
              <p:cNvSpPr/>
              <p:nvPr/>
            </p:nvSpPr>
            <p:spPr>
              <a:xfrm>
                <a:off x="7004814" y="3640719"/>
                <a:ext cx="865637" cy="2602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28575"/>
              <a:effectLst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t" anchorCtr="1"/>
              <a:lstStyle/>
              <a:p>
                <a:endParaRPr lang="en-US" sz="900" b="1" kern="0" dirty="0">
                  <a:solidFill>
                    <a:srgbClr val="1F497D">
                      <a:lumMod val="60000"/>
                      <a:lumOff val="40000"/>
                      <a:alpha val="45000"/>
                    </a:srgbClr>
                  </a:solidFill>
                  <a:latin typeface="Calibri"/>
                </a:endParaRPr>
              </a:p>
            </p:txBody>
          </p:sp>
          <p:pic>
            <p:nvPicPr>
              <p:cNvPr id="192" name="Picture 16" descr="https://encrypted-tbn2.gstatic.com/images?q=tbn:ANd9GcSUZe866MYzttRP5NX-0tSDszIRXuIRJLrkDWjZjo-rrVfqMDuM"/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172" b="-1"/>
              <a:stretch/>
            </p:blipFill>
            <p:spPr bwMode="auto">
              <a:xfrm>
                <a:off x="7148801" y="3656566"/>
                <a:ext cx="577663" cy="256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4250008" y="4108953"/>
              <a:ext cx="1113450" cy="595195"/>
              <a:chOff x="4478608" y="4185153"/>
              <a:chExt cx="1113450" cy="595195"/>
            </a:xfrm>
          </p:grpSpPr>
          <p:sp>
            <p:nvSpPr>
              <p:cNvPr id="323" name="Rounded Rectangle 322"/>
              <p:cNvSpPr/>
              <p:nvPr/>
            </p:nvSpPr>
            <p:spPr>
              <a:xfrm>
                <a:off x="4544942" y="4213420"/>
                <a:ext cx="1015673" cy="566928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25" name="Rounded Rectangle 324"/>
              <p:cNvSpPr/>
              <p:nvPr/>
            </p:nvSpPr>
            <p:spPr>
              <a:xfrm>
                <a:off x="4610435" y="4439508"/>
                <a:ext cx="865637" cy="2602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28575"/>
              <a:effectLst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t" anchorCtr="1"/>
              <a:lstStyle/>
              <a:p>
                <a:endParaRPr lang="en-US" sz="900" b="1" kern="0" dirty="0">
                  <a:solidFill>
                    <a:srgbClr val="1F497D">
                      <a:lumMod val="60000"/>
                      <a:lumOff val="40000"/>
                      <a:alpha val="45000"/>
                    </a:srgbClr>
                  </a:solidFill>
                  <a:latin typeface="Calibri"/>
                </a:endParaRPr>
              </a:p>
            </p:txBody>
          </p:sp>
          <p:sp>
            <p:nvSpPr>
              <p:cNvPr id="327" name="TextBox 326"/>
              <p:cNvSpPr txBox="1"/>
              <p:nvPr/>
            </p:nvSpPr>
            <p:spPr>
              <a:xfrm flipH="1">
                <a:off x="4478608" y="4185153"/>
                <a:ext cx="11134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chemeClr val="bg1"/>
                    </a:solidFill>
                    <a:latin typeface="Calibri"/>
                  </a:rPr>
                  <a:t>Unit testing </a:t>
                </a:r>
              </a:p>
            </p:txBody>
          </p:sp>
          <p:pic>
            <p:nvPicPr>
              <p:cNvPr id="2053" name="Picture 5" descr="D:\Projects\12_ALM_Sktetches\DevOps\874086.pn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959" b="24008"/>
              <a:stretch/>
            </p:blipFill>
            <p:spPr bwMode="auto">
              <a:xfrm>
                <a:off x="4791318" y="4430987"/>
                <a:ext cx="503870" cy="2772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3" name="Group 42"/>
            <p:cNvGrpSpPr/>
            <p:nvPr/>
          </p:nvGrpSpPr>
          <p:grpSpPr>
            <a:xfrm>
              <a:off x="5535283" y="4108953"/>
              <a:ext cx="1224795" cy="595195"/>
              <a:chOff x="5763883" y="4185153"/>
              <a:chExt cx="1224795" cy="595195"/>
            </a:xfrm>
          </p:grpSpPr>
          <p:sp>
            <p:nvSpPr>
              <p:cNvPr id="329" name="Rounded Rectangle 328"/>
              <p:cNvSpPr/>
              <p:nvPr/>
            </p:nvSpPr>
            <p:spPr>
              <a:xfrm>
                <a:off x="5824761" y="4213420"/>
                <a:ext cx="1099828" cy="566928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32" name="TextBox 331"/>
              <p:cNvSpPr txBox="1"/>
              <p:nvPr/>
            </p:nvSpPr>
            <p:spPr>
              <a:xfrm flipH="1">
                <a:off x="5763883" y="4185153"/>
                <a:ext cx="12247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chemeClr val="bg1"/>
                    </a:solidFill>
                    <a:latin typeface="Calibri"/>
                  </a:rPr>
                  <a:t>Code Coverage</a:t>
                </a:r>
              </a:p>
            </p:txBody>
          </p:sp>
          <p:sp>
            <p:nvSpPr>
              <p:cNvPr id="330" name="Rounded Rectangle 329"/>
              <p:cNvSpPr/>
              <p:nvPr/>
            </p:nvSpPr>
            <p:spPr>
              <a:xfrm>
                <a:off x="5932332" y="4451093"/>
                <a:ext cx="865637" cy="260256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28575"/>
              <a:effectLst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t" anchorCtr="1"/>
              <a:lstStyle/>
              <a:p>
                <a:endParaRPr lang="en-US" sz="900" b="1" kern="0" dirty="0">
                  <a:solidFill>
                    <a:srgbClr val="1F497D">
                      <a:lumMod val="60000"/>
                      <a:lumOff val="40000"/>
                      <a:alpha val="45000"/>
                    </a:srgbClr>
                  </a:solidFill>
                  <a:latin typeface="Calibri"/>
                </a:endParaRPr>
              </a:p>
            </p:txBody>
          </p:sp>
          <p:pic>
            <p:nvPicPr>
              <p:cNvPr id="2054" name="Picture 6" descr="D:\Projects\12_ALM_Sktetches\DevOps\stash-darkblue_large_atlassian_trans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6659" y="4459563"/>
                <a:ext cx="636982" cy="2803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7032837" y="4123216"/>
              <a:ext cx="1561382" cy="566928"/>
              <a:chOff x="7150798" y="4266091"/>
              <a:chExt cx="1561382" cy="566928"/>
            </a:xfrm>
          </p:grpSpPr>
          <p:sp>
            <p:nvSpPr>
              <p:cNvPr id="345" name="Rounded Rectangle 344"/>
              <p:cNvSpPr/>
              <p:nvPr/>
            </p:nvSpPr>
            <p:spPr>
              <a:xfrm>
                <a:off x="7195245" y="4266091"/>
                <a:ext cx="1516935" cy="566928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46" name="TextBox 345"/>
              <p:cNvSpPr txBox="1"/>
              <p:nvPr/>
            </p:nvSpPr>
            <p:spPr>
              <a:xfrm flipH="1">
                <a:off x="7150798" y="4314024"/>
                <a:ext cx="8707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chemeClr val="bg1"/>
                    </a:solidFill>
                    <a:latin typeface="Calibri"/>
                  </a:rPr>
                  <a:t>Database Migration</a:t>
                </a:r>
              </a:p>
            </p:txBody>
          </p:sp>
          <p:sp>
            <p:nvSpPr>
              <p:cNvPr id="347" name="Rounded Rectangle 346"/>
              <p:cNvSpPr/>
              <p:nvPr/>
            </p:nvSpPr>
            <p:spPr>
              <a:xfrm>
                <a:off x="7970562" y="4315668"/>
                <a:ext cx="687488" cy="46691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28575"/>
              <a:effectLst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t" anchorCtr="1"/>
              <a:lstStyle/>
              <a:p>
                <a:endParaRPr lang="en-US" sz="900" b="1" kern="0" dirty="0">
                  <a:solidFill>
                    <a:srgbClr val="1F497D">
                      <a:lumMod val="60000"/>
                      <a:lumOff val="40000"/>
                      <a:alpha val="45000"/>
                    </a:srgbClr>
                  </a:solidFill>
                  <a:latin typeface="Calibri"/>
                </a:endParaRPr>
              </a:p>
            </p:txBody>
          </p:sp>
          <p:pic>
            <p:nvPicPr>
              <p:cNvPr id="44" name="Picture 7" descr="D:\Projects\12_ALM_Sktetches\DevOps\flyway-logo-tm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4890" y="4330260"/>
                <a:ext cx="561028" cy="4456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9" name="Group 48"/>
            <p:cNvGrpSpPr/>
            <p:nvPr/>
          </p:nvGrpSpPr>
          <p:grpSpPr>
            <a:xfrm>
              <a:off x="2062140" y="4936179"/>
              <a:ext cx="1986528" cy="692305"/>
              <a:chOff x="2062140" y="5040954"/>
              <a:chExt cx="1986528" cy="692305"/>
            </a:xfrm>
          </p:grpSpPr>
          <p:sp>
            <p:nvSpPr>
              <p:cNvPr id="308" name="Rounded Rectangle 307"/>
              <p:cNvSpPr/>
              <p:nvPr/>
            </p:nvSpPr>
            <p:spPr>
              <a:xfrm>
                <a:off x="2062140" y="5040954"/>
                <a:ext cx="1986528" cy="692305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1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2066230" y="5200750"/>
                <a:ext cx="1111559" cy="369332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chemeClr val="bg1"/>
                    </a:solidFill>
                    <a:latin typeface="Calibri"/>
                  </a:rPr>
                  <a:t>Automation Testing </a:t>
                </a:r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3274751" y="5134075"/>
                <a:ext cx="651305" cy="507599"/>
                <a:chOff x="3217601" y="5172175"/>
                <a:chExt cx="651305" cy="507599"/>
              </a:xfrm>
            </p:grpSpPr>
            <p:sp>
              <p:nvSpPr>
                <p:cNvPr id="311" name="Rounded Rectangle 310"/>
                <p:cNvSpPr/>
                <p:nvPr/>
              </p:nvSpPr>
              <p:spPr>
                <a:xfrm>
                  <a:off x="3217601" y="5172175"/>
                  <a:ext cx="651305" cy="50759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28575"/>
                <a:effectLst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1"/>
                <a:lstStyle/>
                <a:p>
                  <a:endParaRPr lang="en-US" sz="900" b="1" kern="0" dirty="0">
                    <a:solidFill>
                      <a:srgbClr val="1F497D">
                        <a:lumMod val="60000"/>
                        <a:lumOff val="40000"/>
                        <a:alpha val="45000"/>
                      </a:srgbClr>
                    </a:solidFill>
                    <a:latin typeface="Calibri"/>
                  </a:endParaRPr>
                </a:p>
              </p:txBody>
            </p:sp>
            <p:pic>
              <p:nvPicPr>
                <p:cNvPr id="197" name="Picture 1" descr="http://www.seleniumhq.org/images/big-logo.png"/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26337" y="5230569"/>
                  <a:ext cx="452883" cy="4098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48" name="Group 47"/>
            <p:cNvGrpSpPr/>
            <p:nvPr/>
          </p:nvGrpSpPr>
          <p:grpSpPr>
            <a:xfrm>
              <a:off x="2062140" y="4093293"/>
              <a:ext cx="1986529" cy="695468"/>
              <a:chOff x="2062140" y="4186107"/>
              <a:chExt cx="1986529" cy="695468"/>
            </a:xfrm>
          </p:grpSpPr>
          <p:sp>
            <p:nvSpPr>
              <p:cNvPr id="299" name="Rounded Rectangle 298"/>
              <p:cNvSpPr/>
              <p:nvPr/>
            </p:nvSpPr>
            <p:spPr>
              <a:xfrm>
                <a:off x="2062140" y="4189270"/>
                <a:ext cx="1986529" cy="692305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1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2106983" y="4186107"/>
                <a:ext cx="1896843" cy="184666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chemeClr val="bg1"/>
                    </a:solidFill>
                    <a:latin typeface="Calibri"/>
                  </a:rPr>
                  <a:t>Test Management </a:t>
                </a:r>
              </a:p>
            </p:txBody>
          </p:sp>
          <p:grpSp>
            <p:nvGrpSpPr>
              <p:cNvPr id="47" name="Group 46"/>
              <p:cNvGrpSpPr/>
              <p:nvPr/>
            </p:nvGrpSpPr>
            <p:grpSpPr>
              <a:xfrm>
                <a:off x="2444943" y="4408816"/>
                <a:ext cx="1220923" cy="425568"/>
                <a:chOff x="2381202" y="4408816"/>
                <a:chExt cx="1220923" cy="425568"/>
              </a:xfrm>
            </p:grpSpPr>
            <p:sp>
              <p:nvSpPr>
                <p:cNvPr id="302" name="Rounded Rectangle 301"/>
                <p:cNvSpPr/>
                <p:nvPr/>
              </p:nvSpPr>
              <p:spPr>
                <a:xfrm>
                  <a:off x="2381202" y="4408816"/>
                  <a:ext cx="1220923" cy="425568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28575"/>
                <a:effectLst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 anchorCtr="1"/>
                <a:lstStyle/>
                <a:p>
                  <a:endParaRPr lang="en-US" sz="900" b="1" kern="0" dirty="0">
                    <a:solidFill>
                      <a:srgbClr val="1F497D">
                        <a:lumMod val="60000"/>
                        <a:lumOff val="40000"/>
                        <a:alpha val="45000"/>
                      </a:srgbClr>
                    </a:solidFill>
                    <a:latin typeface="Calibri"/>
                  </a:endParaRPr>
                </a:p>
              </p:txBody>
            </p:sp>
            <p:pic>
              <p:nvPicPr>
                <p:cNvPr id="2056" name="Picture 8" descr="D:\Projects\12_ALM_Sktetches\DevOps\testrail.png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8550" y="4427229"/>
                  <a:ext cx="1166226" cy="3887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50" name="Group 49"/>
            <p:cNvGrpSpPr/>
            <p:nvPr/>
          </p:nvGrpSpPr>
          <p:grpSpPr>
            <a:xfrm>
              <a:off x="4234707" y="4903466"/>
              <a:ext cx="1846299" cy="692305"/>
              <a:chOff x="4320432" y="5008241"/>
              <a:chExt cx="1846299" cy="692305"/>
            </a:xfrm>
          </p:grpSpPr>
          <p:sp>
            <p:nvSpPr>
              <p:cNvPr id="350" name="Rounded Rectangle 349"/>
              <p:cNvSpPr/>
              <p:nvPr/>
            </p:nvSpPr>
            <p:spPr>
              <a:xfrm>
                <a:off x="4400885" y="5008241"/>
                <a:ext cx="1765846" cy="692305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1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4320432" y="5158512"/>
                <a:ext cx="1111559" cy="369332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chemeClr val="bg1"/>
                    </a:solidFill>
                    <a:latin typeface="Calibri"/>
                  </a:rPr>
                  <a:t>Application Server</a:t>
                </a:r>
              </a:p>
            </p:txBody>
          </p:sp>
          <p:sp>
            <p:nvSpPr>
              <p:cNvPr id="353" name="Rounded Rectangle 352"/>
              <p:cNvSpPr/>
              <p:nvPr/>
            </p:nvSpPr>
            <p:spPr>
              <a:xfrm>
                <a:off x="5395603" y="5101362"/>
                <a:ext cx="651305" cy="50759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28575"/>
              <a:effectLst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0" tIns="0" rIns="0" bIns="0" rtlCol="0" anchor="t" anchorCtr="1"/>
              <a:lstStyle/>
              <a:p>
                <a:endParaRPr lang="en-US" sz="900" b="1" kern="0" dirty="0">
                  <a:solidFill>
                    <a:srgbClr val="1F497D">
                      <a:lumMod val="60000"/>
                      <a:lumOff val="40000"/>
                      <a:alpha val="45000"/>
                    </a:srgbClr>
                  </a:solidFill>
                  <a:latin typeface="Calibri"/>
                </a:endParaRPr>
              </a:p>
            </p:txBody>
          </p:sp>
          <p:grpSp>
            <p:nvGrpSpPr>
              <p:cNvPr id="355" name="Group 354"/>
              <p:cNvGrpSpPr/>
              <p:nvPr/>
            </p:nvGrpSpPr>
            <p:grpSpPr>
              <a:xfrm>
                <a:off x="5592487" y="5134290"/>
                <a:ext cx="370354" cy="475380"/>
                <a:chOff x="7780032" y="2395646"/>
                <a:chExt cx="788844" cy="1012547"/>
              </a:xfrm>
            </p:grpSpPr>
            <p:sp>
              <p:nvSpPr>
                <p:cNvPr id="356" name="Freeform 60"/>
                <p:cNvSpPr>
                  <a:spLocks/>
                </p:cNvSpPr>
                <p:nvPr/>
              </p:nvSpPr>
              <p:spPr bwMode="auto">
                <a:xfrm>
                  <a:off x="8188751" y="2499928"/>
                  <a:ext cx="380125" cy="587008"/>
                </a:xfrm>
                <a:custGeom>
                  <a:avLst/>
                  <a:gdLst>
                    <a:gd name="T0" fmla="*/ 157 w 173"/>
                    <a:gd name="T1" fmla="*/ 61 h 267"/>
                    <a:gd name="T2" fmla="*/ 162 w 173"/>
                    <a:gd name="T3" fmla="*/ 61 h 267"/>
                    <a:gd name="T4" fmla="*/ 165 w 173"/>
                    <a:gd name="T5" fmla="*/ 151 h 267"/>
                    <a:gd name="T6" fmla="*/ 107 w 173"/>
                    <a:gd name="T7" fmla="*/ 235 h 267"/>
                    <a:gd name="T8" fmla="*/ 11 w 173"/>
                    <a:gd name="T9" fmla="*/ 266 h 267"/>
                    <a:gd name="T10" fmla="*/ 16 w 173"/>
                    <a:gd name="T11" fmla="*/ 256 h 267"/>
                    <a:gd name="T12" fmla="*/ 47 w 173"/>
                    <a:gd name="T13" fmla="*/ 246 h 267"/>
                    <a:gd name="T14" fmla="*/ 59 w 173"/>
                    <a:gd name="T15" fmla="*/ 230 h 267"/>
                    <a:gd name="T16" fmla="*/ 79 w 173"/>
                    <a:gd name="T17" fmla="*/ 226 h 267"/>
                    <a:gd name="T18" fmla="*/ 104 w 173"/>
                    <a:gd name="T19" fmla="*/ 199 h 267"/>
                    <a:gd name="T20" fmla="*/ 82 w 173"/>
                    <a:gd name="T21" fmla="*/ 176 h 267"/>
                    <a:gd name="T22" fmla="*/ 73 w 173"/>
                    <a:gd name="T23" fmla="*/ 157 h 267"/>
                    <a:gd name="T24" fmla="*/ 65 w 173"/>
                    <a:gd name="T25" fmla="*/ 154 h 267"/>
                    <a:gd name="T26" fmla="*/ 37 w 173"/>
                    <a:gd name="T27" fmla="*/ 140 h 267"/>
                    <a:gd name="T28" fmla="*/ 24 w 173"/>
                    <a:gd name="T29" fmla="*/ 140 h 267"/>
                    <a:gd name="T30" fmla="*/ 19 w 173"/>
                    <a:gd name="T31" fmla="*/ 130 h 267"/>
                    <a:gd name="T32" fmla="*/ 12 w 173"/>
                    <a:gd name="T33" fmla="*/ 125 h 267"/>
                    <a:gd name="T34" fmla="*/ 16 w 173"/>
                    <a:gd name="T35" fmla="*/ 115 h 267"/>
                    <a:gd name="T36" fmla="*/ 7 w 173"/>
                    <a:gd name="T37" fmla="*/ 112 h 267"/>
                    <a:gd name="T38" fmla="*/ 0 w 173"/>
                    <a:gd name="T39" fmla="*/ 117 h 267"/>
                    <a:gd name="T40" fmla="*/ 0 w 173"/>
                    <a:gd name="T41" fmla="*/ 104 h 267"/>
                    <a:gd name="T42" fmla="*/ 14 w 173"/>
                    <a:gd name="T43" fmla="*/ 101 h 267"/>
                    <a:gd name="T44" fmla="*/ 24 w 173"/>
                    <a:gd name="T45" fmla="*/ 110 h 267"/>
                    <a:gd name="T46" fmla="*/ 31 w 173"/>
                    <a:gd name="T47" fmla="*/ 112 h 267"/>
                    <a:gd name="T48" fmla="*/ 36 w 173"/>
                    <a:gd name="T49" fmla="*/ 104 h 267"/>
                    <a:gd name="T50" fmla="*/ 59 w 173"/>
                    <a:gd name="T51" fmla="*/ 87 h 267"/>
                    <a:gd name="T52" fmla="*/ 87 w 173"/>
                    <a:gd name="T53" fmla="*/ 80 h 267"/>
                    <a:gd name="T54" fmla="*/ 101 w 173"/>
                    <a:gd name="T55" fmla="*/ 87 h 267"/>
                    <a:gd name="T56" fmla="*/ 105 w 173"/>
                    <a:gd name="T57" fmla="*/ 80 h 267"/>
                    <a:gd name="T58" fmla="*/ 91 w 173"/>
                    <a:gd name="T59" fmla="*/ 56 h 267"/>
                    <a:gd name="T60" fmla="*/ 88 w 173"/>
                    <a:gd name="T61" fmla="*/ 42 h 267"/>
                    <a:gd name="T62" fmla="*/ 78 w 173"/>
                    <a:gd name="T63" fmla="*/ 39 h 267"/>
                    <a:gd name="T64" fmla="*/ 73 w 173"/>
                    <a:gd name="T65" fmla="*/ 34 h 267"/>
                    <a:gd name="T66" fmla="*/ 61 w 173"/>
                    <a:gd name="T67" fmla="*/ 29 h 267"/>
                    <a:gd name="T68" fmla="*/ 54 w 173"/>
                    <a:gd name="T69" fmla="*/ 43 h 267"/>
                    <a:gd name="T70" fmla="*/ 38 w 173"/>
                    <a:gd name="T71" fmla="*/ 36 h 267"/>
                    <a:gd name="T72" fmla="*/ 40 w 173"/>
                    <a:gd name="T73" fmla="*/ 25 h 267"/>
                    <a:gd name="T74" fmla="*/ 53 w 173"/>
                    <a:gd name="T75" fmla="*/ 26 h 267"/>
                    <a:gd name="T76" fmla="*/ 62 w 173"/>
                    <a:gd name="T77" fmla="*/ 10 h 267"/>
                    <a:gd name="T78" fmla="*/ 72 w 173"/>
                    <a:gd name="T79" fmla="*/ 18 h 267"/>
                    <a:gd name="T80" fmla="*/ 70 w 173"/>
                    <a:gd name="T81" fmla="*/ 25 h 267"/>
                    <a:gd name="T82" fmla="*/ 78 w 173"/>
                    <a:gd name="T83" fmla="*/ 32 h 267"/>
                    <a:gd name="T84" fmla="*/ 84 w 173"/>
                    <a:gd name="T85" fmla="*/ 35 h 267"/>
                    <a:gd name="T86" fmla="*/ 93 w 173"/>
                    <a:gd name="T87" fmla="*/ 33 h 267"/>
                    <a:gd name="T88" fmla="*/ 78 w 173"/>
                    <a:gd name="T89" fmla="*/ 6 h 267"/>
                    <a:gd name="T90" fmla="*/ 80 w 173"/>
                    <a:gd name="T91" fmla="*/ 0 h 267"/>
                    <a:gd name="T92" fmla="*/ 93 w 173"/>
                    <a:gd name="T93" fmla="*/ 7 h 267"/>
                    <a:gd name="T94" fmla="*/ 102 w 173"/>
                    <a:gd name="T95" fmla="*/ 20 h 267"/>
                    <a:gd name="T96" fmla="*/ 104 w 173"/>
                    <a:gd name="T97" fmla="*/ 41 h 267"/>
                    <a:gd name="T98" fmla="*/ 118 w 173"/>
                    <a:gd name="T99" fmla="*/ 62 h 267"/>
                    <a:gd name="T100" fmla="*/ 123 w 173"/>
                    <a:gd name="T101" fmla="*/ 66 h 267"/>
                    <a:gd name="T102" fmla="*/ 132 w 173"/>
                    <a:gd name="T103" fmla="*/ 57 h 267"/>
                    <a:gd name="T104" fmla="*/ 157 w 173"/>
                    <a:gd name="T105" fmla="*/ 61 h 2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73" h="267">
                      <a:moveTo>
                        <a:pt x="157" y="61"/>
                      </a:moveTo>
                      <a:cubicBezTo>
                        <a:pt x="162" y="61"/>
                        <a:pt x="162" y="61"/>
                        <a:pt x="162" y="61"/>
                      </a:cubicBezTo>
                      <a:cubicBezTo>
                        <a:pt x="172" y="91"/>
                        <a:pt x="173" y="121"/>
                        <a:pt x="165" y="151"/>
                      </a:cubicBezTo>
                      <a:cubicBezTo>
                        <a:pt x="155" y="186"/>
                        <a:pt x="136" y="214"/>
                        <a:pt x="107" y="235"/>
                      </a:cubicBezTo>
                      <a:cubicBezTo>
                        <a:pt x="78" y="256"/>
                        <a:pt x="46" y="267"/>
                        <a:pt x="11" y="266"/>
                      </a:cubicBezTo>
                      <a:cubicBezTo>
                        <a:pt x="16" y="256"/>
                        <a:pt x="16" y="256"/>
                        <a:pt x="16" y="256"/>
                      </a:cubicBezTo>
                      <a:cubicBezTo>
                        <a:pt x="47" y="246"/>
                        <a:pt x="47" y="246"/>
                        <a:pt x="47" y="246"/>
                      </a:cubicBezTo>
                      <a:cubicBezTo>
                        <a:pt x="59" y="230"/>
                        <a:pt x="59" y="230"/>
                        <a:pt x="59" y="230"/>
                      </a:cubicBezTo>
                      <a:cubicBezTo>
                        <a:pt x="79" y="226"/>
                        <a:pt x="79" y="226"/>
                        <a:pt x="79" y="226"/>
                      </a:cubicBezTo>
                      <a:cubicBezTo>
                        <a:pt x="104" y="199"/>
                        <a:pt x="104" y="199"/>
                        <a:pt x="104" y="199"/>
                      </a:cubicBezTo>
                      <a:cubicBezTo>
                        <a:pt x="82" y="176"/>
                        <a:pt x="82" y="176"/>
                        <a:pt x="82" y="176"/>
                      </a:cubicBezTo>
                      <a:cubicBezTo>
                        <a:pt x="73" y="157"/>
                        <a:pt x="73" y="157"/>
                        <a:pt x="73" y="157"/>
                      </a:cubicBezTo>
                      <a:cubicBezTo>
                        <a:pt x="65" y="154"/>
                        <a:pt x="65" y="154"/>
                        <a:pt x="65" y="154"/>
                      </a:cubicBezTo>
                      <a:cubicBezTo>
                        <a:pt x="37" y="140"/>
                        <a:pt x="37" y="140"/>
                        <a:pt x="37" y="140"/>
                      </a:cubicBezTo>
                      <a:cubicBezTo>
                        <a:pt x="24" y="140"/>
                        <a:pt x="24" y="140"/>
                        <a:pt x="24" y="140"/>
                      </a:cubicBezTo>
                      <a:cubicBezTo>
                        <a:pt x="19" y="130"/>
                        <a:pt x="19" y="130"/>
                        <a:pt x="19" y="130"/>
                      </a:cubicBezTo>
                      <a:cubicBezTo>
                        <a:pt x="12" y="125"/>
                        <a:pt x="12" y="125"/>
                        <a:pt x="12" y="125"/>
                      </a:cubicBezTo>
                      <a:cubicBezTo>
                        <a:pt x="16" y="115"/>
                        <a:pt x="16" y="115"/>
                        <a:pt x="16" y="115"/>
                      </a:cubicBezTo>
                      <a:cubicBezTo>
                        <a:pt x="7" y="112"/>
                        <a:pt x="7" y="112"/>
                        <a:pt x="7" y="112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14" y="101"/>
                        <a:pt x="14" y="101"/>
                        <a:pt x="14" y="101"/>
                      </a:cubicBezTo>
                      <a:cubicBezTo>
                        <a:pt x="24" y="110"/>
                        <a:pt x="24" y="110"/>
                        <a:pt x="24" y="110"/>
                      </a:cubicBezTo>
                      <a:cubicBezTo>
                        <a:pt x="31" y="112"/>
                        <a:pt x="31" y="112"/>
                        <a:pt x="31" y="112"/>
                      </a:cubicBezTo>
                      <a:cubicBezTo>
                        <a:pt x="36" y="104"/>
                        <a:pt x="36" y="104"/>
                        <a:pt x="36" y="104"/>
                      </a:cubicBezTo>
                      <a:cubicBezTo>
                        <a:pt x="59" y="87"/>
                        <a:pt x="59" y="87"/>
                        <a:pt x="59" y="87"/>
                      </a:cubicBezTo>
                      <a:cubicBezTo>
                        <a:pt x="87" y="80"/>
                        <a:pt x="87" y="80"/>
                        <a:pt x="87" y="80"/>
                      </a:cubicBezTo>
                      <a:cubicBezTo>
                        <a:pt x="101" y="87"/>
                        <a:pt x="101" y="87"/>
                        <a:pt x="101" y="87"/>
                      </a:cubicBezTo>
                      <a:cubicBezTo>
                        <a:pt x="105" y="80"/>
                        <a:pt x="105" y="80"/>
                        <a:pt x="105" y="80"/>
                      </a:cubicBezTo>
                      <a:cubicBezTo>
                        <a:pt x="91" y="56"/>
                        <a:pt x="91" y="56"/>
                        <a:pt x="91" y="56"/>
                      </a:cubicBezTo>
                      <a:cubicBezTo>
                        <a:pt x="88" y="42"/>
                        <a:pt x="88" y="42"/>
                        <a:pt x="88" y="42"/>
                      </a:cubicBezTo>
                      <a:cubicBezTo>
                        <a:pt x="78" y="39"/>
                        <a:pt x="78" y="39"/>
                        <a:pt x="78" y="39"/>
                      </a:cubicBezTo>
                      <a:cubicBezTo>
                        <a:pt x="73" y="34"/>
                        <a:pt x="73" y="34"/>
                        <a:pt x="73" y="34"/>
                      </a:cubicBezTo>
                      <a:cubicBezTo>
                        <a:pt x="61" y="29"/>
                        <a:pt x="61" y="29"/>
                        <a:pt x="61" y="29"/>
                      </a:cubicBezTo>
                      <a:cubicBezTo>
                        <a:pt x="54" y="43"/>
                        <a:pt x="54" y="43"/>
                        <a:pt x="54" y="43"/>
                      </a:cubicBezTo>
                      <a:cubicBezTo>
                        <a:pt x="38" y="36"/>
                        <a:pt x="38" y="36"/>
                        <a:pt x="38" y="36"/>
                      </a:cubicBezTo>
                      <a:cubicBezTo>
                        <a:pt x="40" y="25"/>
                        <a:pt x="40" y="25"/>
                        <a:pt x="40" y="25"/>
                      </a:cubicBezTo>
                      <a:cubicBezTo>
                        <a:pt x="53" y="26"/>
                        <a:pt x="53" y="26"/>
                        <a:pt x="53" y="26"/>
                      </a:cubicBezTo>
                      <a:cubicBezTo>
                        <a:pt x="62" y="10"/>
                        <a:pt x="62" y="10"/>
                        <a:pt x="62" y="10"/>
                      </a:cubicBezTo>
                      <a:cubicBezTo>
                        <a:pt x="72" y="18"/>
                        <a:pt x="72" y="18"/>
                        <a:pt x="72" y="18"/>
                      </a:cubicBezTo>
                      <a:cubicBezTo>
                        <a:pt x="70" y="25"/>
                        <a:pt x="70" y="25"/>
                        <a:pt x="70" y="25"/>
                      </a:cubicBezTo>
                      <a:cubicBezTo>
                        <a:pt x="78" y="32"/>
                        <a:pt x="78" y="32"/>
                        <a:pt x="78" y="32"/>
                      </a:cubicBezTo>
                      <a:cubicBezTo>
                        <a:pt x="84" y="35"/>
                        <a:pt x="84" y="35"/>
                        <a:pt x="84" y="35"/>
                      </a:cubicBezTo>
                      <a:cubicBezTo>
                        <a:pt x="93" y="33"/>
                        <a:pt x="93" y="33"/>
                        <a:pt x="93" y="33"/>
                      </a:cubicBezTo>
                      <a:cubicBezTo>
                        <a:pt x="78" y="6"/>
                        <a:pt x="78" y="6"/>
                        <a:pt x="78" y="6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93" y="7"/>
                        <a:pt x="93" y="7"/>
                        <a:pt x="93" y="7"/>
                      </a:cubicBezTo>
                      <a:cubicBezTo>
                        <a:pt x="102" y="20"/>
                        <a:pt x="102" y="20"/>
                        <a:pt x="102" y="20"/>
                      </a:cubicBezTo>
                      <a:cubicBezTo>
                        <a:pt x="104" y="41"/>
                        <a:pt x="104" y="41"/>
                        <a:pt x="104" y="41"/>
                      </a:cubicBezTo>
                      <a:cubicBezTo>
                        <a:pt x="118" y="62"/>
                        <a:pt x="118" y="62"/>
                        <a:pt x="118" y="62"/>
                      </a:cubicBezTo>
                      <a:cubicBezTo>
                        <a:pt x="123" y="66"/>
                        <a:pt x="123" y="66"/>
                        <a:pt x="123" y="66"/>
                      </a:cubicBezTo>
                      <a:cubicBezTo>
                        <a:pt x="132" y="57"/>
                        <a:pt x="132" y="57"/>
                        <a:pt x="132" y="57"/>
                      </a:cubicBezTo>
                      <a:lnTo>
                        <a:pt x="157" y="61"/>
                      </a:lnTo>
                      <a:close/>
                    </a:path>
                  </a:pathLst>
                </a:custGeom>
                <a:solidFill>
                  <a:srgbClr val="2177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7" name="Freeform 61"/>
                <p:cNvSpPr>
                  <a:spLocks/>
                </p:cNvSpPr>
                <p:nvPr/>
              </p:nvSpPr>
              <p:spPr bwMode="auto">
                <a:xfrm>
                  <a:off x="7870859" y="2499928"/>
                  <a:ext cx="366670" cy="580280"/>
                </a:xfrm>
                <a:custGeom>
                  <a:avLst/>
                  <a:gdLst>
                    <a:gd name="T0" fmla="*/ 52 w 167"/>
                    <a:gd name="T1" fmla="*/ 0 h 264"/>
                    <a:gd name="T2" fmla="*/ 63 w 167"/>
                    <a:gd name="T3" fmla="*/ 1 h 264"/>
                    <a:gd name="T4" fmla="*/ 50 w 167"/>
                    <a:gd name="T5" fmla="*/ 6 h 264"/>
                    <a:gd name="T6" fmla="*/ 57 w 167"/>
                    <a:gd name="T7" fmla="*/ 14 h 264"/>
                    <a:gd name="T8" fmla="*/ 74 w 167"/>
                    <a:gd name="T9" fmla="*/ 19 h 264"/>
                    <a:gd name="T10" fmla="*/ 100 w 167"/>
                    <a:gd name="T11" fmla="*/ 21 h 264"/>
                    <a:gd name="T12" fmla="*/ 109 w 167"/>
                    <a:gd name="T13" fmla="*/ 51 h 264"/>
                    <a:gd name="T14" fmla="*/ 103 w 167"/>
                    <a:gd name="T15" fmla="*/ 74 h 264"/>
                    <a:gd name="T16" fmla="*/ 117 w 167"/>
                    <a:gd name="T17" fmla="*/ 109 h 264"/>
                    <a:gd name="T18" fmla="*/ 120 w 167"/>
                    <a:gd name="T19" fmla="*/ 110 h 264"/>
                    <a:gd name="T20" fmla="*/ 123 w 167"/>
                    <a:gd name="T21" fmla="*/ 100 h 264"/>
                    <a:gd name="T22" fmla="*/ 127 w 167"/>
                    <a:gd name="T23" fmla="*/ 120 h 264"/>
                    <a:gd name="T24" fmla="*/ 150 w 167"/>
                    <a:gd name="T25" fmla="*/ 132 h 264"/>
                    <a:gd name="T26" fmla="*/ 158 w 167"/>
                    <a:gd name="T27" fmla="*/ 146 h 264"/>
                    <a:gd name="T28" fmla="*/ 167 w 167"/>
                    <a:gd name="T29" fmla="*/ 152 h 264"/>
                    <a:gd name="T30" fmla="*/ 152 w 167"/>
                    <a:gd name="T31" fmla="*/ 170 h 264"/>
                    <a:gd name="T32" fmla="*/ 157 w 167"/>
                    <a:gd name="T33" fmla="*/ 193 h 264"/>
                    <a:gd name="T34" fmla="*/ 157 w 167"/>
                    <a:gd name="T35" fmla="*/ 219 h 264"/>
                    <a:gd name="T36" fmla="*/ 144 w 167"/>
                    <a:gd name="T37" fmla="*/ 245 h 264"/>
                    <a:gd name="T38" fmla="*/ 140 w 167"/>
                    <a:gd name="T39" fmla="*/ 264 h 264"/>
                    <a:gd name="T40" fmla="*/ 121 w 167"/>
                    <a:gd name="T41" fmla="*/ 260 h 264"/>
                    <a:gd name="T42" fmla="*/ 27 w 167"/>
                    <a:gd name="T43" fmla="*/ 188 h 264"/>
                    <a:gd name="T44" fmla="*/ 11 w 167"/>
                    <a:gd name="T45" fmla="*/ 70 h 264"/>
                    <a:gd name="T46" fmla="*/ 52 w 167"/>
                    <a:gd name="T47" fmla="*/ 0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67" h="264">
                      <a:moveTo>
                        <a:pt x="52" y="0"/>
                      </a:moveTo>
                      <a:cubicBezTo>
                        <a:pt x="63" y="1"/>
                        <a:pt x="63" y="1"/>
                        <a:pt x="63" y="1"/>
                      </a:cubicBezTo>
                      <a:cubicBezTo>
                        <a:pt x="50" y="6"/>
                        <a:pt x="50" y="6"/>
                        <a:pt x="50" y="6"/>
                      </a:cubicBezTo>
                      <a:cubicBezTo>
                        <a:pt x="57" y="14"/>
                        <a:pt x="57" y="14"/>
                        <a:pt x="57" y="14"/>
                      </a:cubicBezTo>
                      <a:cubicBezTo>
                        <a:pt x="74" y="19"/>
                        <a:pt x="74" y="19"/>
                        <a:pt x="74" y="19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9" y="51"/>
                        <a:pt x="109" y="51"/>
                        <a:pt x="109" y="51"/>
                      </a:cubicBezTo>
                      <a:cubicBezTo>
                        <a:pt x="103" y="74"/>
                        <a:pt x="103" y="74"/>
                        <a:pt x="103" y="74"/>
                      </a:cubicBezTo>
                      <a:cubicBezTo>
                        <a:pt x="117" y="109"/>
                        <a:pt x="117" y="109"/>
                        <a:pt x="117" y="109"/>
                      </a:cubicBezTo>
                      <a:cubicBezTo>
                        <a:pt x="120" y="110"/>
                        <a:pt x="120" y="110"/>
                        <a:pt x="120" y="110"/>
                      </a:cubicBezTo>
                      <a:cubicBezTo>
                        <a:pt x="123" y="100"/>
                        <a:pt x="123" y="100"/>
                        <a:pt x="123" y="100"/>
                      </a:cubicBezTo>
                      <a:cubicBezTo>
                        <a:pt x="127" y="120"/>
                        <a:pt x="127" y="120"/>
                        <a:pt x="127" y="120"/>
                      </a:cubicBezTo>
                      <a:cubicBezTo>
                        <a:pt x="150" y="132"/>
                        <a:pt x="150" y="132"/>
                        <a:pt x="150" y="132"/>
                      </a:cubicBezTo>
                      <a:cubicBezTo>
                        <a:pt x="158" y="146"/>
                        <a:pt x="158" y="146"/>
                        <a:pt x="158" y="146"/>
                      </a:cubicBezTo>
                      <a:cubicBezTo>
                        <a:pt x="167" y="152"/>
                        <a:pt x="167" y="152"/>
                        <a:pt x="167" y="152"/>
                      </a:cubicBezTo>
                      <a:cubicBezTo>
                        <a:pt x="152" y="170"/>
                        <a:pt x="152" y="170"/>
                        <a:pt x="152" y="170"/>
                      </a:cubicBezTo>
                      <a:cubicBezTo>
                        <a:pt x="157" y="193"/>
                        <a:pt x="157" y="193"/>
                        <a:pt x="157" y="193"/>
                      </a:cubicBezTo>
                      <a:cubicBezTo>
                        <a:pt x="157" y="219"/>
                        <a:pt x="157" y="219"/>
                        <a:pt x="157" y="219"/>
                      </a:cubicBezTo>
                      <a:cubicBezTo>
                        <a:pt x="144" y="245"/>
                        <a:pt x="144" y="245"/>
                        <a:pt x="144" y="245"/>
                      </a:cubicBezTo>
                      <a:cubicBezTo>
                        <a:pt x="140" y="264"/>
                        <a:pt x="140" y="264"/>
                        <a:pt x="140" y="264"/>
                      </a:cubicBezTo>
                      <a:cubicBezTo>
                        <a:pt x="121" y="260"/>
                        <a:pt x="121" y="260"/>
                        <a:pt x="121" y="260"/>
                      </a:cubicBezTo>
                      <a:cubicBezTo>
                        <a:pt x="80" y="249"/>
                        <a:pt x="48" y="225"/>
                        <a:pt x="27" y="188"/>
                      </a:cubicBezTo>
                      <a:cubicBezTo>
                        <a:pt x="5" y="151"/>
                        <a:pt x="0" y="112"/>
                        <a:pt x="11" y="70"/>
                      </a:cubicBezTo>
                      <a:cubicBezTo>
                        <a:pt x="19" y="43"/>
                        <a:pt x="32" y="19"/>
                        <a:pt x="52" y="0"/>
                      </a:cubicBezTo>
                      <a:close/>
                    </a:path>
                  </a:pathLst>
                </a:custGeom>
                <a:solidFill>
                  <a:srgbClr val="2177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8" name="Freeform 62"/>
                <p:cNvSpPr>
                  <a:spLocks noEditPoints="1"/>
                </p:cNvSpPr>
                <p:nvPr/>
              </p:nvSpPr>
              <p:spPr bwMode="auto">
                <a:xfrm>
                  <a:off x="8025600" y="2395646"/>
                  <a:ext cx="418811" cy="94190"/>
                </a:xfrm>
                <a:custGeom>
                  <a:avLst/>
                  <a:gdLst>
                    <a:gd name="T0" fmla="*/ 150 w 190"/>
                    <a:gd name="T1" fmla="*/ 20 h 43"/>
                    <a:gd name="T2" fmla="*/ 132 w 190"/>
                    <a:gd name="T3" fmla="*/ 24 h 43"/>
                    <a:gd name="T4" fmla="*/ 122 w 190"/>
                    <a:gd name="T5" fmla="*/ 27 h 43"/>
                    <a:gd name="T6" fmla="*/ 127 w 190"/>
                    <a:gd name="T7" fmla="*/ 33 h 43"/>
                    <a:gd name="T8" fmla="*/ 141 w 190"/>
                    <a:gd name="T9" fmla="*/ 35 h 43"/>
                    <a:gd name="T10" fmla="*/ 159 w 190"/>
                    <a:gd name="T11" fmla="*/ 28 h 43"/>
                    <a:gd name="T12" fmla="*/ 150 w 190"/>
                    <a:gd name="T13" fmla="*/ 20 h 43"/>
                    <a:gd name="T14" fmla="*/ 86 w 190"/>
                    <a:gd name="T15" fmla="*/ 13 h 43"/>
                    <a:gd name="T16" fmla="*/ 75 w 190"/>
                    <a:gd name="T17" fmla="*/ 19 h 43"/>
                    <a:gd name="T18" fmla="*/ 83 w 190"/>
                    <a:gd name="T19" fmla="*/ 27 h 43"/>
                    <a:gd name="T20" fmla="*/ 105 w 190"/>
                    <a:gd name="T21" fmla="*/ 27 h 43"/>
                    <a:gd name="T22" fmla="*/ 103 w 190"/>
                    <a:gd name="T23" fmla="*/ 18 h 43"/>
                    <a:gd name="T24" fmla="*/ 93 w 190"/>
                    <a:gd name="T25" fmla="*/ 18 h 43"/>
                    <a:gd name="T26" fmla="*/ 86 w 190"/>
                    <a:gd name="T27" fmla="*/ 13 h 43"/>
                    <a:gd name="T28" fmla="*/ 23 w 190"/>
                    <a:gd name="T29" fmla="*/ 31 h 43"/>
                    <a:gd name="T30" fmla="*/ 0 w 190"/>
                    <a:gd name="T31" fmla="*/ 31 h 43"/>
                    <a:gd name="T32" fmla="*/ 61 w 190"/>
                    <a:gd name="T33" fmla="*/ 5 h 43"/>
                    <a:gd name="T34" fmla="*/ 130 w 190"/>
                    <a:gd name="T35" fmla="*/ 7 h 43"/>
                    <a:gd name="T36" fmla="*/ 190 w 190"/>
                    <a:gd name="T37" fmla="*/ 39 h 43"/>
                    <a:gd name="T38" fmla="*/ 185 w 190"/>
                    <a:gd name="T39" fmla="*/ 38 h 43"/>
                    <a:gd name="T40" fmla="*/ 170 w 190"/>
                    <a:gd name="T41" fmla="*/ 32 h 43"/>
                    <a:gd name="T42" fmla="*/ 158 w 190"/>
                    <a:gd name="T43" fmla="*/ 36 h 43"/>
                    <a:gd name="T44" fmla="*/ 148 w 190"/>
                    <a:gd name="T45" fmla="*/ 43 h 43"/>
                    <a:gd name="T46" fmla="*/ 121 w 190"/>
                    <a:gd name="T47" fmla="*/ 38 h 43"/>
                    <a:gd name="T48" fmla="*/ 111 w 190"/>
                    <a:gd name="T49" fmla="*/ 33 h 43"/>
                    <a:gd name="T50" fmla="*/ 100 w 190"/>
                    <a:gd name="T51" fmla="*/ 43 h 43"/>
                    <a:gd name="T52" fmla="*/ 77 w 190"/>
                    <a:gd name="T53" fmla="*/ 38 h 43"/>
                    <a:gd name="T54" fmla="*/ 65 w 190"/>
                    <a:gd name="T55" fmla="*/ 31 h 43"/>
                    <a:gd name="T56" fmla="*/ 51 w 190"/>
                    <a:gd name="T57" fmla="*/ 34 h 43"/>
                    <a:gd name="T58" fmla="*/ 23 w 190"/>
                    <a:gd name="T59" fmla="*/ 3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90" h="43">
                      <a:moveTo>
                        <a:pt x="150" y="20"/>
                      </a:moveTo>
                      <a:cubicBezTo>
                        <a:pt x="132" y="24"/>
                        <a:pt x="132" y="24"/>
                        <a:pt x="132" y="24"/>
                      </a:cubicBezTo>
                      <a:cubicBezTo>
                        <a:pt x="122" y="27"/>
                        <a:pt x="122" y="27"/>
                        <a:pt x="122" y="27"/>
                      </a:cubicBezTo>
                      <a:cubicBezTo>
                        <a:pt x="127" y="33"/>
                        <a:pt x="127" y="33"/>
                        <a:pt x="127" y="33"/>
                      </a:cubicBezTo>
                      <a:cubicBezTo>
                        <a:pt x="141" y="35"/>
                        <a:pt x="141" y="35"/>
                        <a:pt x="141" y="35"/>
                      </a:cubicBezTo>
                      <a:cubicBezTo>
                        <a:pt x="159" y="28"/>
                        <a:pt x="159" y="28"/>
                        <a:pt x="159" y="28"/>
                      </a:cubicBezTo>
                      <a:lnTo>
                        <a:pt x="150" y="20"/>
                      </a:lnTo>
                      <a:close/>
                      <a:moveTo>
                        <a:pt x="86" y="13"/>
                      </a:moveTo>
                      <a:cubicBezTo>
                        <a:pt x="86" y="15"/>
                        <a:pt x="82" y="16"/>
                        <a:pt x="75" y="19"/>
                      </a:cubicBezTo>
                      <a:cubicBezTo>
                        <a:pt x="83" y="27"/>
                        <a:pt x="83" y="27"/>
                        <a:pt x="83" y="27"/>
                      </a:cubicBezTo>
                      <a:cubicBezTo>
                        <a:pt x="105" y="27"/>
                        <a:pt x="105" y="27"/>
                        <a:pt x="105" y="27"/>
                      </a:cubicBezTo>
                      <a:cubicBezTo>
                        <a:pt x="103" y="18"/>
                        <a:pt x="103" y="18"/>
                        <a:pt x="103" y="18"/>
                      </a:cubicBezTo>
                      <a:cubicBezTo>
                        <a:pt x="93" y="18"/>
                        <a:pt x="93" y="18"/>
                        <a:pt x="93" y="18"/>
                      </a:cubicBezTo>
                      <a:lnTo>
                        <a:pt x="86" y="13"/>
                      </a:lnTo>
                      <a:close/>
                      <a:moveTo>
                        <a:pt x="23" y="31"/>
                      </a:move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18" y="18"/>
                        <a:pt x="39" y="9"/>
                        <a:pt x="61" y="5"/>
                      </a:cubicBezTo>
                      <a:cubicBezTo>
                        <a:pt x="85" y="0"/>
                        <a:pt x="108" y="1"/>
                        <a:pt x="130" y="7"/>
                      </a:cubicBezTo>
                      <a:cubicBezTo>
                        <a:pt x="152" y="13"/>
                        <a:pt x="172" y="24"/>
                        <a:pt x="190" y="39"/>
                      </a:cubicBezTo>
                      <a:cubicBezTo>
                        <a:pt x="185" y="38"/>
                        <a:pt x="185" y="38"/>
                        <a:pt x="185" y="38"/>
                      </a:cubicBezTo>
                      <a:cubicBezTo>
                        <a:pt x="170" y="32"/>
                        <a:pt x="170" y="32"/>
                        <a:pt x="170" y="32"/>
                      </a:cubicBezTo>
                      <a:cubicBezTo>
                        <a:pt x="158" y="36"/>
                        <a:pt x="158" y="36"/>
                        <a:pt x="158" y="36"/>
                      </a:cubicBezTo>
                      <a:cubicBezTo>
                        <a:pt x="148" y="43"/>
                        <a:pt x="148" y="43"/>
                        <a:pt x="148" y="43"/>
                      </a:cubicBezTo>
                      <a:cubicBezTo>
                        <a:pt x="121" y="38"/>
                        <a:pt x="121" y="38"/>
                        <a:pt x="121" y="38"/>
                      </a:cubicBezTo>
                      <a:cubicBezTo>
                        <a:pt x="111" y="33"/>
                        <a:pt x="111" y="33"/>
                        <a:pt x="111" y="33"/>
                      </a:cubicBezTo>
                      <a:cubicBezTo>
                        <a:pt x="100" y="43"/>
                        <a:pt x="100" y="43"/>
                        <a:pt x="100" y="43"/>
                      </a:cubicBezTo>
                      <a:cubicBezTo>
                        <a:pt x="77" y="38"/>
                        <a:pt x="77" y="38"/>
                        <a:pt x="77" y="38"/>
                      </a:cubicBezTo>
                      <a:cubicBezTo>
                        <a:pt x="65" y="31"/>
                        <a:pt x="65" y="31"/>
                        <a:pt x="65" y="31"/>
                      </a:cubicBezTo>
                      <a:cubicBezTo>
                        <a:pt x="51" y="34"/>
                        <a:pt x="51" y="34"/>
                        <a:pt x="51" y="34"/>
                      </a:cubicBezTo>
                      <a:lnTo>
                        <a:pt x="23" y="31"/>
                      </a:lnTo>
                      <a:close/>
                    </a:path>
                  </a:pathLst>
                </a:custGeom>
                <a:solidFill>
                  <a:srgbClr val="2177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9" name="Freeform 63"/>
                <p:cNvSpPr>
                  <a:spLocks/>
                </p:cNvSpPr>
                <p:nvPr/>
              </p:nvSpPr>
              <p:spPr bwMode="auto">
                <a:xfrm>
                  <a:off x="7780032" y="2639532"/>
                  <a:ext cx="316210" cy="768661"/>
                </a:xfrm>
                <a:custGeom>
                  <a:avLst/>
                  <a:gdLst>
                    <a:gd name="T0" fmla="*/ 5 w 144"/>
                    <a:gd name="T1" fmla="*/ 4 h 349"/>
                    <a:gd name="T2" fmla="*/ 17 w 144"/>
                    <a:gd name="T3" fmla="*/ 0 h 349"/>
                    <a:gd name="T4" fmla="*/ 127 w 144"/>
                    <a:gd name="T5" fmla="*/ 0 h 349"/>
                    <a:gd name="T6" fmla="*/ 139 w 144"/>
                    <a:gd name="T7" fmla="*/ 4 h 349"/>
                    <a:gd name="T8" fmla="*/ 144 w 144"/>
                    <a:gd name="T9" fmla="*/ 16 h 349"/>
                    <a:gd name="T10" fmla="*/ 144 w 144"/>
                    <a:gd name="T11" fmla="*/ 332 h 349"/>
                    <a:gd name="T12" fmla="*/ 139 w 144"/>
                    <a:gd name="T13" fmla="*/ 344 h 349"/>
                    <a:gd name="T14" fmla="*/ 127 w 144"/>
                    <a:gd name="T15" fmla="*/ 349 h 349"/>
                    <a:gd name="T16" fmla="*/ 17 w 144"/>
                    <a:gd name="T17" fmla="*/ 349 h 349"/>
                    <a:gd name="T18" fmla="*/ 5 w 144"/>
                    <a:gd name="T19" fmla="*/ 344 h 349"/>
                    <a:gd name="T20" fmla="*/ 0 w 144"/>
                    <a:gd name="T21" fmla="*/ 332 h 349"/>
                    <a:gd name="T22" fmla="*/ 0 w 144"/>
                    <a:gd name="T23" fmla="*/ 16 h 349"/>
                    <a:gd name="T24" fmla="*/ 5 w 144"/>
                    <a:gd name="T25" fmla="*/ 4 h 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4" h="349">
                      <a:moveTo>
                        <a:pt x="5" y="4"/>
                      </a:moveTo>
                      <a:cubicBezTo>
                        <a:pt x="9" y="1"/>
                        <a:pt x="12" y="0"/>
                        <a:pt x="17" y="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132" y="0"/>
                        <a:pt x="135" y="1"/>
                        <a:pt x="139" y="4"/>
                      </a:cubicBezTo>
                      <a:cubicBezTo>
                        <a:pt x="142" y="8"/>
                        <a:pt x="144" y="11"/>
                        <a:pt x="144" y="16"/>
                      </a:cubicBezTo>
                      <a:cubicBezTo>
                        <a:pt x="144" y="332"/>
                        <a:pt x="144" y="332"/>
                        <a:pt x="144" y="332"/>
                      </a:cubicBezTo>
                      <a:cubicBezTo>
                        <a:pt x="144" y="337"/>
                        <a:pt x="142" y="341"/>
                        <a:pt x="139" y="344"/>
                      </a:cubicBezTo>
                      <a:cubicBezTo>
                        <a:pt x="135" y="347"/>
                        <a:pt x="132" y="349"/>
                        <a:pt x="127" y="349"/>
                      </a:cubicBezTo>
                      <a:cubicBezTo>
                        <a:pt x="17" y="349"/>
                        <a:pt x="17" y="349"/>
                        <a:pt x="17" y="349"/>
                      </a:cubicBezTo>
                      <a:cubicBezTo>
                        <a:pt x="12" y="349"/>
                        <a:pt x="9" y="347"/>
                        <a:pt x="5" y="344"/>
                      </a:cubicBezTo>
                      <a:cubicBezTo>
                        <a:pt x="2" y="341"/>
                        <a:pt x="0" y="337"/>
                        <a:pt x="0" y="332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1"/>
                        <a:pt x="2" y="8"/>
                        <a:pt x="5" y="4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0" name="Freeform 64"/>
                <p:cNvSpPr>
                  <a:spLocks/>
                </p:cNvSpPr>
                <p:nvPr/>
              </p:nvSpPr>
              <p:spPr bwMode="auto">
                <a:xfrm>
                  <a:off x="7798533" y="2654670"/>
                  <a:ext cx="280890" cy="691290"/>
                </a:xfrm>
                <a:custGeom>
                  <a:avLst/>
                  <a:gdLst>
                    <a:gd name="T0" fmla="*/ 124 w 128"/>
                    <a:gd name="T1" fmla="*/ 4 h 314"/>
                    <a:gd name="T2" fmla="*/ 128 w 128"/>
                    <a:gd name="T3" fmla="*/ 14 h 314"/>
                    <a:gd name="T4" fmla="*/ 128 w 128"/>
                    <a:gd name="T5" fmla="*/ 299 h 314"/>
                    <a:gd name="T6" fmla="*/ 124 w 128"/>
                    <a:gd name="T7" fmla="*/ 310 h 314"/>
                    <a:gd name="T8" fmla="*/ 114 w 128"/>
                    <a:gd name="T9" fmla="*/ 314 h 314"/>
                    <a:gd name="T10" fmla="*/ 14 w 128"/>
                    <a:gd name="T11" fmla="*/ 314 h 314"/>
                    <a:gd name="T12" fmla="*/ 4 w 128"/>
                    <a:gd name="T13" fmla="*/ 310 h 314"/>
                    <a:gd name="T14" fmla="*/ 0 w 128"/>
                    <a:gd name="T15" fmla="*/ 299 h 314"/>
                    <a:gd name="T16" fmla="*/ 0 w 128"/>
                    <a:gd name="T17" fmla="*/ 14 h 314"/>
                    <a:gd name="T18" fmla="*/ 4 w 128"/>
                    <a:gd name="T19" fmla="*/ 4 h 314"/>
                    <a:gd name="T20" fmla="*/ 14 w 128"/>
                    <a:gd name="T21" fmla="*/ 0 h 314"/>
                    <a:gd name="T22" fmla="*/ 114 w 128"/>
                    <a:gd name="T23" fmla="*/ 0 h 314"/>
                    <a:gd name="T24" fmla="*/ 124 w 128"/>
                    <a:gd name="T25" fmla="*/ 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28" h="314">
                      <a:moveTo>
                        <a:pt x="124" y="4"/>
                      </a:moveTo>
                      <a:cubicBezTo>
                        <a:pt x="127" y="7"/>
                        <a:pt x="128" y="10"/>
                        <a:pt x="128" y="14"/>
                      </a:cubicBezTo>
                      <a:cubicBezTo>
                        <a:pt x="128" y="299"/>
                        <a:pt x="128" y="299"/>
                        <a:pt x="128" y="299"/>
                      </a:cubicBezTo>
                      <a:cubicBezTo>
                        <a:pt x="128" y="303"/>
                        <a:pt x="127" y="307"/>
                        <a:pt x="124" y="310"/>
                      </a:cubicBezTo>
                      <a:cubicBezTo>
                        <a:pt x="121" y="313"/>
                        <a:pt x="118" y="314"/>
                        <a:pt x="114" y="314"/>
                      </a:cubicBezTo>
                      <a:cubicBezTo>
                        <a:pt x="14" y="314"/>
                        <a:pt x="14" y="314"/>
                        <a:pt x="14" y="314"/>
                      </a:cubicBezTo>
                      <a:cubicBezTo>
                        <a:pt x="10" y="314"/>
                        <a:pt x="7" y="313"/>
                        <a:pt x="4" y="310"/>
                      </a:cubicBezTo>
                      <a:cubicBezTo>
                        <a:pt x="1" y="307"/>
                        <a:pt x="0" y="303"/>
                        <a:pt x="0" y="299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0"/>
                        <a:pt x="1" y="7"/>
                        <a:pt x="4" y="4"/>
                      </a:cubicBezTo>
                      <a:cubicBezTo>
                        <a:pt x="7" y="1"/>
                        <a:pt x="10" y="0"/>
                        <a:pt x="14" y="0"/>
                      </a:cubicBezTo>
                      <a:cubicBezTo>
                        <a:pt x="114" y="0"/>
                        <a:pt x="114" y="0"/>
                        <a:pt x="114" y="0"/>
                      </a:cubicBezTo>
                      <a:cubicBezTo>
                        <a:pt x="118" y="0"/>
                        <a:pt x="121" y="1"/>
                        <a:pt x="124" y="4"/>
                      </a:cubicBezTo>
                      <a:close/>
                    </a:path>
                  </a:pathLst>
                </a:custGeom>
                <a:solidFill>
                  <a:srgbClr val="21778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1" name="Freeform 65"/>
                <p:cNvSpPr>
                  <a:spLocks/>
                </p:cNvSpPr>
                <p:nvPr/>
              </p:nvSpPr>
              <p:spPr bwMode="auto">
                <a:xfrm>
                  <a:off x="7817036" y="2681581"/>
                  <a:ext cx="240522" cy="80735"/>
                </a:xfrm>
                <a:custGeom>
                  <a:avLst/>
                  <a:gdLst>
                    <a:gd name="T0" fmla="*/ 109 w 109"/>
                    <a:gd name="T1" fmla="*/ 34 h 37"/>
                    <a:gd name="T2" fmla="*/ 107 w 109"/>
                    <a:gd name="T3" fmla="*/ 36 h 37"/>
                    <a:gd name="T4" fmla="*/ 105 w 109"/>
                    <a:gd name="T5" fmla="*/ 37 h 37"/>
                    <a:gd name="T6" fmla="*/ 4 w 109"/>
                    <a:gd name="T7" fmla="*/ 37 h 37"/>
                    <a:gd name="T8" fmla="*/ 1 w 109"/>
                    <a:gd name="T9" fmla="*/ 36 h 37"/>
                    <a:gd name="T10" fmla="*/ 0 w 109"/>
                    <a:gd name="T11" fmla="*/ 34 h 37"/>
                    <a:gd name="T12" fmla="*/ 0 w 109"/>
                    <a:gd name="T13" fmla="*/ 3 h 37"/>
                    <a:gd name="T14" fmla="*/ 1 w 109"/>
                    <a:gd name="T15" fmla="*/ 1 h 37"/>
                    <a:gd name="T16" fmla="*/ 4 w 109"/>
                    <a:gd name="T17" fmla="*/ 0 h 37"/>
                    <a:gd name="T18" fmla="*/ 105 w 109"/>
                    <a:gd name="T19" fmla="*/ 0 h 37"/>
                    <a:gd name="T20" fmla="*/ 107 w 109"/>
                    <a:gd name="T21" fmla="*/ 1 h 37"/>
                    <a:gd name="T22" fmla="*/ 109 w 109"/>
                    <a:gd name="T23" fmla="*/ 3 h 37"/>
                    <a:gd name="T24" fmla="*/ 109 w 109"/>
                    <a:gd name="T25" fmla="*/ 34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9" h="37">
                      <a:moveTo>
                        <a:pt x="109" y="34"/>
                      </a:moveTo>
                      <a:cubicBezTo>
                        <a:pt x="109" y="35"/>
                        <a:pt x="108" y="35"/>
                        <a:pt x="107" y="36"/>
                      </a:cubicBezTo>
                      <a:cubicBezTo>
                        <a:pt x="107" y="37"/>
                        <a:pt x="106" y="37"/>
                        <a:pt x="105" y="37"/>
                      </a:cubicBezTo>
                      <a:cubicBezTo>
                        <a:pt x="4" y="37"/>
                        <a:pt x="4" y="37"/>
                        <a:pt x="4" y="37"/>
                      </a:cubicBezTo>
                      <a:cubicBezTo>
                        <a:pt x="3" y="37"/>
                        <a:pt x="2" y="37"/>
                        <a:pt x="1" y="36"/>
                      </a:cubicBezTo>
                      <a:cubicBezTo>
                        <a:pt x="1" y="35"/>
                        <a:pt x="0" y="35"/>
                        <a:pt x="0" y="3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1" y="2"/>
                        <a:pt x="1" y="1"/>
                      </a:cubicBez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105" y="0"/>
                        <a:pt x="105" y="0"/>
                        <a:pt x="105" y="0"/>
                      </a:cubicBezTo>
                      <a:cubicBezTo>
                        <a:pt x="106" y="0"/>
                        <a:pt x="107" y="0"/>
                        <a:pt x="107" y="1"/>
                      </a:cubicBezTo>
                      <a:cubicBezTo>
                        <a:pt x="108" y="2"/>
                        <a:pt x="109" y="2"/>
                        <a:pt x="109" y="3"/>
                      </a:cubicBezTo>
                      <a:lnTo>
                        <a:pt x="109" y="3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2" name="Freeform 66"/>
                <p:cNvSpPr>
                  <a:spLocks/>
                </p:cNvSpPr>
                <p:nvPr/>
              </p:nvSpPr>
              <p:spPr bwMode="auto">
                <a:xfrm>
                  <a:off x="7817036" y="2779135"/>
                  <a:ext cx="240522" cy="79053"/>
                </a:xfrm>
                <a:custGeom>
                  <a:avLst/>
                  <a:gdLst>
                    <a:gd name="T0" fmla="*/ 107 w 109"/>
                    <a:gd name="T1" fmla="*/ 0 h 36"/>
                    <a:gd name="T2" fmla="*/ 109 w 109"/>
                    <a:gd name="T3" fmla="*/ 3 h 36"/>
                    <a:gd name="T4" fmla="*/ 109 w 109"/>
                    <a:gd name="T5" fmla="*/ 33 h 36"/>
                    <a:gd name="T6" fmla="*/ 107 w 109"/>
                    <a:gd name="T7" fmla="*/ 35 h 36"/>
                    <a:gd name="T8" fmla="*/ 105 w 109"/>
                    <a:gd name="T9" fmla="*/ 36 h 36"/>
                    <a:gd name="T10" fmla="*/ 4 w 109"/>
                    <a:gd name="T11" fmla="*/ 36 h 36"/>
                    <a:gd name="T12" fmla="*/ 1 w 109"/>
                    <a:gd name="T13" fmla="*/ 35 h 36"/>
                    <a:gd name="T14" fmla="*/ 0 w 109"/>
                    <a:gd name="T15" fmla="*/ 33 h 36"/>
                    <a:gd name="T16" fmla="*/ 0 w 109"/>
                    <a:gd name="T17" fmla="*/ 3 h 36"/>
                    <a:gd name="T18" fmla="*/ 1 w 109"/>
                    <a:gd name="T19" fmla="*/ 0 h 36"/>
                    <a:gd name="T20" fmla="*/ 4 w 109"/>
                    <a:gd name="T21" fmla="*/ 0 h 36"/>
                    <a:gd name="T22" fmla="*/ 105 w 109"/>
                    <a:gd name="T23" fmla="*/ 0 h 36"/>
                    <a:gd name="T24" fmla="*/ 107 w 109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9" h="36">
                      <a:moveTo>
                        <a:pt x="107" y="0"/>
                      </a:moveTo>
                      <a:cubicBezTo>
                        <a:pt x="108" y="1"/>
                        <a:pt x="109" y="2"/>
                        <a:pt x="109" y="3"/>
                      </a:cubicBezTo>
                      <a:cubicBezTo>
                        <a:pt x="109" y="33"/>
                        <a:pt x="109" y="33"/>
                        <a:pt x="109" y="33"/>
                      </a:cubicBezTo>
                      <a:cubicBezTo>
                        <a:pt x="109" y="34"/>
                        <a:pt x="108" y="35"/>
                        <a:pt x="107" y="35"/>
                      </a:cubicBezTo>
                      <a:cubicBezTo>
                        <a:pt x="107" y="36"/>
                        <a:pt x="106" y="36"/>
                        <a:pt x="105" y="36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3" y="36"/>
                        <a:pt x="2" y="36"/>
                        <a:pt x="1" y="35"/>
                      </a:cubicBezTo>
                      <a:cubicBezTo>
                        <a:pt x="1" y="35"/>
                        <a:pt x="0" y="34"/>
                        <a:pt x="0" y="3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1" y="1"/>
                        <a:pt x="1" y="0"/>
                      </a:cubicBezTo>
                      <a:cubicBezTo>
                        <a:pt x="2" y="0"/>
                        <a:pt x="3" y="0"/>
                        <a:pt x="4" y="0"/>
                      </a:cubicBezTo>
                      <a:cubicBezTo>
                        <a:pt x="105" y="0"/>
                        <a:pt x="105" y="0"/>
                        <a:pt x="105" y="0"/>
                      </a:cubicBezTo>
                      <a:cubicBezTo>
                        <a:pt x="106" y="0"/>
                        <a:pt x="107" y="0"/>
                        <a:pt x="1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3" name="Freeform 67"/>
                <p:cNvSpPr>
                  <a:spLocks/>
                </p:cNvSpPr>
                <p:nvPr/>
              </p:nvSpPr>
              <p:spPr bwMode="auto">
                <a:xfrm>
                  <a:off x="8000370" y="2743815"/>
                  <a:ext cx="35322" cy="8410"/>
                </a:xfrm>
                <a:custGeom>
                  <a:avLst/>
                  <a:gdLst>
                    <a:gd name="T0" fmla="*/ 2 w 16"/>
                    <a:gd name="T1" fmla="*/ 0 h 4"/>
                    <a:gd name="T2" fmla="*/ 14 w 16"/>
                    <a:gd name="T3" fmla="*/ 0 h 4"/>
                    <a:gd name="T4" fmla="*/ 15 w 16"/>
                    <a:gd name="T5" fmla="*/ 0 h 4"/>
                    <a:gd name="T6" fmla="*/ 16 w 16"/>
                    <a:gd name="T7" fmla="*/ 2 h 4"/>
                    <a:gd name="T8" fmla="*/ 15 w 16"/>
                    <a:gd name="T9" fmla="*/ 3 h 4"/>
                    <a:gd name="T10" fmla="*/ 14 w 16"/>
                    <a:gd name="T11" fmla="*/ 4 h 4"/>
                    <a:gd name="T12" fmla="*/ 2 w 16"/>
                    <a:gd name="T13" fmla="*/ 4 h 4"/>
                    <a:gd name="T14" fmla="*/ 1 w 16"/>
                    <a:gd name="T15" fmla="*/ 3 h 4"/>
                    <a:gd name="T16" fmla="*/ 0 w 16"/>
                    <a:gd name="T17" fmla="*/ 2 h 4"/>
                    <a:gd name="T18" fmla="*/ 1 w 16"/>
                    <a:gd name="T19" fmla="*/ 0 h 4"/>
                    <a:gd name="T20" fmla="*/ 2 w 16"/>
                    <a:gd name="T2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" h="4">
                      <a:moveTo>
                        <a:pt x="2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4" y="0"/>
                        <a:pt x="15" y="0"/>
                        <a:pt x="15" y="0"/>
                      </a:cubicBezTo>
                      <a:cubicBezTo>
                        <a:pt x="15" y="1"/>
                        <a:pt x="16" y="1"/>
                        <a:pt x="16" y="2"/>
                      </a:cubicBezTo>
                      <a:cubicBezTo>
                        <a:pt x="16" y="2"/>
                        <a:pt x="15" y="3"/>
                        <a:pt x="15" y="3"/>
                      </a:cubicBezTo>
                      <a:cubicBezTo>
                        <a:pt x="15" y="4"/>
                        <a:pt x="14" y="4"/>
                        <a:pt x="14" y="4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4"/>
                        <a:pt x="1" y="4"/>
                        <a:pt x="1" y="3"/>
                      </a:cubicBezTo>
                      <a:cubicBezTo>
                        <a:pt x="1" y="3"/>
                        <a:pt x="0" y="2"/>
                        <a:pt x="0" y="2"/>
                      </a:cubicBezTo>
                      <a:cubicBezTo>
                        <a:pt x="0" y="1"/>
                        <a:pt x="1" y="1"/>
                        <a:pt x="1" y="0"/>
                      </a:cubicBezTo>
                      <a:cubicBezTo>
                        <a:pt x="1" y="0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37353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4" name="Freeform 68"/>
                <p:cNvSpPr>
                  <a:spLocks/>
                </p:cNvSpPr>
                <p:nvPr/>
              </p:nvSpPr>
              <p:spPr bwMode="auto">
                <a:xfrm>
                  <a:off x="7889360" y="3137396"/>
                  <a:ext cx="95873" cy="94190"/>
                </a:xfrm>
                <a:custGeom>
                  <a:avLst/>
                  <a:gdLst>
                    <a:gd name="T0" fmla="*/ 43 w 43"/>
                    <a:gd name="T1" fmla="*/ 33 h 43"/>
                    <a:gd name="T2" fmla="*/ 40 w 43"/>
                    <a:gd name="T3" fmla="*/ 40 h 43"/>
                    <a:gd name="T4" fmla="*/ 33 w 43"/>
                    <a:gd name="T5" fmla="*/ 43 h 43"/>
                    <a:gd name="T6" fmla="*/ 9 w 43"/>
                    <a:gd name="T7" fmla="*/ 43 h 43"/>
                    <a:gd name="T8" fmla="*/ 3 w 43"/>
                    <a:gd name="T9" fmla="*/ 40 h 43"/>
                    <a:gd name="T10" fmla="*/ 0 w 43"/>
                    <a:gd name="T11" fmla="*/ 33 h 43"/>
                    <a:gd name="T12" fmla="*/ 0 w 43"/>
                    <a:gd name="T13" fmla="*/ 9 h 43"/>
                    <a:gd name="T14" fmla="*/ 3 w 43"/>
                    <a:gd name="T15" fmla="*/ 2 h 43"/>
                    <a:gd name="T16" fmla="*/ 9 w 43"/>
                    <a:gd name="T17" fmla="*/ 0 h 43"/>
                    <a:gd name="T18" fmla="*/ 33 w 43"/>
                    <a:gd name="T19" fmla="*/ 0 h 43"/>
                    <a:gd name="T20" fmla="*/ 40 w 43"/>
                    <a:gd name="T21" fmla="*/ 2 h 43"/>
                    <a:gd name="T22" fmla="*/ 43 w 43"/>
                    <a:gd name="T23" fmla="*/ 9 h 43"/>
                    <a:gd name="T24" fmla="*/ 43 w 43"/>
                    <a:gd name="T25" fmla="*/ 3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3" h="43">
                      <a:moveTo>
                        <a:pt x="43" y="33"/>
                      </a:moveTo>
                      <a:cubicBezTo>
                        <a:pt x="43" y="36"/>
                        <a:pt x="42" y="38"/>
                        <a:pt x="40" y="40"/>
                      </a:cubicBezTo>
                      <a:cubicBezTo>
                        <a:pt x="38" y="42"/>
                        <a:pt x="36" y="43"/>
                        <a:pt x="33" y="43"/>
                      </a:cubicBezTo>
                      <a:cubicBezTo>
                        <a:pt x="9" y="43"/>
                        <a:pt x="9" y="43"/>
                        <a:pt x="9" y="43"/>
                      </a:cubicBezTo>
                      <a:cubicBezTo>
                        <a:pt x="7" y="43"/>
                        <a:pt x="4" y="42"/>
                        <a:pt x="3" y="40"/>
                      </a:cubicBezTo>
                      <a:cubicBezTo>
                        <a:pt x="1" y="38"/>
                        <a:pt x="0" y="36"/>
                        <a:pt x="0" y="33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6"/>
                        <a:pt x="1" y="4"/>
                        <a:pt x="3" y="2"/>
                      </a:cubicBezTo>
                      <a:cubicBezTo>
                        <a:pt x="4" y="0"/>
                        <a:pt x="7" y="0"/>
                        <a:pt x="9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6" y="0"/>
                        <a:pt x="38" y="0"/>
                        <a:pt x="40" y="2"/>
                      </a:cubicBezTo>
                      <a:cubicBezTo>
                        <a:pt x="42" y="4"/>
                        <a:pt x="43" y="6"/>
                        <a:pt x="43" y="9"/>
                      </a:cubicBezTo>
                      <a:lnTo>
                        <a:pt x="43" y="33"/>
                      </a:lnTo>
                      <a:close/>
                    </a:path>
                  </a:pathLst>
                </a:custGeom>
                <a:solidFill>
                  <a:srgbClr val="CCCCC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5" name="Freeform 69"/>
                <p:cNvSpPr>
                  <a:spLocks/>
                </p:cNvSpPr>
                <p:nvPr/>
              </p:nvSpPr>
              <p:spPr bwMode="auto">
                <a:xfrm>
                  <a:off x="7896088" y="3144124"/>
                  <a:ext cx="79053" cy="79053"/>
                </a:xfrm>
                <a:custGeom>
                  <a:avLst/>
                  <a:gdLst>
                    <a:gd name="T0" fmla="*/ 2 w 36"/>
                    <a:gd name="T1" fmla="*/ 2 h 36"/>
                    <a:gd name="T2" fmla="*/ 6 w 36"/>
                    <a:gd name="T3" fmla="*/ 0 h 36"/>
                    <a:gd name="T4" fmla="*/ 30 w 36"/>
                    <a:gd name="T5" fmla="*/ 0 h 36"/>
                    <a:gd name="T6" fmla="*/ 35 w 36"/>
                    <a:gd name="T7" fmla="*/ 2 h 36"/>
                    <a:gd name="T8" fmla="*/ 36 w 36"/>
                    <a:gd name="T9" fmla="*/ 6 h 36"/>
                    <a:gd name="T10" fmla="*/ 36 w 36"/>
                    <a:gd name="T11" fmla="*/ 30 h 36"/>
                    <a:gd name="T12" fmla="*/ 35 w 36"/>
                    <a:gd name="T13" fmla="*/ 34 h 36"/>
                    <a:gd name="T14" fmla="*/ 30 w 36"/>
                    <a:gd name="T15" fmla="*/ 36 h 36"/>
                    <a:gd name="T16" fmla="*/ 6 w 36"/>
                    <a:gd name="T17" fmla="*/ 36 h 36"/>
                    <a:gd name="T18" fmla="*/ 2 w 36"/>
                    <a:gd name="T19" fmla="*/ 34 h 36"/>
                    <a:gd name="T20" fmla="*/ 0 w 36"/>
                    <a:gd name="T21" fmla="*/ 30 h 36"/>
                    <a:gd name="T22" fmla="*/ 0 w 36"/>
                    <a:gd name="T23" fmla="*/ 6 h 36"/>
                    <a:gd name="T24" fmla="*/ 2 w 36"/>
                    <a:gd name="T25" fmla="*/ 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2" y="2"/>
                      </a:moveTo>
                      <a:cubicBezTo>
                        <a:pt x="3" y="1"/>
                        <a:pt x="5" y="0"/>
                        <a:pt x="6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32" y="0"/>
                        <a:pt x="33" y="1"/>
                        <a:pt x="35" y="2"/>
                      </a:cubicBezTo>
                      <a:cubicBezTo>
                        <a:pt x="36" y="3"/>
                        <a:pt x="36" y="4"/>
                        <a:pt x="36" y="6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ubicBezTo>
                        <a:pt x="36" y="32"/>
                        <a:pt x="36" y="33"/>
                        <a:pt x="35" y="34"/>
                      </a:cubicBezTo>
                      <a:cubicBezTo>
                        <a:pt x="33" y="35"/>
                        <a:pt x="32" y="36"/>
                        <a:pt x="30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5" y="36"/>
                        <a:pt x="3" y="35"/>
                        <a:pt x="2" y="34"/>
                      </a:cubicBezTo>
                      <a:cubicBezTo>
                        <a:pt x="1" y="33"/>
                        <a:pt x="0" y="32"/>
                        <a:pt x="0" y="3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6" name="Freeform 70"/>
                <p:cNvSpPr>
                  <a:spLocks/>
                </p:cNvSpPr>
                <p:nvPr/>
              </p:nvSpPr>
              <p:spPr bwMode="auto">
                <a:xfrm>
                  <a:off x="7924682" y="3181127"/>
                  <a:ext cx="25230" cy="21866"/>
                </a:xfrm>
                <a:custGeom>
                  <a:avLst/>
                  <a:gdLst>
                    <a:gd name="T0" fmla="*/ 9 w 11"/>
                    <a:gd name="T1" fmla="*/ 0 h 10"/>
                    <a:gd name="T2" fmla="*/ 11 w 11"/>
                    <a:gd name="T3" fmla="*/ 5 h 10"/>
                    <a:gd name="T4" fmla="*/ 9 w 11"/>
                    <a:gd name="T5" fmla="*/ 9 h 10"/>
                    <a:gd name="T6" fmla="*/ 5 w 11"/>
                    <a:gd name="T7" fmla="*/ 10 h 10"/>
                    <a:gd name="T8" fmla="*/ 1 w 11"/>
                    <a:gd name="T9" fmla="*/ 9 h 10"/>
                    <a:gd name="T10" fmla="*/ 0 w 11"/>
                    <a:gd name="T11" fmla="*/ 5 h 10"/>
                    <a:gd name="T12" fmla="*/ 1 w 11"/>
                    <a:gd name="T13" fmla="*/ 0 h 10"/>
                    <a:gd name="T14" fmla="*/ 2 w 11"/>
                    <a:gd name="T15" fmla="*/ 0 h 10"/>
                    <a:gd name="T16" fmla="*/ 3 w 11"/>
                    <a:gd name="T17" fmla="*/ 0 h 10"/>
                    <a:gd name="T18" fmla="*/ 3 w 11"/>
                    <a:gd name="T19" fmla="*/ 1 h 10"/>
                    <a:gd name="T20" fmla="*/ 3 w 11"/>
                    <a:gd name="T21" fmla="*/ 2 h 10"/>
                    <a:gd name="T22" fmla="*/ 1 w 11"/>
                    <a:gd name="T23" fmla="*/ 5 h 10"/>
                    <a:gd name="T24" fmla="*/ 3 w 11"/>
                    <a:gd name="T25" fmla="*/ 7 h 10"/>
                    <a:gd name="T26" fmla="*/ 5 w 11"/>
                    <a:gd name="T27" fmla="*/ 8 h 10"/>
                    <a:gd name="T28" fmla="*/ 8 w 11"/>
                    <a:gd name="T29" fmla="*/ 7 h 10"/>
                    <a:gd name="T30" fmla="*/ 9 w 11"/>
                    <a:gd name="T31" fmla="*/ 5 h 10"/>
                    <a:gd name="T32" fmla="*/ 8 w 11"/>
                    <a:gd name="T33" fmla="*/ 2 h 10"/>
                    <a:gd name="T34" fmla="*/ 8 w 11"/>
                    <a:gd name="T35" fmla="*/ 1 h 10"/>
                    <a:gd name="T36" fmla="*/ 8 w 11"/>
                    <a:gd name="T37" fmla="*/ 0 h 10"/>
                    <a:gd name="T38" fmla="*/ 9 w 11"/>
                    <a:gd name="T3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" h="10">
                      <a:moveTo>
                        <a:pt x="9" y="0"/>
                      </a:moveTo>
                      <a:cubicBezTo>
                        <a:pt x="11" y="2"/>
                        <a:pt x="11" y="3"/>
                        <a:pt x="11" y="5"/>
                      </a:cubicBezTo>
                      <a:cubicBezTo>
                        <a:pt x="11" y="6"/>
                        <a:pt x="11" y="7"/>
                        <a:pt x="9" y="9"/>
                      </a:cubicBezTo>
                      <a:cubicBezTo>
                        <a:pt x="8" y="10"/>
                        <a:pt x="7" y="10"/>
                        <a:pt x="5" y="10"/>
                      </a:cubicBezTo>
                      <a:cubicBezTo>
                        <a:pt x="4" y="10"/>
                        <a:pt x="2" y="10"/>
                        <a:pt x="1" y="9"/>
                      </a:cubicBezTo>
                      <a:cubicBezTo>
                        <a:pt x="0" y="7"/>
                        <a:pt x="0" y="6"/>
                        <a:pt x="0" y="5"/>
                      </a:cubicBezTo>
                      <a:cubicBezTo>
                        <a:pt x="0" y="3"/>
                        <a:pt x="0" y="2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2"/>
                        <a:pt x="1" y="3"/>
                        <a:pt x="1" y="5"/>
                      </a:cubicBezTo>
                      <a:cubicBezTo>
                        <a:pt x="1" y="6"/>
                        <a:pt x="2" y="7"/>
                        <a:pt x="3" y="7"/>
                      </a:cubicBezTo>
                      <a:cubicBezTo>
                        <a:pt x="3" y="8"/>
                        <a:pt x="4" y="8"/>
                        <a:pt x="5" y="8"/>
                      </a:cubicBezTo>
                      <a:cubicBezTo>
                        <a:pt x="6" y="8"/>
                        <a:pt x="7" y="8"/>
                        <a:pt x="8" y="7"/>
                      </a:cubicBezTo>
                      <a:cubicBezTo>
                        <a:pt x="9" y="7"/>
                        <a:pt x="9" y="6"/>
                        <a:pt x="9" y="5"/>
                      </a:cubicBezTo>
                      <a:cubicBezTo>
                        <a:pt x="9" y="3"/>
                        <a:pt x="9" y="2"/>
                        <a:pt x="8" y="2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37353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7" name="Freeform 71"/>
                <p:cNvSpPr>
                  <a:spLocks/>
                </p:cNvSpPr>
                <p:nvPr/>
              </p:nvSpPr>
              <p:spPr bwMode="auto">
                <a:xfrm>
                  <a:off x="7936455" y="3172717"/>
                  <a:ext cx="1683" cy="16820"/>
                </a:xfrm>
                <a:custGeom>
                  <a:avLst/>
                  <a:gdLst>
                    <a:gd name="T0" fmla="*/ 1 w 1"/>
                    <a:gd name="T1" fmla="*/ 9 h 10"/>
                    <a:gd name="T2" fmla="*/ 1 w 1"/>
                    <a:gd name="T3" fmla="*/ 9 h 10"/>
                    <a:gd name="T4" fmla="*/ 0 w 1"/>
                    <a:gd name="T5" fmla="*/ 10 h 10"/>
                    <a:gd name="T6" fmla="*/ 0 w 1"/>
                    <a:gd name="T7" fmla="*/ 9 h 10"/>
                    <a:gd name="T8" fmla="*/ 0 w 1"/>
                    <a:gd name="T9" fmla="*/ 9 h 10"/>
                    <a:gd name="T10" fmla="*/ 0 w 1"/>
                    <a:gd name="T11" fmla="*/ 0 h 10"/>
                    <a:gd name="T12" fmla="*/ 0 w 1"/>
                    <a:gd name="T13" fmla="*/ 0 h 10"/>
                    <a:gd name="T14" fmla="*/ 0 w 1"/>
                    <a:gd name="T15" fmla="*/ 0 h 10"/>
                    <a:gd name="T16" fmla="*/ 1 w 1"/>
                    <a:gd name="T17" fmla="*/ 0 h 10"/>
                    <a:gd name="T18" fmla="*/ 1 w 1"/>
                    <a:gd name="T19" fmla="*/ 0 h 10"/>
                    <a:gd name="T20" fmla="*/ 1 w 1"/>
                    <a:gd name="T21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" h="10">
                      <a:moveTo>
                        <a:pt x="1" y="9"/>
                      </a:moveTo>
                      <a:lnTo>
                        <a:pt x="1" y="9"/>
                      </a:lnTo>
                      <a:lnTo>
                        <a:pt x="0" y="10"/>
                      </a:lnTo>
                      <a:lnTo>
                        <a:pt x="0" y="9"/>
                      </a:lnTo>
                      <a:lnTo>
                        <a:pt x="0" y="9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9"/>
                      </a:lnTo>
                      <a:close/>
                    </a:path>
                  </a:pathLst>
                </a:custGeom>
                <a:solidFill>
                  <a:srgbClr val="37353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cxnSp>
          <p:nvCxnSpPr>
            <p:cNvPr id="54" name="Straight Arrow Connector 53"/>
            <p:cNvCxnSpPr>
              <a:stCxn id="168" idx="2"/>
              <a:endCxn id="237" idx="0"/>
            </p:cNvCxnSpPr>
            <p:nvPr/>
          </p:nvCxnSpPr>
          <p:spPr>
            <a:xfrm>
              <a:off x="5438776" y="2176286"/>
              <a:ext cx="3025" cy="250067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14" idx="3"/>
              <a:endCxn id="228" idx="1"/>
            </p:cNvCxnSpPr>
            <p:nvPr/>
          </p:nvCxnSpPr>
          <p:spPr>
            <a:xfrm flipV="1">
              <a:off x="1815333" y="2747039"/>
              <a:ext cx="275264" cy="393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228" idx="3"/>
              <a:endCxn id="236" idx="1"/>
            </p:cNvCxnSpPr>
            <p:nvPr/>
          </p:nvCxnSpPr>
          <p:spPr>
            <a:xfrm>
              <a:off x="4058494" y="2747039"/>
              <a:ext cx="752286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36" idx="3"/>
              <a:endCxn id="275" idx="1"/>
            </p:cNvCxnSpPr>
            <p:nvPr/>
          </p:nvCxnSpPr>
          <p:spPr>
            <a:xfrm>
              <a:off x="6081427" y="2747039"/>
              <a:ext cx="97643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/>
            <p:cNvCxnSpPr>
              <a:stCxn id="214" idx="2"/>
              <a:endCxn id="180" idx="0"/>
            </p:cNvCxnSpPr>
            <p:nvPr/>
          </p:nvCxnSpPr>
          <p:spPr>
            <a:xfrm rot="16200000" flipH="1">
              <a:off x="1911986" y="2110700"/>
              <a:ext cx="207474" cy="2052891"/>
            </a:xfrm>
            <a:prstGeom prst="bentConnector3">
              <a:avLst>
                <a:gd name="adj1" fmla="val 36227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/>
          </p:nvCxnSpPr>
          <p:spPr>
            <a:xfrm flipV="1">
              <a:off x="3040205" y="3030503"/>
              <a:ext cx="1005" cy="106642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Arrow Connector 467"/>
            <p:cNvCxnSpPr>
              <a:stCxn id="200" idx="3"/>
              <a:endCxn id="178" idx="1"/>
            </p:cNvCxnSpPr>
            <p:nvPr/>
          </p:nvCxnSpPr>
          <p:spPr>
            <a:xfrm>
              <a:off x="1828079" y="3588519"/>
              <a:ext cx="234061" cy="168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Arrow Connector 474"/>
            <p:cNvCxnSpPr>
              <a:stCxn id="236" idx="2"/>
              <a:endCxn id="317" idx="0"/>
            </p:cNvCxnSpPr>
            <p:nvPr/>
          </p:nvCxnSpPr>
          <p:spPr>
            <a:xfrm>
              <a:off x="5446104" y="3030503"/>
              <a:ext cx="4602" cy="21038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Elbow Connector 476"/>
            <p:cNvCxnSpPr>
              <a:stCxn id="323" idx="0"/>
              <a:endCxn id="332" idx="0"/>
            </p:cNvCxnSpPr>
            <p:nvPr/>
          </p:nvCxnSpPr>
          <p:spPr>
            <a:xfrm rot="5400000" flipH="1" flipV="1">
              <a:off x="5471796" y="3461337"/>
              <a:ext cx="28267" cy="1323501"/>
            </a:xfrm>
            <a:prstGeom prst="bentConnector3">
              <a:avLst>
                <a:gd name="adj1" fmla="val 558273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/>
            <p:cNvCxnSpPr/>
            <p:nvPr/>
          </p:nvCxnSpPr>
          <p:spPr>
            <a:xfrm flipH="1">
              <a:off x="5468151" y="3820838"/>
              <a:ext cx="1" cy="164422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Arrow Connector 491"/>
            <p:cNvCxnSpPr>
              <a:stCxn id="316" idx="3"/>
              <a:endCxn id="334" idx="1"/>
            </p:cNvCxnSpPr>
            <p:nvPr/>
          </p:nvCxnSpPr>
          <p:spPr>
            <a:xfrm>
              <a:off x="5975988" y="3552614"/>
              <a:ext cx="1079073" cy="0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Elbow Connector 495"/>
            <p:cNvCxnSpPr>
              <a:stCxn id="316" idx="3"/>
              <a:endCxn id="346" idx="3"/>
            </p:cNvCxnSpPr>
            <p:nvPr/>
          </p:nvCxnSpPr>
          <p:spPr>
            <a:xfrm>
              <a:off x="5975988" y="3552614"/>
              <a:ext cx="1056849" cy="849368"/>
            </a:xfrm>
            <a:prstGeom prst="bentConnector3">
              <a:avLst>
                <a:gd name="adj1" fmla="val 82445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Arrow Connector 498"/>
            <p:cNvCxnSpPr>
              <a:stCxn id="308" idx="0"/>
              <a:endCxn id="299" idx="2"/>
            </p:cNvCxnSpPr>
            <p:nvPr/>
          </p:nvCxnSpPr>
          <p:spPr>
            <a:xfrm flipV="1">
              <a:off x="3055404" y="4788761"/>
              <a:ext cx="1" cy="147418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Arrow Connector 500"/>
            <p:cNvCxnSpPr>
              <a:stCxn id="300" idx="0"/>
              <a:endCxn id="178" idx="2"/>
            </p:cNvCxnSpPr>
            <p:nvPr/>
          </p:nvCxnSpPr>
          <p:spPr>
            <a:xfrm flipH="1" flipV="1">
              <a:off x="3055404" y="3936351"/>
              <a:ext cx="1" cy="156942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Elbow Connector 505"/>
            <p:cNvCxnSpPr>
              <a:stCxn id="236" idx="1"/>
              <a:endCxn id="350" idx="1"/>
            </p:cNvCxnSpPr>
            <p:nvPr/>
          </p:nvCxnSpPr>
          <p:spPr>
            <a:xfrm rot="10800000" flipV="1">
              <a:off x="4315160" y="2747039"/>
              <a:ext cx="495620" cy="2502580"/>
            </a:xfrm>
            <a:prstGeom prst="bentConnector3">
              <a:avLst>
                <a:gd name="adj1" fmla="val 119987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6904933" y="4853001"/>
              <a:ext cx="1866688" cy="1794174"/>
              <a:chOff x="6920173" y="4853001"/>
              <a:chExt cx="1866688" cy="1794174"/>
            </a:xfrm>
          </p:grpSpPr>
          <p:sp>
            <p:nvSpPr>
              <p:cNvPr id="51" name="Flowchart: Magnetic Disk 50"/>
              <p:cNvSpPr/>
              <p:nvPr/>
            </p:nvSpPr>
            <p:spPr>
              <a:xfrm>
                <a:off x="6920173" y="4853001"/>
                <a:ext cx="1866688" cy="1794174"/>
              </a:xfrm>
              <a:custGeom>
                <a:avLst/>
                <a:gdLst>
                  <a:gd name="connsiteX0" fmla="*/ 0 w 10000"/>
                  <a:gd name="connsiteY0" fmla="*/ 1667 h 10000"/>
                  <a:gd name="connsiteX1" fmla="*/ 5000 w 10000"/>
                  <a:gd name="connsiteY1" fmla="*/ 0 h 10000"/>
                  <a:gd name="connsiteX2" fmla="*/ 10000 w 10000"/>
                  <a:gd name="connsiteY2" fmla="*/ 1667 h 10000"/>
                  <a:gd name="connsiteX3" fmla="*/ 10000 w 10000"/>
                  <a:gd name="connsiteY3" fmla="*/ 8333 h 10000"/>
                  <a:gd name="connsiteX4" fmla="*/ 5000 w 10000"/>
                  <a:gd name="connsiteY4" fmla="*/ 10000 h 10000"/>
                  <a:gd name="connsiteX5" fmla="*/ 0 w 10000"/>
                  <a:gd name="connsiteY5" fmla="*/ 8333 h 10000"/>
                  <a:gd name="connsiteX6" fmla="*/ 0 w 10000"/>
                  <a:gd name="connsiteY6" fmla="*/ 1667 h 10000"/>
                  <a:gd name="connsiteX0" fmla="*/ 10000 w 10000"/>
                  <a:gd name="connsiteY0" fmla="*/ 1667 h 10000"/>
                  <a:gd name="connsiteX1" fmla="*/ 5000 w 10000"/>
                  <a:gd name="connsiteY1" fmla="*/ 3334 h 10000"/>
                  <a:gd name="connsiteX2" fmla="*/ 0 w 10000"/>
                  <a:gd name="connsiteY2" fmla="*/ 1667 h 10000"/>
                  <a:gd name="connsiteX0" fmla="*/ 0 w 10000"/>
                  <a:gd name="connsiteY0" fmla="*/ 1667 h 10000"/>
                  <a:gd name="connsiteX1" fmla="*/ 5000 w 10000"/>
                  <a:gd name="connsiteY1" fmla="*/ 0 h 10000"/>
                  <a:gd name="connsiteX2" fmla="*/ 10000 w 10000"/>
                  <a:gd name="connsiteY2" fmla="*/ 1667 h 10000"/>
                  <a:gd name="connsiteX3" fmla="*/ 10000 w 10000"/>
                  <a:gd name="connsiteY3" fmla="*/ 8333 h 10000"/>
                  <a:gd name="connsiteX4" fmla="*/ 5000 w 10000"/>
                  <a:gd name="connsiteY4" fmla="*/ 10000 h 10000"/>
                  <a:gd name="connsiteX5" fmla="*/ 0 w 10000"/>
                  <a:gd name="connsiteY5" fmla="*/ 8333 h 10000"/>
                  <a:gd name="connsiteX6" fmla="*/ 0 w 10000"/>
                  <a:gd name="connsiteY6" fmla="*/ 1667 h 10000"/>
                  <a:gd name="connsiteX0" fmla="*/ 0 w 10000"/>
                  <a:gd name="connsiteY0" fmla="*/ 1667 h 10000"/>
                  <a:gd name="connsiteX1" fmla="*/ 5000 w 10000"/>
                  <a:gd name="connsiteY1" fmla="*/ 0 h 10000"/>
                  <a:gd name="connsiteX2" fmla="*/ 10000 w 10000"/>
                  <a:gd name="connsiteY2" fmla="*/ 1667 h 10000"/>
                  <a:gd name="connsiteX3" fmla="*/ 10000 w 10000"/>
                  <a:gd name="connsiteY3" fmla="*/ 8333 h 10000"/>
                  <a:gd name="connsiteX4" fmla="*/ 5000 w 10000"/>
                  <a:gd name="connsiteY4" fmla="*/ 10000 h 10000"/>
                  <a:gd name="connsiteX5" fmla="*/ 0 w 10000"/>
                  <a:gd name="connsiteY5" fmla="*/ 8333 h 10000"/>
                  <a:gd name="connsiteX6" fmla="*/ 0 w 10000"/>
                  <a:gd name="connsiteY6" fmla="*/ 1667 h 10000"/>
                  <a:gd name="connsiteX0" fmla="*/ 10000 w 10000"/>
                  <a:gd name="connsiteY0" fmla="*/ 1667 h 10000"/>
                  <a:gd name="connsiteX1" fmla="*/ 5000 w 10000"/>
                  <a:gd name="connsiteY1" fmla="*/ 3122 h 10000"/>
                  <a:gd name="connsiteX2" fmla="*/ 0 w 10000"/>
                  <a:gd name="connsiteY2" fmla="*/ 1667 h 10000"/>
                  <a:gd name="connsiteX0" fmla="*/ 0 w 10000"/>
                  <a:gd name="connsiteY0" fmla="*/ 1667 h 10000"/>
                  <a:gd name="connsiteX1" fmla="*/ 5000 w 10000"/>
                  <a:gd name="connsiteY1" fmla="*/ 0 h 10000"/>
                  <a:gd name="connsiteX2" fmla="*/ 10000 w 10000"/>
                  <a:gd name="connsiteY2" fmla="*/ 1667 h 10000"/>
                  <a:gd name="connsiteX3" fmla="*/ 10000 w 10000"/>
                  <a:gd name="connsiteY3" fmla="*/ 8333 h 10000"/>
                  <a:gd name="connsiteX4" fmla="*/ 5000 w 10000"/>
                  <a:gd name="connsiteY4" fmla="*/ 10000 h 10000"/>
                  <a:gd name="connsiteX5" fmla="*/ 0 w 10000"/>
                  <a:gd name="connsiteY5" fmla="*/ 8333 h 10000"/>
                  <a:gd name="connsiteX6" fmla="*/ 0 w 10000"/>
                  <a:gd name="connsiteY6" fmla="*/ 1667 h 10000"/>
                  <a:gd name="connsiteX0" fmla="*/ 0 w 10000"/>
                  <a:gd name="connsiteY0" fmla="*/ 1667 h 10000"/>
                  <a:gd name="connsiteX1" fmla="*/ 5000 w 10000"/>
                  <a:gd name="connsiteY1" fmla="*/ 0 h 10000"/>
                  <a:gd name="connsiteX2" fmla="*/ 10000 w 10000"/>
                  <a:gd name="connsiteY2" fmla="*/ 1667 h 10000"/>
                  <a:gd name="connsiteX3" fmla="*/ 10000 w 10000"/>
                  <a:gd name="connsiteY3" fmla="*/ 8333 h 10000"/>
                  <a:gd name="connsiteX4" fmla="*/ 5000 w 10000"/>
                  <a:gd name="connsiteY4" fmla="*/ 10000 h 10000"/>
                  <a:gd name="connsiteX5" fmla="*/ 0 w 10000"/>
                  <a:gd name="connsiteY5" fmla="*/ 8333 h 10000"/>
                  <a:gd name="connsiteX6" fmla="*/ 0 w 10000"/>
                  <a:gd name="connsiteY6" fmla="*/ 1667 h 10000"/>
                  <a:gd name="connsiteX0" fmla="*/ 10000 w 10000"/>
                  <a:gd name="connsiteY0" fmla="*/ 1667 h 10000"/>
                  <a:gd name="connsiteX1" fmla="*/ 5000 w 10000"/>
                  <a:gd name="connsiteY1" fmla="*/ 3122 h 10000"/>
                  <a:gd name="connsiteX2" fmla="*/ 0 w 10000"/>
                  <a:gd name="connsiteY2" fmla="*/ 1667 h 10000"/>
                  <a:gd name="connsiteX0" fmla="*/ 0 w 10000"/>
                  <a:gd name="connsiteY0" fmla="*/ 1667 h 10000"/>
                  <a:gd name="connsiteX1" fmla="*/ 5000 w 10000"/>
                  <a:gd name="connsiteY1" fmla="*/ 0 h 10000"/>
                  <a:gd name="connsiteX2" fmla="*/ 10000 w 10000"/>
                  <a:gd name="connsiteY2" fmla="*/ 1667 h 10000"/>
                  <a:gd name="connsiteX3" fmla="*/ 10000 w 10000"/>
                  <a:gd name="connsiteY3" fmla="*/ 8333 h 10000"/>
                  <a:gd name="connsiteX4" fmla="*/ 5000 w 10000"/>
                  <a:gd name="connsiteY4" fmla="*/ 10000 h 10000"/>
                  <a:gd name="connsiteX5" fmla="*/ 0 w 10000"/>
                  <a:gd name="connsiteY5" fmla="*/ 8333 h 10000"/>
                  <a:gd name="connsiteX6" fmla="*/ 0 w 10000"/>
                  <a:gd name="connsiteY6" fmla="*/ 1667 h 10000"/>
                  <a:gd name="connsiteX0" fmla="*/ 0 w 10000"/>
                  <a:gd name="connsiteY0" fmla="*/ 1667 h 10000"/>
                  <a:gd name="connsiteX1" fmla="*/ 5000 w 10000"/>
                  <a:gd name="connsiteY1" fmla="*/ 0 h 10000"/>
                  <a:gd name="connsiteX2" fmla="*/ 10000 w 10000"/>
                  <a:gd name="connsiteY2" fmla="*/ 1667 h 10000"/>
                  <a:gd name="connsiteX3" fmla="*/ 10000 w 10000"/>
                  <a:gd name="connsiteY3" fmla="*/ 8333 h 10000"/>
                  <a:gd name="connsiteX4" fmla="*/ 5000 w 10000"/>
                  <a:gd name="connsiteY4" fmla="*/ 10000 h 10000"/>
                  <a:gd name="connsiteX5" fmla="*/ 0 w 10000"/>
                  <a:gd name="connsiteY5" fmla="*/ 8333 h 10000"/>
                  <a:gd name="connsiteX6" fmla="*/ 0 w 10000"/>
                  <a:gd name="connsiteY6" fmla="*/ 1667 h 10000"/>
                  <a:gd name="connsiteX0" fmla="*/ 10000 w 10000"/>
                  <a:gd name="connsiteY0" fmla="*/ 1667 h 10000"/>
                  <a:gd name="connsiteX1" fmla="*/ 5000 w 10000"/>
                  <a:gd name="connsiteY1" fmla="*/ 3122 h 10000"/>
                  <a:gd name="connsiteX2" fmla="*/ 0 w 10000"/>
                  <a:gd name="connsiteY2" fmla="*/ 1667 h 10000"/>
                  <a:gd name="connsiteX0" fmla="*/ 0 w 10000"/>
                  <a:gd name="connsiteY0" fmla="*/ 1667 h 10000"/>
                  <a:gd name="connsiteX1" fmla="*/ 5000 w 10000"/>
                  <a:gd name="connsiteY1" fmla="*/ 0 h 10000"/>
                  <a:gd name="connsiteX2" fmla="*/ 10000 w 10000"/>
                  <a:gd name="connsiteY2" fmla="*/ 1667 h 10000"/>
                  <a:gd name="connsiteX3" fmla="*/ 10000 w 10000"/>
                  <a:gd name="connsiteY3" fmla="*/ 8333 h 10000"/>
                  <a:gd name="connsiteX4" fmla="*/ 5000 w 10000"/>
                  <a:gd name="connsiteY4" fmla="*/ 10000 h 10000"/>
                  <a:gd name="connsiteX5" fmla="*/ 0 w 10000"/>
                  <a:gd name="connsiteY5" fmla="*/ 8333 h 10000"/>
                  <a:gd name="connsiteX6" fmla="*/ 0 w 10000"/>
                  <a:gd name="connsiteY6" fmla="*/ 166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10000" stroke="0" extrusionOk="0">
                    <a:moveTo>
                      <a:pt x="0" y="1667"/>
                    </a:moveTo>
                    <a:cubicBezTo>
                      <a:pt x="0" y="746"/>
                      <a:pt x="2239" y="0"/>
                      <a:pt x="5000" y="0"/>
                    </a:cubicBezTo>
                    <a:cubicBezTo>
                      <a:pt x="7761" y="0"/>
                      <a:pt x="10000" y="746"/>
                      <a:pt x="10000" y="1667"/>
                    </a:cubicBezTo>
                    <a:lnTo>
                      <a:pt x="10000" y="8333"/>
                    </a:lnTo>
                    <a:cubicBezTo>
                      <a:pt x="10000" y="9254"/>
                      <a:pt x="7761" y="10000"/>
                      <a:pt x="5000" y="10000"/>
                    </a:cubicBezTo>
                    <a:cubicBezTo>
                      <a:pt x="2239" y="10000"/>
                      <a:pt x="0" y="9254"/>
                      <a:pt x="0" y="8333"/>
                    </a:cubicBezTo>
                    <a:lnTo>
                      <a:pt x="0" y="1667"/>
                    </a:lnTo>
                    <a:close/>
                  </a:path>
                  <a:path w="10000" h="10000" fill="none" extrusionOk="0">
                    <a:moveTo>
                      <a:pt x="10000" y="1667"/>
                    </a:moveTo>
                    <a:cubicBezTo>
                      <a:pt x="10000" y="2588"/>
                      <a:pt x="7883" y="2910"/>
                      <a:pt x="5000" y="3122"/>
                    </a:cubicBezTo>
                    <a:cubicBezTo>
                      <a:pt x="1994" y="2910"/>
                      <a:pt x="0" y="2588"/>
                      <a:pt x="0" y="1667"/>
                    </a:cubicBezTo>
                  </a:path>
                  <a:path w="10000" h="10000" fill="none">
                    <a:moveTo>
                      <a:pt x="0" y="1667"/>
                    </a:moveTo>
                    <a:cubicBezTo>
                      <a:pt x="0" y="746"/>
                      <a:pt x="2239" y="0"/>
                      <a:pt x="5000" y="0"/>
                    </a:cubicBezTo>
                    <a:cubicBezTo>
                      <a:pt x="7761" y="0"/>
                      <a:pt x="10000" y="746"/>
                      <a:pt x="10000" y="1667"/>
                    </a:cubicBezTo>
                    <a:lnTo>
                      <a:pt x="10000" y="8333"/>
                    </a:lnTo>
                    <a:cubicBezTo>
                      <a:pt x="10000" y="9254"/>
                      <a:pt x="7761" y="10000"/>
                      <a:pt x="5000" y="10000"/>
                    </a:cubicBezTo>
                    <a:cubicBezTo>
                      <a:pt x="2239" y="10000"/>
                      <a:pt x="0" y="9254"/>
                      <a:pt x="0" y="8333"/>
                    </a:cubicBezTo>
                    <a:lnTo>
                      <a:pt x="0" y="166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7296821" y="4959351"/>
                <a:ext cx="1111559" cy="184666"/>
              </a:xfrm>
              <a:prstGeom prst="rect">
                <a:avLst/>
              </a:prstGeom>
            </p:spPr>
            <p:txBody>
              <a:bodyPr wrap="square" lIns="0" tIns="0" rIns="0" bIns="0" anchor="t" anchorCtr="1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>
                    <a:solidFill>
                      <a:schemeClr val="bg1"/>
                    </a:solidFill>
                    <a:latin typeface="Calibri"/>
                  </a:rPr>
                  <a:t>Database</a:t>
                </a:r>
              </a:p>
            </p:txBody>
          </p:sp>
          <p:sp>
            <p:nvSpPr>
              <p:cNvPr id="405" name="Flowchart: Magnetic Disk 404"/>
              <p:cNvSpPr/>
              <p:nvPr/>
            </p:nvSpPr>
            <p:spPr>
              <a:xfrm>
                <a:off x="7002104" y="5334001"/>
                <a:ext cx="1714288" cy="1246636"/>
              </a:xfrm>
              <a:custGeom>
                <a:avLst/>
                <a:gdLst>
                  <a:gd name="connsiteX0" fmla="*/ 0 w 10000"/>
                  <a:gd name="connsiteY0" fmla="*/ 1667 h 10000"/>
                  <a:gd name="connsiteX1" fmla="*/ 5000 w 10000"/>
                  <a:gd name="connsiteY1" fmla="*/ 0 h 10000"/>
                  <a:gd name="connsiteX2" fmla="*/ 10000 w 10000"/>
                  <a:gd name="connsiteY2" fmla="*/ 1667 h 10000"/>
                  <a:gd name="connsiteX3" fmla="*/ 10000 w 10000"/>
                  <a:gd name="connsiteY3" fmla="*/ 8333 h 10000"/>
                  <a:gd name="connsiteX4" fmla="*/ 5000 w 10000"/>
                  <a:gd name="connsiteY4" fmla="*/ 10000 h 10000"/>
                  <a:gd name="connsiteX5" fmla="*/ 0 w 10000"/>
                  <a:gd name="connsiteY5" fmla="*/ 8333 h 10000"/>
                  <a:gd name="connsiteX6" fmla="*/ 0 w 10000"/>
                  <a:gd name="connsiteY6" fmla="*/ 1667 h 10000"/>
                  <a:gd name="connsiteX0" fmla="*/ 10000 w 10000"/>
                  <a:gd name="connsiteY0" fmla="*/ 1667 h 10000"/>
                  <a:gd name="connsiteX1" fmla="*/ 5000 w 10000"/>
                  <a:gd name="connsiteY1" fmla="*/ 3334 h 10000"/>
                  <a:gd name="connsiteX2" fmla="*/ 0 w 10000"/>
                  <a:gd name="connsiteY2" fmla="*/ 1667 h 10000"/>
                  <a:gd name="connsiteX0" fmla="*/ 0 w 10000"/>
                  <a:gd name="connsiteY0" fmla="*/ 1667 h 10000"/>
                  <a:gd name="connsiteX1" fmla="*/ 5000 w 10000"/>
                  <a:gd name="connsiteY1" fmla="*/ 0 h 10000"/>
                  <a:gd name="connsiteX2" fmla="*/ 10000 w 10000"/>
                  <a:gd name="connsiteY2" fmla="*/ 1667 h 10000"/>
                  <a:gd name="connsiteX3" fmla="*/ 10000 w 10000"/>
                  <a:gd name="connsiteY3" fmla="*/ 8333 h 10000"/>
                  <a:gd name="connsiteX4" fmla="*/ 5000 w 10000"/>
                  <a:gd name="connsiteY4" fmla="*/ 10000 h 10000"/>
                  <a:gd name="connsiteX5" fmla="*/ 0 w 10000"/>
                  <a:gd name="connsiteY5" fmla="*/ 8333 h 10000"/>
                  <a:gd name="connsiteX6" fmla="*/ 0 w 10000"/>
                  <a:gd name="connsiteY6" fmla="*/ 1667 h 10000"/>
                  <a:gd name="connsiteX0" fmla="*/ 0 w 10000"/>
                  <a:gd name="connsiteY0" fmla="*/ 1667 h 10000"/>
                  <a:gd name="connsiteX1" fmla="*/ 5000 w 10000"/>
                  <a:gd name="connsiteY1" fmla="*/ 0 h 10000"/>
                  <a:gd name="connsiteX2" fmla="*/ 10000 w 10000"/>
                  <a:gd name="connsiteY2" fmla="*/ 1667 h 10000"/>
                  <a:gd name="connsiteX3" fmla="*/ 10000 w 10000"/>
                  <a:gd name="connsiteY3" fmla="*/ 8333 h 10000"/>
                  <a:gd name="connsiteX4" fmla="*/ 5000 w 10000"/>
                  <a:gd name="connsiteY4" fmla="*/ 10000 h 10000"/>
                  <a:gd name="connsiteX5" fmla="*/ 0 w 10000"/>
                  <a:gd name="connsiteY5" fmla="*/ 8333 h 10000"/>
                  <a:gd name="connsiteX6" fmla="*/ 0 w 10000"/>
                  <a:gd name="connsiteY6" fmla="*/ 1667 h 10000"/>
                  <a:gd name="connsiteX0" fmla="*/ 10000 w 10000"/>
                  <a:gd name="connsiteY0" fmla="*/ 1667 h 10000"/>
                  <a:gd name="connsiteX1" fmla="*/ 5000 w 10000"/>
                  <a:gd name="connsiteY1" fmla="*/ 3334 h 10000"/>
                  <a:gd name="connsiteX2" fmla="*/ 0 w 10000"/>
                  <a:gd name="connsiteY2" fmla="*/ 1667 h 10000"/>
                  <a:gd name="connsiteX0" fmla="*/ 0 w 10000"/>
                  <a:gd name="connsiteY0" fmla="*/ 1667 h 10000"/>
                  <a:gd name="connsiteX1" fmla="*/ 10000 w 10000"/>
                  <a:gd name="connsiteY1" fmla="*/ 1667 h 10000"/>
                  <a:gd name="connsiteX2" fmla="*/ 10000 w 10000"/>
                  <a:gd name="connsiteY2" fmla="*/ 8333 h 10000"/>
                  <a:gd name="connsiteX3" fmla="*/ 5000 w 10000"/>
                  <a:gd name="connsiteY3" fmla="*/ 10000 h 10000"/>
                  <a:gd name="connsiteX4" fmla="*/ 0 w 10000"/>
                  <a:gd name="connsiteY4" fmla="*/ 8333 h 10000"/>
                  <a:gd name="connsiteX5" fmla="*/ 0 w 10000"/>
                  <a:gd name="connsiteY5" fmla="*/ 1667 h 10000"/>
                  <a:gd name="connsiteX0" fmla="*/ 0 w 10000"/>
                  <a:gd name="connsiteY0" fmla="*/ 260 h 8593"/>
                  <a:gd name="connsiteX1" fmla="*/ 5267 w 10000"/>
                  <a:gd name="connsiteY1" fmla="*/ 1166 h 8593"/>
                  <a:gd name="connsiteX2" fmla="*/ 10000 w 10000"/>
                  <a:gd name="connsiteY2" fmla="*/ 260 h 8593"/>
                  <a:gd name="connsiteX3" fmla="*/ 10000 w 10000"/>
                  <a:gd name="connsiteY3" fmla="*/ 6926 h 8593"/>
                  <a:gd name="connsiteX4" fmla="*/ 5000 w 10000"/>
                  <a:gd name="connsiteY4" fmla="*/ 8593 h 8593"/>
                  <a:gd name="connsiteX5" fmla="*/ 0 w 10000"/>
                  <a:gd name="connsiteY5" fmla="*/ 6926 h 8593"/>
                  <a:gd name="connsiteX6" fmla="*/ 0 w 10000"/>
                  <a:gd name="connsiteY6" fmla="*/ 260 h 8593"/>
                  <a:gd name="connsiteX0" fmla="*/ 10000 w 10000"/>
                  <a:gd name="connsiteY0" fmla="*/ 260 h 8593"/>
                  <a:gd name="connsiteX1" fmla="*/ 5000 w 10000"/>
                  <a:gd name="connsiteY1" fmla="*/ 1927 h 8593"/>
                  <a:gd name="connsiteX2" fmla="*/ 0 w 10000"/>
                  <a:gd name="connsiteY2" fmla="*/ 260 h 8593"/>
                  <a:gd name="connsiteX0" fmla="*/ 0 w 10000"/>
                  <a:gd name="connsiteY0" fmla="*/ 260 h 8593"/>
                  <a:gd name="connsiteX1" fmla="*/ 10000 w 10000"/>
                  <a:gd name="connsiteY1" fmla="*/ 260 h 8593"/>
                  <a:gd name="connsiteX2" fmla="*/ 10000 w 10000"/>
                  <a:gd name="connsiteY2" fmla="*/ 6926 h 8593"/>
                  <a:gd name="connsiteX3" fmla="*/ 5000 w 10000"/>
                  <a:gd name="connsiteY3" fmla="*/ 8593 h 8593"/>
                  <a:gd name="connsiteX4" fmla="*/ 0 w 10000"/>
                  <a:gd name="connsiteY4" fmla="*/ 6926 h 8593"/>
                  <a:gd name="connsiteX5" fmla="*/ 0 w 10000"/>
                  <a:gd name="connsiteY5" fmla="*/ 260 h 8593"/>
                  <a:gd name="connsiteX0" fmla="*/ 0 w 10000"/>
                  <a:gd name="connsiteY0" fmla="*/ 0 h 9697"/>
                  <a:gd name="connsiteX1" fmla="*/ 10000 w 10000"/>
                  <a:gd name="connsiteY1" fmla="*/ 0 h 9697"/>
                  <a:gd name="connsiteX2" fmla="*/ 10000 w 10000"/>
                  <a:gd name="connsiteY2" fmla="*/ 7757 h 9697"/>
                  <a:gd name="connsiteX3" fmla="*/ 5000 w 10000"/>
                  <a:gd name="connsiteY3" fmla="*/ 9697 h 9697"/>
                  <a:gd name="connsiteX4" fmla="*/ 0 w 10000"/>
                  <a:gd name="connsiteY4" fmla="*/ 7757 h 9697"/>
                  <a:gd name="connsiteX5" fmla="*/ 0 w 10000"/>
                  <a:gd name="connsiteY5" fmla="*/ 0 h 9697"/>
                  <a:gd name="connsiteX0" fmla="*/ 10000 w 10000"/>
                  <a:gd name="connsiteY0" fmla="*/ 0 h 9697"/>
                  <a:gd name="connsiteX1" fmla="*/ 5000 w 10000"/>
                  <a:gd name="connsiteY1" fmla="*/ 1940 h 9697"/>
                  <a:gd name="connsiteX2" fmla="*/ 0 w 10000"/>
                  <a:gd name="connsiteY2" fmla="*/ 0 h 9697"/>
                  <a:gd name="connsiteX0" fmla="*/ 0 w 10000"/>
                  <a:gd name="connsiteY0" fmla="*/ 0 h 9697"/>
                  <a:gd name="connsiteX1" fmla="*/ 10000 w 10000"/>
                  <a:gd name="connsiteY1" fmla="*/ 0 h 9697"/>
                  <a:gd name="connsiteX2" fmla="*/ 10000 w 10000"/>
                  <a:gd name="connsiteY2" fmla="*/ 7757 h 9697"/>
                  <a:gd name="connsiteX3" fmla="*/ 5000 w 10000"/>
                  <a:gd name="connsiteY3" fmla="*/ 9697 h 9697"/>
                  <a:gd name="connsiteX4" fmla="*/ 0 w 10000"/>
                  <a:gd name="connsiteY4" fmla="*/ 7757 h 9697"/>
                  <a:gd name="connsiteX5" fmla="*/ 0 w 10000"/>
                  <a:gd name="connsiteY5" fmla="*/ 0 h 9697"/>
                  <a:gd name="connsiteX0" fmla="*/ 0 w 10000"/>
                  <a:gd name="connsiteY0" fmla="*/ 477 h 10477"/>
                  <a:gd name="connsiteX1" fmla="*/ 10000 w 10000"/>
                  <a:gd name="connsiteY1" fmla="*/ 477 h 10477"/>
                  <a:gd name="connsiteX2" fmla="*/ 10000 w 10000"/>
                  <a:gd name="connsiteY2" fmla="*/ 8476 h 10477"/>
                  <a:gd name="connsiteX3" fmla="*/ 5000 w 10000"/>
                  <a:gd name="connsiteY3" fmla="*/ 10477 h 10477"/>
                  <a:gd name="connsiteX4" fmla="*/ 0 w 10000"/>
                  <a:gd name="connsiteY4" fmla="*/ 8476 h 10477"/>
                  <a:gd name="connsiteX5" fmla="*/ 0 w 10000"/>
                  <a:gd name="connsiteY5" fmla="*/ 477 h 10477"/>
                  <a:gd name="connsiteX0" fmla="*/ 10000 w 10000"/>
                  <a:gd name="connsiteY0" fmla="*/ 477 h 10477"/>
                  <a:gd name="connsiteX1" fmla="*/ 5000 w 10000"/>
                  <a:gd name="connsiteY1" fmla="*/ 2478 h 10477"/>
                  <a:gd name="connsiteX2" fmla="*/ 0 w 10000"/>
                  <a:gd name="connsiteY2" fmla="*/ 477 h 10477"/>
                  <a:gd name="connsiteX0" fmla="*/ 0 w 10000"/>
                  <a:gd name="connsiteY0" fmla="*/ 477 h 10477"/>
                  <a:gd name="connsiteX1" fmla="*/ 10000 w 10000"/>
                  <a:gd name="connsiteY1" fmla="*/ 477 h 10477"/>
                  <a:gd name="connsiteX2" fmla="*/ 10000 w 10000"/>
                  <a:gd name="connsiteY2" fmla="*/ 8476 h 10477"/>
                  <a:gd name="connsiteX3" fmla="*/ 5000 w 10000"/>
                  <a:gd name="connsiteY3" fmla="*/ 10477 h 10477"/>
                  <a:gd name="connsiteX4" fmla="*/ 0 w 10000"/>
                  <a:gd name="connsiteY4" fmla="*/ 8476 h 10477"/>
                  <a:gd name="connsiteX5" fmla="*/ 0 w 10000"/>
                  <a:gd name="connsiteY5" fmla="*/ 477 h 10477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7999 h 10000"/>
                  <a:gd name="connsiteX3" fmla="*/ 5000 w 10000"/>
                  <a:gd name="connsiteY3" fmla="*/ 10000 h 10000"/>
                  <a:gd name="connsiteX4" fmla="*/ 0 w 10000"/>
                  <a:gd name="connsiteY4" fmla="*/ 7999 h 10000"/>
                  <a:gd name="connsiteX5" fmla="*/ 0 w 10000"/>
                  <a:gd name="connsiteY5" fmla="*/ 0 h 10000"/>
                  <a:gd name="connsiteX0" fmla="*/ 10000 w 10000"/>
                  <a:gd name="connsiteY0" fmla="*/ 0 h 10000"/>
                  <a:gd name="connsiteX1" fmla="*/ 5000 w 10000"/>
                  <a:gd name="connsiteY1" fmla="*/ 2001 h 10000"/>
                  <a:gd name="connsiteX2" fmla="*/ 0 w 10000"/>
                  <a:gd name="connsiteY2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7999 h 10000"/>
                  <a:gd name="connsiteX3" fmla="*/ 5000 w 10000"/>
                  <a:gd name="connsiteY3" fmla="*/ 10000 h 10000"/>
                  <a:gd name="connsiteX4" fmla="*/ 0 w 10000"/>
                  <a:gd name="connsiteY4" fmla="*/ 7999 h 10000"/>
                  <a:gd name="connsiteX5" fmla="*/ 0 w 10000"/>
                  <a:gd name="connsiteY5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7999 h 10000"/>
                  <a:gd name="connsiteX3" fmla="*/ 5000 w 10000"/>
                  <a:gd name="connsiteY3" fmla="*/ 10000 h 10000"/>
                  <a:gd name="connsiteX4" fmla="*/ 0 w 10000"/>
                  <a:gd name="connsiteY4" fmla="*/ 7999 h 10000"/>
                  <a:gd name="connsiteX5" fmla="*/ 0 w 10000"/>
                  <a:gd name="connsiteY5" fmla="*/ 0 h 10000"/>
                  <a:gd name="connsiteX0" fmla="*/ 10000 w 10000"/>
                  <a:gd name="connsiteY0" fmla="*/ 0 h 10000"/>
                  <a:gd name="connsiteX1" fmla="*/ 5000 w 10000"/>
                  <a:gd name="connsiteY1" fmla="*/ 2001 h 10000"/>
                  <a:gd name="connsiteX2" fmla="*/ 0 w 10000"/>
                  <a:gd name="connsiteY2" fmla="*/ 0 h 10000"/>
                  <a:gd name="connsiteX0" fmla="*/ 0 w 10000"/>
                  <a:gd name="connsiteY0" fmla="*/ 0 h 10000"/>
                  <a:gd name="connsiteX1" fmla="*/ 10000 w 10000"/>
                  <a:gd name="connsiteY1" fmla="*/ 0 h 10000"/>
                  <a:gd name="connsiteX2" fmla="*/ 10000 w 10000"/>
                  <a:gd name="connsiteY2" fmla="*/ 7999 h 10000"/>
                  <a:gd name="connsiteX3" fmla="*/ 5000 w 10000"/>
                  <a:gd name="connsiteY3" fmla="*/ 10000 h 10000"/>
                  <a:gd name="connsiteX4" fmla="*/ 0 w 10000"/>
                  <a:gd name="connsiteY4" fmla="*/ 7999 h 10000"/>
                  <a:gd name="connsiteX5" fmla="*/ 0 w 10000"/>
                  <a:gd name="connsiteY5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00" h="10000" stroke="0" extrusionOk="0">
                    <a:moveTo>
                      <a:pt x="0" y="0"/>
                    </a:moveTo>
                    <a:cubicBezTo>
                      <a:pt x="2378" y="1017"/>
                      <a:pt x="4955" y="2158"/>
                      <a:pt x="10000" y="0"/>
                    </a:cubicBezTo>
                    <a:lnTo>
                      <a:pt x="10000" y="7999"/>
                    </a:lnTo>
                    <a:cubicBezTo>
                      <a:pt x="10000" y="9105"/>
                      <a:pt x="7761" y="10000"/>
                      <a:pt x="5000" y="10000"/>
                    </a:cubicBezTo>
                    <a:cubicBezTo>
                      <a:pt x="2239" y="10000"/>
                      <a:pt x="0" y="9105"/>
                      <a:pt x="0" y="7999"/>
                    </a:cubicBezTo>
                    <a:lnTo>
                      <a:pt x="0" y="0"/>
                    </a:lnTo>
                    <a:close/>
                  </a:path>
                  <a:path w="10000" h="10000" fill="none" extrusionOk="0">
                    <a:moveTo>
                      <a:pt x="10000" y="0"/>
                    </a:moveTo>
                    <a:cubicBezTo>
                      <a:pt x="10000" y="1104"/>
                      <a:pt x="7761" y="2001"/>
                      <a:pt x="5000" y="2001"/>
                    </a:cubicBezTo>
                    <a:cubicBezTo>
                      <a:pt x="2239" y="2001"/>
                      <a:pt x="0" y="1104"/>
                      <a:pt x="0" y="0"/>
                    </a:cubicBezTo>
                  </a:path>
                  <a:path w="10000" h="10000" fill="none">
                    <a:moveTo>
                      <a:pt x="0" y="0"/>
                    </a:moveTo>
                    <a:cubicBezTo>
                      <a:pt x="1667" y="-1333"/>
                      <a:pt x="8333" y="-1333"/>
                      <a:pt x="10000" y="0"/>
                    </a:cubicBezTo>
                    <a:lnTo>
                      <a:pt x="10000" y="7999"/>
                    </a:lnTo>
                    <a:cubicBezTo>
                      <a:pt x="10000" y="9105"/>
                      <a:pt x="7761" y="10000"/>
                      <a:pt x="5000" y="10000"/>
                    </a:cubicBezTo>
                    <a:cubicBezTo>
                      <a:pt x="2239" y="10000"/>
                      <a:pt x="0" y="9105"/>
                      <a:pt x="0" y="799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057" name="Picture 9" descr="D:\Projects\12_ALM_Sktetches\DevOps\hdr_left.png"/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9" t="9293" r="-1" b="5508"/>
              <a:stretch/>
            </p:blipFill>
            <p:spPr bwMode="auto">
              <a:xfrm>
                <a:off x="7064905" y="5536899"/>
                <a:ext cx="776398" cy="2388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8" name="Picture 10" descr="D:\Projects\12_ALM_Sktetches\DevOps\mongodb.png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1646" y="5823936"/>
                <a:ext cx="452589" cy="5303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4" name="Picture 3" descr="D:\Projects\12_ALM_Sktetches\DevOps\infobright_logo.png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4553" y="6354305"/>
                <a:ext cx="808396" cy="1651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9" name="Picture 11" descr="D:\Projects\12_ALM_Sktetches\DevOps\MySQL.svg.png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8060" y="6066920"/>
                <a:ext cx="581453" cy="300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D:\Projects\12_ALM_Sktetches\DevOps\couchdb-utils.png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02758" y="5953138"/>
                <a:ext cx="412909" cy="3535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6" name="Group 65"/>
              <p:cNvGrpSpPr/>
              <p:nvPr/>
            </p:nvGrpSpPr>
            <p:grpSpPr>
              <a:xfrm>
                <a:off x="8105724" y="5465863"/>
                <a:ext cx="595429" cy="572501"/>
                <a:chOff x="8082864" y="5458243"/>
                <a:chExt cx="595429" cy="572501"/>
              </a:xfrm>
            </p:grpSpPr>
            <p:pic>
              <p:nvPicPr>
                <p:cNvPr id="2061" name="Picture 13" descr="D:\Projects\12_ALM_Sktetches\DevOps\postgresql-backup.png"/>
                <p:cNvPicPr>
                  <a:picLocks noChangeAspect="1" noChangeArrowheads="1"/>
                </p:cNvPicPr>
                <p:nvPr/>
              </p:nvPicPr>
              <p:blipFill rotWithShape="1"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608"/>
                <a:stretch/>
              </p:blipFill>
              <p:spPr bwMode="auto">
                <a:xfrm>
                  <a:off x="8108003" y="5458243"/>
                  <a:ext cx="570290" cy="5725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6" name="Rectangle 415"/>
                <p:cNvSpPr/>
                <p:nvPr/>
              </p:nvSpPr>
              <p:spPr>
                <a:xfrm>
                  <a:off x="8082864" y="5507079"/>
                  <a:ext cx="583455" cy="123111"/>
                </a:xfrm>
                <a:prstGeom prst="rect">
                  <a:avLst/>
                </a:prstGeom>
              </p:spPr>
              <p:txBody>
                <a:bodyPr wrap="square" lIns="0" tIns="0" rIns="0" bIns="0" anchor="t" anchorCtr="1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800" dirty="0">
                      <a:solidFill>
                        <a:schemeClr val="bg1"/>
                      </a:solidFill>
                      <a:latin typeface="Calibri"/>
                    </a:rPr>
                    <a:t>Database</a:t>
                  </a:r>
                </a:p>
              </p:txBody>
            </p:sp>
          </p:grpSp>
        </p:grpSp>
        <p:cxnSp>
          <p:nvCxnSpPr>
            <p:cNvPr id="68" name="Straight Arrow Connector 67"/>
            <p:cNvCxnSpPr>
              <a:stCxn id="345" idx="2"/>
              <a:endCxn id="51" idx="1"/>
            </p:cNvCxnSpPr>
            <p:nvPr/>
          </p:nvCxnSpPr>
          <p:spPr>
            <a:xfrm>
              <a:off x="7835752" y="4690144"/>
              <a:ext cx="2525" cy="162857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>
              <a:stCxn id="350" idx="3"/>
            </p:cNvCxnSpPr>
            <p:nvPr/>
          </p:nvCxnSpPr>
          <p:spPr>
            <a:xfrm>
              <a:off x="6081006" y="5249619"/>
              <a:ext cx="823927" cy="574317"/>
            </a:xfrm>
            <a:prstGeom prst="bentConnector3">
              <a:avLst>
                <a:gd name="adj1" fmla="val 85144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2781824" y="5831557"/>
              <a:ext cx="3795998" cy="815618"/>
              <a:chOff x="2781824" y="5831557"/>
              <a:chExt cx="3795998" cy="815618"/>
            </a:xfrm>
          </p:grpSpPr>
          <p:sp>
            <p:nvSpPr>
              <p:cNvPr id="368" name="Rounded Rectangle 367"/>
              <p:cNvSpPr/>
              <p:nvPr/>
            </p:nvSpPr>
            <p:spPr>
              <a:xfrm>
                <a:off x="2781824" y="5831557"/>
                <a:ext cx="3795998" cy="815618"/>
              </a:xfrm>
              <a:prstGeom prst="roundRect">
                <a:avLst>
                  <a:gd name="adj" fmla="val 0"/>
                </a:avLst>
              </a:prstGeom>
              <a:solidFill>
                <a:srgbClr val="50AA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1" compatLnSpc="1">
                <a:prstTxWarp prst="textNoShape">
                  <a:avLst/>
                </a:prstTxWarp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b="1" dirty="0" smtClean="0">
                    <a:solidFill>
                      <a:schemeClr val="bg1"/>
                    </a:solidFill>
                    <a:latin typeface="Calibri"/>
                  </a:rPr>
                  <a:t>Continuous </a:t>
                </a:r>
                <a:r>
                  <a:rPr lang="en-US" sz="1200" b="1" dirty="0">
                    <a:solidFill>
                      <a:schemeClr val="bg1"/>
                    </a:solidFill>
                    <a:latin typeface="Calibri"/>
                  </a:rPr>
                  <a:t>Monitoring Tool</a:t>
                </a: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2894953" y="6134480"/>
                <a:ext cx="994501" cy="410657"/>
                <a:chOff x="3371203" y="6134480"/>
                <a:chExt cx="994501" cy="410657"/>
              </a:xfrm>
            </p:grpSpPr>
            <p:sp>
              <p:nvSpPr>
                <p:cNvPr id="369" name="Rounded Rectangle 368"/>
                <p:cNvSpPr/>
                <p:nvPr/>
              </p:nvSpPr>
              <p:spPr>
                <a:xfrm>
                  <a:off x="3371203" y="6134480"/>
                  <a:ext cx="994501" cy="410657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28575"/>
                <a:effectLst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900" b="1" kern="0" dirty="0">
                    <a:solidFill>
                      <a:srgbClr val="1F497D">
                        <a:lumMod val="60000"/>
                        <a:lumOff val="40000"/>
                        <a:alpha val="45000"/>
                      </a:srgbClr>
                    </a:solidFill>
                    <a:latin typeface="Calibri"/>
                  </a:endParaRPr>
                </a:p>
              </p:txBody>
            </p:sp>
            <p:pic>
              <p:nvPicPr>
                <p:cNvPr id="411" name="Picture 2" descr="D:\Projects\12_ALM_Sktetches\DevOps\logo-elastic.png"/>
                <p:cNvPicPr>
                  <a:picLocks noChangeAspect="1" noChangeArrowheads="1"/>
                </p:cNvPicPr>
                <p:nvPr/>
              </p:nvPicPr>
              <p:blipFill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39177" y="6213415"/>
                  <a:ext cx="898438" cy="2749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38" name="Rounded Rectangle 137"/>
              <p:cNvSpPr/>
              <p:nvPr/>
            </p:nvSpPr>
            <p:spPr>
              <a:xfrm>
                <a:off x="4185591" y="6134480"/>
                <a:ext cx="994501" cy="410657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28575"/>
              <a:effectLst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b="1" kern="0" dirty="0">
                  <a:solidFill>
                    <a:srgbClr val="1F497D">
                      <a:lumMod val="60000"/>
                      <a:lumOff val="40000"/>
                      <a:alpha val="45000"/>
                    </a:srgbClr>
                  </a:solidFill>
                  <a:latin typeface="Calibri"/>
                </a:endParaRPr>
              </a:p>
            </p:txBody>
          </p:sp>
          <p:sp>
            <p:nvSpPr>
              <p:cNvPr id="139" name="Rounded Rectangle 138"/>
              <p:cNvSpPr/>
              <p:nvPr/>
            </p:nvSpPr>
            <p:spPr>
              <a:xfrm>
                <a:off x="5476228" y="6134480"/>
                <a:ext cx="994501" cy="410657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28575"/>
              <a:effectLst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900" b="1" kern="0" dirty="0">
                  <a:solidFill>
                    <a:srgbClr val="1F497D">
                      <a:lumMod val="60000"/>
                      <a:lumOff val="40000"/>
                      <a:alpha val="45000"/>
                    </a:srgbClr>
                  </a:solidFill>
                  <a:latin typeface="Calibri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894811" y="6182974"/>
                <a:ext cx="2872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1" dirty="0">
                    <a:solidFill>
                      <a:schemeClr val="bg1"/>
                    </a:solidFill>
                    <a:latin typeface="Calibri"/>
                  </a:rPr>
                  <a:t>+</a:t>
                </a: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5181129" y="6162255"/>
                <a:ext cx="2872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1" dirty="0">
                    <a:solidFill>
                      <a:schemeClr val="bg1"/>
                    </a:solidFill>
                    <a:latin typeface="Calibri"/>
                  </a:rPr>
                  <a:t>+</a:t>
                </a:r>
              </a:p>
            </p:txBody>
          </p:sp>
          <p:pic>
            <p:nvPicPr>
              <p:cNvPr id="1026" name="Picture 2" descr="D:\Projects\12_ALM_Sktetches\DevOps\logstash-logo.png"/>
              <p:cNvPicPr>
                <a:picLocks noChangeAspect="1" noChangeArrowheads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6987" y="6162059"/>
                <a:ext cx="985000" cy="3735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3" descr="D:\Projects\12_ALM_Sktetches\DevOps\kibana-logo.png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7135" y="6211698"/>
                <a:ext cx="732685" cy="262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6" name="Elbow Connector 5"/>
            <p:cNvCxnSpPr>
              <a:stCxn id="350" idx="2"/>
              <a:endCxn id="368" idx="0"/>
            </p:cNvCxnSpPr>
            <p:nvPr/>
          </p:nvCxnSpPr>
          <p:spPr>
            <a:xfrm rot="5400000">
              <a:off x="4821060" y="5454534"/>
              <a:ext cx="235786" cy="518260"/>
            </a:xfrm>
            <a:prstGeom prst="bentConnector3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Title 1"/>
          <p:cNvSpPr txBox="1">
            <a:spLocks/>
          </p:cNvSpPr>
          <p:nvPr/>
        </p:nvSpPr>
        <p:spPr>
          <a:xfrm>
            <a:off x="1658112" y="799720"/>
            <a:ext cx="7485888" cy="566610"/>
          </a:xfrm>
          <a:prstGeom prst="rect">
            <a:avLst/>
          </a:prstGeom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/>
              <a:t>3: Continuous Integration and Deployment  - Java</a:t>
            </a:r>
          </a:p>
        </p:txBody>
      </p:sp>
    </p:spTree>
    <p:extLst>
      <p:ext uri="{BB962C8B-B14F-4D97-AF65-F5344CB8AC3E}">
        <p14:creationId xmlns:p14="http://schemas.microsoft.com/office/powerpoint/2010/main" val="150213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995" y="1531026"/>
            <a:ext cx="6875862" cy="674746"/>
            <a:chOff x="58338" y="1417198"/>
            <a:chExt cx="6875862" cy="674746"/>
          </a:xfrm>
        </p:grpSpPr>
        <p:sp>
          <p:nvSpPr>
            <p:cNvPr id="7" name="TextBox 3"/>
            <p:cNvSpPr txBox="1">
              <a:spLocks noChangeArrowheads="1"/>
            </p:cNvSpPr>
            <p:nvPr/>
          </p:nvSpPr>
          <p:spPr bwMode="auto">
            <a:xfrm>
              <a:off x="58338" y="1417198"/>
              <a:ext cx="6875862" cy="366254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73152" tIns="73152" rIns="73152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Project overview</a:t>
              </a:r>
            </a:p>
          </p:txBody>
        </p:sp>
        <p:sp>
          <p:nvSpPr>
            <p:cNvPr id="8" name="TextBox 3"/>
            <p:cNvSpPr txBox="1">
              <a:spLocks noChangeArrowheads="1"/>
            </p:cNvSpPr>
            <p:nvPr/>
          </p:nvSpPr>
          <p:spPr bwMode="auto">
            <a:xfrm>
              <a:off x="58338" y="1784167"/>
              <a:ext cx="6875862" cy="307777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anchor="t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119063" indent="-119063" algn="just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Migrating current </a:t>
              </a:r>
              <a:r>
                <a:rPr 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application from Monolithic  to Microservices Architecture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2995" y="2265694"/>
            <a:ext cx="6875862" cy="1709539"/>
            <a:chOff x="58338" y="1079623"/>
            <a:chExt cx="6875862" cy="1709539"/>
          </a:xfrm>
        </p:grpSpPr>
        <p:sp>
          <p:nvSpPr>
            <p:cNvPr id="25" name="TextBox 3"/>
            <p:cNvSpPr txBox="1">
              <a:spLocks noChangeArrowheads="1"/>
            </p:cNvSpPr>
            <p:nvPr/>
          </p:nvSpPr>
          <p:spPr bwMode="auto">
            <a:xfrm>
              <a:off x="58338" y="1079623"/>
              <a:ext cx="6875862" cy="338554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Primary Business Challenges</a:t>
              </a:r>
            </a:p>
          </p:txBody>
        </p:sp>
        <p:sp>
          <p:nvSpPr>
            <p:cNvPr id="26" name="TextBox 3"/>
            <p:cNvSpPr txBox="1">
              <a:spLocks noChangeArrowheads="1"/>
            </p:cNvSpPr>
            <p:nvPr/>
          </p:nvSpPr>
          <p:spPr bwMode="auto">
            <a:xfrm>
              <a:off x="58338" y="1404167"/>
              <a:ext cx="6875862" cy="1384995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anchor="t">
              <a:spAutoFit/>
            </a:bodyPr>
            <a:lstStyle>
              <a:defPPr>
                <a:defRPr lang="en-US"/>
              </a:defPPr>
              <a:lvl1pPr marL="119063" indent="-119063" eaLnBrk="0" hangingPunct="0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  <a:defRPr sz="1300">
                  <a:solidFill>
                    <a:prstClr val="black">
                      <a:lumMod val="75000"/>
                      <a:lumOff val="25000"/>
                    </a:prstClr>
                  </a:solidFill>
                  <a:ea typeface="Segoe UI" pitchFamily="34" charset="0"/>
                  <a:cs typeface="Segoe U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400" dirty="0" smtClean="0"/>
                <a:t>Current Sprint </a:t>
              </a:r>
              <a:r>
                <a:rPr lang="en-US" sz="1400" dirty="0"/>
                <a:t>release cycle was 3 months</a:t>
              </a:r>
            </a:p>
            <a:p>
              <a:r>
                <a:rPr lang="en-US" sz="1400" dirty="0"/>
                <a:t>Manual </a:t>
              </a:r>
              <a:r>
                <a:rPr lang="en-US" sz="1400" dirty="0" smtClean="0"/>
                <a:t>- build and deployment processes </a:t>
              </a:r>
              <a:endParaRPr lang="en-US" sz="1400" dirty="0"/>
            </a:p>
            <a:p>
              <a:r>
                <a:rPr lang="en-US" sz="1400" dirty="0" smtClean="0"/>
                <a:t>Dev, </a:t>
              </a:r>
              <a:r>
                <a:rPr lang="en-US" sz="1400" dirty="0"/>
                <a:t>Build, QA - environments </a:t>
              </a:r>
              <a:r>
                <a:rPr lang="en-US" sz="1400" dirty="0" smtClean="0"/>
                <a:t>created manually</a:t>
              </a:r>
              <a:r>
                <a:rPr lang="en-US" sz="1400" dirty="0"/>
                <a:t> </a:t>
              </a:r>
              <a:r>
                <a:rPr lang="en-US" sz="1400" dirty="0" smtClean="0"/>
                <a:t>and were different </a:t>
              </a:r>
            </a:p>
            <a:p>
              <a:r>
                <a:rPr lang="en-US" sz="1400" dirty="0" smtClean="0"/>
                <a:t>Quality </a:t>
              </a:r>
              <a:r>
                <a:rPr lang="en-US" sz="1400" dirty="0"/>
                <a:t>gates &amp; early feedback </a:t>
              </a:r>
              <a:r>
                <a:rPr lang="en-US" sz="1400" dirty="0" smtClean="0"/>
                <a:t>for Developers was </a:t>
              </a:r>
              <a:r>
                <a:rPr lang="en-US" sz="1400" dirty="0"/>
                <a:t>missing </a:t>
              </a:r>
              <a:r>
                <a:rPr lang="en-US" sz="1400" dirty="0" smtClean="0"/>
                <a:t> </a:t>
              </a:r>
              <a:endParaRPr lang="en-US" sz="1400" dirty="0"/>
            </a:p>
            <a:p>
              <a:r>
                <a:rPr lang="en-US" sz="1400" dirty="0"/>
                <a:t>Missing backward </a:t>
              </a:r>
              <a:r>
                <a:rPr lang="en-US" sz="1400" dirty="0" smtClean="0"/>
                <a:t>&amp; forward </a:t>
              </a:r>
              <a:r>
                <a:rPr lang="en-US" sz="1400" dirty="0"/>
                <a:t>t</a:t>
              </a:r>
              <a:r>
                <a:rPr lang="en-US" sz="1400" dirty="0" smtClean="0"/>
                <a:t>raceability </a:t>
              </a:r>
              <a:r>
                <a:rPr lang="en-US" sz="1400" dirty="0"/>
                <a:t>between </a:t>
              </a:r>
              <a:r>
                <a:rPr lang="en-US" sz="1400" dirty="0" smtClean="0"/>
                <a:t>requirements</a:t>
              </a:r>
              <a:r>
                <a:rPr lang="en-US" sz="1400" dirty="0"/>
                <a:t>, </a:t>
              </a:r>
              <a:r>
                <a:rPr lang="en-US" sz="1400" dirty="0" smtClean="0"/>
                <a:t>commits</a:t>
              </a:r>
              <a:r>
                <a:rPr lang="en-US" sz="1400" dirty="0"/>
                <a:t>, b</a:t>
              </a:r>
              <a:r>
                <a:rPr lang="en-US" sz="1400" dirty="0" smtClean="0"/>
                <a:t>uild, etc</a:t>
              </a:r>
            </a:p>
            <a:p>
              <a:r>
                <a:rPr lang="en-US" sz="1400" dirty="0" smtClean="0"/>
                <a:t>Meeting Non-functional requirements was a pain area and involved manual tasks</a:t>
              </a:r>
              <a:endParaRPr lang="en-US" sz="1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52995" y="4042791"/>
            <a:ext cx="6875862" cy="2691123"/>
            <a:chOff x="58338" y="1112874"/>
            <a:chExt cx="6875862" cy="2691123"/>
          </a:xfrm>
        </p:grpSpPr>
        <p:sp>
          <p:nvSpPr>
            <p:cNvPr id="28" name="TextBox 3"/>
            <p:cNvSpPr txBox="1">
              <a:spLocks noChangeArrowheads="1"/>
            </p:cNvSpPr>
            <p:nvPr/>
          </p:nvSpPr>
          <p:spPr bwMode="auto">
            <a:xfrm>
              <a:off x="58338" y="1112874"/>
              <a:ext cx="6875862" cy="338554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Solution</a:t>
              </a:r>
              <a:endParaRPr lang="en-US" sz="1400" b="1" dirty="0">
                <a:solidFill>
                  <a:prstClr val="white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3"/>
            <p:cNvSpPr txBox="1">
              <a:spLocks noChangeArrowheads="1"/>
            </p:cNvSpPr>
            <p:nvPr/>
          </p:nvSpPr>
          <p:spPr bwMode="auto">
            <a:xfrm>
              <a:off x="58338" y="1387951"/>
              <a:ext cx="6875862" cy="2416046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bIns="0" anchor="t">
              <a:spAutoFit/>
            </a:bodyPr>
            <a:lstStyle>
              <a:defPPr>
                <a:defRPr lang="en-US"/>
              </a:defPPr>
              <a:lvl1pPr marL="119063" indent="-119063" eaLnBrk="0" hangingPunct="0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  <a:defRPr sz="1300">
                  <a:solidFill>
                    <a:prstClr val="black">
                      <a:lumMod val="75000"/>
                      <a:lumOff val="25000"/>
                    </a:prstClr>
                  </a:solidFill>
                  <a:ea typeface="Segoe UI" pitchFamily="34" charset="0"/>
                  <a:cs typeface="Segoe UI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400" dirty="0" smtClean="0"/>
                <a:t>Immutable Infrastructure</a:t>
              </a:r>
            </a:p>
            <a:p>
              <a:r>
                <a:rPr lang="en-US" sz="1400" dirty="0" smtClean="0"/>
                <a:t>Automated </a:t>
              </a:r>
              <a:r>
                <a:rPr lang="en-US" sz="1400" dirty="0"/>
                <a:t>the </a:t>
              </a:r>
              <a:r>
                <a:rPr lang="en-US" sz="1400" dirty="0" smtClean="0"/>
                <a:t>CI/CD pipeline </a:t>
              </a:r>
              <a:endParaRPr lang="en-US" sz="1400" dirty="0"/>
            </a:p>
            <a:p>
              <a:r>
                <a:rPr lang="en-US" sz="1400" dirty="0" smtClean="0"/>
                <a:t>On </a:t>
              </a:r>
              <a:r>
                <a:rPr lang="en-US" sz="1400" dirty="0"/>
                <a:t>every c</a:t>
              </a:r>
              <a:r>
                <a:rPr lang="en-US" sz="1400" dirty="0" smtClean="0"/>
                <a:t>ommit</a:t>
              </a:r>
              <a:r>
                <a:rPr lang="en-US" sz="1400" dirty="0"/>
                <a:t>, automatically trigger </a:t>
              </a:r>
              <a:r>
                <a:rPr lang="en-US" sz="1400" dirty="0" smtClean="0"/>
                <a:t>Build </a:t>
              </a:r>
              <a:r>
                <a:rPr lang="en-US" sz="1400" dirty="0"/>
                <a:t>process - Unit </a:t>
              </a:r>
              <a:r>
                <a:rPr lang="en-US" sz="1400" dirty="0" smtClean="0"/>
                <a:t>testing, Code analysis, Package new Artifact (Docker image),  store and version Artifact in Docker Repo</a:t>
              </a:r>
            </a:p>
            <a:p>
              <a:r>
                <a:rPr lang="en-US" sz="1400" dirty="0" smtClean="0"/>
                <a:t>Automated deployment to Dev and QA environments </a:t>
              </a:r>
            </a:p>
            <a:p>
              <a:r>
                <a:rPr lang="en-US" sz="1400" dirty="0"/>
                <a:t>Faster deployments and high frequency of Deploys with Zero downtime</a:t>
              </a:r>
            </a:p>
            <a:p>
              <a:r>
                <a:rPr lang="en-US" sz="1400" dirty="0" smtClean="0"/>
                <a:t>Infra as Code - Automated </a:t>
              </a:r>
              <a:r>
                <a:rPr lang="en-US" sz="1400" dirty="0"/>
                <a:t>provisioning of all </a:t>
              </a:r>
              <a:r>
                <a:rPr lang="en-US" sz="1400" dirty="0" smtClean="0"/>
                <a:t>Environments </a:t>
              </a:r>
            </a:p>
            <a:p>
              <a:r>
                <a:rPr lang="en-US" sz="1400" dirty="0" smtClean="0"/>
                <a:t>Dev, QA and Ops teams used the Same Docker image to create Environments</a:t>
              </a:r>
            </a:p>
            <a:p>
              <a:r>
                <a:rPr lang="en-US" sz="1400" dirty="0" smtClean="0"/>
                <a:t>Using Orchestration service, we met NFR -  HA, Auto scalability, Auto healing</a:t>
              </a:r>
            </a:p>
            <a:p>
              <a:r>
                <a:rPr lang="en-US" sz="1400" dirty="0" smtClean="0"/>
                <a:t>Centralized log store and analytics </a:t>
              </a:r>
            </a:p>
            <a:p>
              <a:r>
                <a:rPr lang="en-US" sz="1400" dirty="0" smtClean="0"/>
                <a:t>Continuous monitoring of Hosts, Containers and Applications  </a:t>
              </a:r>
              <a:endParaRPr lang="en-US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068144" y="1531026"/>
            <a:ext cx="2007030" cy="2829182"/>
            <a:chOff x="58337" y="1417198"/>
            <a:chExt cx="1904405" cy="2829182"/>
          </a:xfrm>
        </p:grpSpPr>
        <p:sp>
          <p:nvSpPr>
            <p:cNvPr id="31" name="TextBox 3"/>
            <p:cNvSpPr txBox="1">
              <a:spLocks noChangeArrowheads="1"/>
            </p:cNvSpPr>
            <p:nvPr/>
          </p:nvSpPr>
          <p:spPr bwMode="auto">
            <a:xfrm>
              <a:off x="58337" y="1417198"/>
              <a:ext cx="1904405" cy="366254"/>
            </a:xfrm>
            <a:prstGeom prst="rect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73152" tIns="73152" rIns="73152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600" b="1" dirty="0" smtClean="0">
                  <a:solidFill>
                    <a:prstClr val="white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DevOps </a:t>
              </a:r>
              <a:r>
                <a:rPr lang="en-US" sz="1600" b="1" dirty="0">
                  <a:solidFill>
                    <a:prstClr val="white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Tools</a:t>
              </a:r>
            </a:p>
          </p:txBody>
        </p:sp>
        <p:sp>
          <p:nvSpPr>
            <p:cNvPr id="32" name="TextBox 3"/>
            <p:cNvSpPr txBox="1">
              <a:spLocks noChangeArrowheads="1"/>
            </p:cNvSpPr>
            <p:nvPr/>
          </p:nvSpPr>
          <p:spPr bwMode="auto">
            <a:xfrm>
              <a:off x="58337" y="1784167"/>
              <a:ext cx="1904405" cy="2462213"/>
            </a:xfrm>
            <a:prstGeom prst="rect">
              <a:avLst/>
            </a:prstGeom>
            <a:solidFill>
              <a:srgbClr val="DBEEF4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anchor="t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Confluence, JIRA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Git, Bitbucket </a:t>
              </a:r>
              <a:endPara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Jenkins, Sonar</a:t>
              </a:r>
              <a:endPara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Docker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AWS Cloudformation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AWS ECR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AWS Elastic Container Service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AWS ALB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Sysdig</a:t>
              </a:r>
            </a:p>
            <a:p>
              <a:pPr marL="119063" indent="-119063"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Segoe UI" pitchFamily="34" charset="0"/>
                  <a:cs typeface="Segoe UI" pitchFamily="34" charset="0"/>
                </a:rPr>
                <a:t>ELK</a:t>
              </a:r>
              <a:endPara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4" name="Title 1"/>
          <p:cNvSpPr txBox="1">
            <a:spLocks/>
          </p:cNvSpPr>
          <p:nvPr/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FR" dirty="0" smtClean="0"/>
              <a:t>4. </a:t>
            </a:r>
            <a:r>
              <a:rPr lang="fr-FR" dirty="0" err="1" smtClean="0"/>
              <a:t>Microservices</a:t>
            </a:r>
            <a:r>
              <a:rPr lang="fr-FR" dirty="0"/>
              <a:t>, AWS &amp; 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86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/>
          <p:cNvSpPr txBox="1">
            <a:spLocks/>
          </p:cNvSpPr>
          <p:nvPr/>
        </p:nvSpPr>
        <p:spPr>
          <a:xfrm>
            <a:off x="1658112" y="799720"/>
            <a:ext cx="7257288" cy="566610"/>
          </a:xfrm>
          <a:prstGeom prst="rect">
            <a:avLst/>
          </a:prstGeom>
        </p:spPr>
        <p:txBody>
          <a:bodyPr anchor="t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 baseline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FR" dirty="0"/>
              <a:t>Case </a:t>
            </a:r>
            <a:r>
              <a:rPr lang="fr-FR" dirty="0" smtClean="0"/>
              <a:t>Study </a:t>
            </a:r>
            <a:r>
              <a:rPr lang="fr-FR" dirty="0"/>
              <a:t>– Microservices, AWS &amp; Docker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563" y="1505613"/>
            <a:ext cx="7162038" cy="5203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93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Centralized Server – LT &amp; MS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half" idx="2"/>
          </p:nvPr>
        </p:nvSpPr>
        <p:spPr>
          <a:xfrm>
            <a:off x="365759" y="1586039"/>
            <a:ext cx="8482965" cy="4923943"/>
          </a:xfrm>
        </p:spPr>
        <p:txBody>
          <a:bodyPr/>
          <a:lstStyle/>
          <a:p>
            <a:pPr marL="685800" lvl="2" indent="-228600">
              <a:spcBef>
                <a:spcPts val="200"/>
              </a:spcBef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ea typeface="Segoe UI" pitchFamily="34" charset="0"/>
                <a:cs typeface="Segoe UI" pitchFamily="34" charset="0"/>
              </a:rPr>
              <a:t>Value add services offered by Cybage.</a:t>
            </a:r>
          </a:p>
          <a:p>
            <a:pPr marL="685800" lvl="2" indent="-228600">
              <a:spcBef>
                <a:spcPts val="200"/>
              </a:spcBef>
              <a:buFont typeface="Arial" panose="020B0604020202020204" pitchFamily="34" charset="0"/>
              <a:buChar char="•"/>
              <a:defRPr/>
            </a:pPr>
            <a:r>
              <a:rPr lang="en-US" sz="1800" dirty="0" smtClean="0">
                <a:ea typeface="Segoe UI" pitchFamily="34" charset="0"/>
                <a:cs typeface="Segoe UI" pitchFamily="34" charset="0"/>
              </a:rPr>
              <a:t>Open Source - LT</a:t>
            </a:r>
            <a:endParaRPr lang="en-US" sz="1800" dirty="0">
              <a:ea typeface="Segoe UI" pitchFamily="34" charset="0"/>
              <a:cs typeface="Segoe UI" pitchFamily="34" charset="0"/>
            </a:endParaRPr>
          </a:p>
          <a:p>
            <a:pPr marL="1143000" lvl="3" indent="-228600">
              <a:spcBef>
                <a:spcPts val="2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ea typeface="Segoe UI" pitchFamily="34" charset="0"/>
                <a:cs typeface="Segoe UI" pitchFamily="34" charset="0"/>
              </a:rPr>
              <a:t>Centralized </a:t>
            </a:r>
            <a:r>
              <a:rPr lang="en-US" sz="1400" dirty="0" smtClean="0">
                <a:ea typeface="Segoe UI" pitchFamily="34" charset="0"/>
                <a:cs typeface="Segoe UI" pitchFamily="34" charset="0"/>
              </a:rPr>
              <a:t>Server,  list of tools configured:</a:t>
            </a:r>
          </a:p>
          <a:p>
            <a:pPr marL="1485900" lvl="3" indent="-342900" algn="just">
              <a:buFont typeface="Wingdings" panose="05000000000000000000" pitchFamily="2" charset="2"/>
              <a:buChar char="ü"/>
            </a:pPr>
            <a:r>
              <a:rPr lang="en-US" sz="1400" dirty="0" err="1"/>
              <a:t>Atlassian</a:t>
            </a:r>
            <a:r>
              <a:rPr lang="en-US" sz="1400" dirty="0"/>
              <a:t> JIRA / JIRA Agile</a:t>
            </a:r>
          </a:p>
          <a:p>
            <a:pPr marL="1485900" lvl="3" indent="-342900" algn="just">
              <a:buFont typeface="Wingdings" panose="05000000000000000000" pitchFamily="2" charset="2"/>
              <a:buChar char="ü"/>
            </a:pPr>
            <a:r>
              <a:rPr lang="en-US" sz="1400" dirty="0"/>
              <a:t>Zephyr for JIRA</a:t>
            </a:r>
          </a:p>
          <a:p>
            <a:pPr marL="1485900" lvl="3" indent="-342900" algn="just">
              <a:buFont typeface="Wingdings" panose="05000000000000000000" pitchFamily="2" charset="2"/>
              <a:buChar char="ü"/>
            </a:pPr>
            <a:r>
              <a:rPr lang="en-US" sz="1400" dirty="0" err="1"/>
              <a:t>Zapi</a:t>
            </a:r>
            <a:r>
              <a:rPr lang="en-US" sz="1400" dirty="0"/>
              <a:t> for JIRA</a:t>
            </a:r>
          </a:p>
          <a:p>
            <a:pPr marL="1485900" lvl="3" indent="-342900" algn="just">
              <a:buFont typeface="Wingdings" panose="05000000000000000000" pitchFamily="2" charset="2"/>
              <a:buChar char="ü"/>
            </a:pPr>
            <a:r>
              <a:rPr lang="en-US" sz="1400" dirty="0" err="1"/>
              <a:t>Atlassian</a:t>
            </a:r>
            <a:r>
              <a:rPr lang="en-US" sz="1400" dirty="0"/>
              <a:t> </a:t>
            </a:r>
            <a:r>
              <a:rPr lang="en-US" sz="1400" dirty="0" err="1"/>
              <a:t>BitBucket</a:t>
            </a:r>
            <a:r>
              <a:rPr lang="en-US" sz="1400" dirty="0"/>
              <a:t> </a:t>
            </a:r>
          </a:p>
          <a:p>
            <a:pPr marL="1485900" lvl="3" indent="-342900" algn="just">
              <a:buFont typeface="Wingdings" panose="05000000000000000000" pitchFamily="2" charset="2"/>
              <a:buChar char="ü"/>
            </a:pPr>
            <a:r>
              <a:rPr lang="en-US" sz="1400" dirty="0" err="1"/>
              <a:t>Atlassian</a:t>
            </a:r>
            <a:r>
              <a:rPr lang="en-US" sz="1400" dirty="0"/>
              <a:t> Crowd</a:t>
            </a:r>
          </a:p>
          <a:p>
            <a:pPr marL="1485900" lvl="3" indent="-342900" algn="just">
              <a:buFont typeface="Wingdings" panose="05000000000000000000" pitchFamily="2" charset="2"/>
              <a:buChar char="ü"/>
            </a:pPr>
            <a:r>
              <a:rPr lang="en-US" sz="1400" dirty="0" err="1"/>
              <a:t>Atlassian</a:t>
            </a:r>
            <a:r>
              <a:rPr lang="en-US" sz="1400" dirty="0"/>
              <a:t> Confluence</a:t>
            </a:r>
          </a:p>
          <a:p>
            <a:pPr marL="1485900" lvl="3" indent="-342900" algn="just">
              <a:buFont typeface="Wingdings" panose="05000000000000000000" pitchFamily="2" charset="2"/>
              <a:buChar char="ü"/>
            </a:pPr>
            <a:r>
              <a:rPr lang="en-US" sz="1400" dirty="0" err="1"/>
              <a:t>Atlassian</a:t>
            </a:r>
            <a:r>
              <a:rPr lang="en-US" sz="1400" dirty="0"/>
              <a:t> Fisheye and Crucible</a:t>
            </a:r>
          </a:p>
          <a:p>
            <a:pPr marL="1485900" lvl="3" indent="-342900" algn="just">
              <a:buFont typeface="Wingdings" panose="05000000000000000000" pitchFamily="2" charset="2"/>
              <a:buChar char="ü"/>
            </a:pPr>
            <a:r>
              <a:rPr lang="en-US" sz="1400" dirty="0" err="1"/>
              <a:t>SonarQube</a:t>
            </a:r>
            <a:endParaRPr lang="en-US" sz="1400" dirty="0"/>
          </a:p>
          <a:p>
            <a:pPr marL="1485900" lvl="3" indent="-342900" algn="just">
              <a:buFont typeface="Wingdings" panose="05000000000000000000" pitchFamily="2" charset="2"/>
              <a:buChar char="ü"/>
            </a:pPr>
            <a:r>
              <a:rPr lang="en-US" sz="1400" dirty="0" err="1"/>
              <a:t>Atlassian</a:t>
            </a:r>
            <a:r>
              <a:rPr lang="en-US" sz="1400" dirty="0"/>
              <a:t> Bamboo / Jenkins</a:t>
            </a:r>
          </a:p>
          <a:p>
            <a:pPr marL="1143000" lvl="3" indent="-228600">
              <a:spcBef>
                <a:spcPts val="2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 smtClean="0">
                <a:ea typeface="Segoe UI" pitchFamily="34" charset="0"/>
                <a:cs typeface="Segoe UI" pitchFamily="34" charset="0"/>
              </a:rPr>
              <a:t>Additional </a:t>
            </a:r>
            <a:r>
              <a:rPr lang="en-US" sz="1400" dirty="0">
                <a:ea typeface="Segoe UI" pitchFamily="34" charset="0"/>
                <a:cs typeface="Segoe UI" pitchFamily="34" charset="0"/>
              </a:rPr>
              <a:t>secured layer (Uniken) allowing  access to </a:t>
            </a:r>
            <a:r>
              <a:rPr lang="en-US" sz="1400" dirty="0" smtClean="0">
                <a:ea typeface="Segoe UI" pitchFamily="34" charset="0"/>
                <a:cs typeface="Segoe UI" pitchFamily="34" charset="0"/>
              </a:rPr>
              <a:t>customer.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lvl="2" indent="-228600">
              <a:spcBef>
                <a:spcPts val="200"/>
              </a:spcBef>
              <a:buFont typeface="Arial" panose="020B0604020202020204" pitchFamily="34" charset="0"/>
              <a:buChar char="•"/>
              <a:defRPr/>
            </a:pPr>
            <a:r>
              <a:rPr lang="en-US" sz="1800" dirty="0" smtClean="0">
                <a:ea typeface="Segoe UI" pitchFamily="34" charset="0"/>
                <a:cs typeface="Segoe UI" pitchFamily="34" charset="0"/>
              </a:rPr>
              <a:t>Microsoft - TFS</a:t>
            </a:r>
            <a:endParaRPr lang="en-US" sz="1800" dirty="0">
              <a:ea typeface="Segoe UI" pitchFamily="34" charset="0"/>
              <a:cs typeface="Segoe UI" pitchFamily="34" charset="0"/>
            </a:endParaRPr>
          </a:p>
          <a:p>
            <a:pPr marL="1143000" lvl="3" indent="-228600">
              <a:spcBef>
                <a:spcPts val="2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ea typeface="Segoe UI" pitchFamily="34" charset="0"/>
                <a:cs typeface="Segoe UI" pitchFamily="34" charset="0"/>
              </a:rPr>
              <a:t>100+ projects active on Centralized server</a:t>
            </a:r>
            <a:r>
              <a:rPr lang="en-US" sz="1400" dirty="0" smtClean="0">
                <a:ea typeface="Segoe UI" pitchFamily="34" charset="0"/>
                <a:cs typeface="Segoe UI" pitchFamily="34" charset="0"/>
              </a:rPr>
              <a:t>.</a:t>
            </a:r>
            <a:endParaRPr lang="en-US" sz="1400" dirty="0">
              <a:ea typeface="Segoe UI" pitchFamily="34" charset="0"/>
              <a:cs typeface="Segoe UI" pitchFamily="34" charset="0"/>
            </a:endParaRPr>
          </a:p>
          <a:p>
            <a:pPr marL="685800" lvl="2" indent="-228600">
              <a:spcBef>
                <a:spcPts val="200"/>
              </a:spcBef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ea typeface="Segoe UI" pitchFamily="34" charset="0"/>
                <a:cs typeface="Segoe UI" pitchFamily="34" charset="0"/>
              </a:rPr>
              <a:t>Best practice documents available on intranet for all the Cybagians.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14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 bwMode="auto">
          <a:xfrm>
            <a:off x="1657350" y="5043488"/>
            <a:ext cx="7258050" cy="56673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eaLnBrk="1" hangingPunct="1"/>
            <a:r>
              <a:rPr lang="en-US" dirty="0">
                <a:latin typeface="+mj-lt"/>
                <a:ea typeface="Segoe UI" pitchFamily="34" charset="0"/>
                <a:cs typeface="Segoe UI" pitchFamily="34" charset="0"/>
              </a:rPr>
              <a:t>Thank </a:t>
            </a:r>
            <a:r>
              <a:rPr lang="en-US" dirty="0" smtClean="0">
                <a:latin typeface="+mj-lt"/>
                <a:ea typeface="Segoe UI" pitchFamily="34" charset="0"/>
                <a:cs typeface="Segoe UI" pitchFamily="34" charset="0"/>
              </a:rPr>
              <a:t>you!</a:t>
            </a:r>
            <a:endParaRPr lang="en-US" dirty="0"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57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/>
          <p:cNvGrpSpPr/>
          <p:nvPr/>
        </p:nvGrpSpPr>
        <p:grpSpPr>
          <a:xfrm>
            <a:off x="1666368" y="1865941"/>
            <a:ext cx="5817704" cy="4317079"/>
            <a:chOff x="1265811" y="1865941"/>
            <a:chExt cx="5817704" cy="4317079"/>
          </a:xfrm>
        </p:grpSpPr>
        <p:sp>
          <p:nvSpPr>
            <p:cNvPr id="101" name="Freeform 100"/>
            <p:cNvSpPr/>
            <p:nvPr/>
          </p:nvSpPr>
          <p:spPr>
            <a:xfrm>
              <a:off x="5956935" y="4623519"/>
              <a:ext cx="91440" cy="51382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513825"/>
                  </a:lnTo>
                </a:path>
              </a:pathLst>
            </a:custGeom>
            <a:noFill/>
            <a:ln>
              <a:solidFill>
                <a:srgbClr val="0095DA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3" name="Freeform 102"/>
            <p:cNvSpPr/>
            <p:nvPr/>
          </p:nvSpPr>
          <p:spPr>
            <a:xfrm>
              <a:off x="2294511" y="4633044"/>
              <a:ext cx="91440" cy="51382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513825"/>
                  </a:lnTo>
                </a:path>
              </a:pathLst>
            </a:custGeom>
            <a:noFill/>
            <a:ln>
              <a:solidFill>
                <a:srgbClr val="0095DA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5" name="Rounded Rectangle 104"/>
            <p:cNvSpPr/>
            <p:nvPr/>
          </p:nvSpPr>
          <p:spPr>
            <a:xfrm>
              <a:off x="3097023" y="1865941"/>
              <a:ext cx="2148840" cy="1121876"/>
            </a:xfrm>
            <a:prstGeom prst="roundRect">
              <a:avLst>
                <a:gd name="adj" fmla="val 0"/>
              </a:avLst>
            </a:prstGeom>
            <a:solidFill>
              <a:srgbClr val="0095DA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lvl="0" algn="ctr"/>
              <a:r>
                <a:rPr lang="en-US" b="1" dirty="0"/>
                <a:t>ALM s</a:t>
              </a:r>
              <a:r>
                <a:rPr lang="en-US" b="1" dirty="0" smtClean="0"/>
                <a:t>treams</a:t>
              </a:r>
              <a:endParaRPr lang="en-US" b="1" dirty="0"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265811" y="3501642"/>
              <a:ext cx="2313432" cy="2681378"/>
              <a:chOff x="1265811" y="3501642"/>
              <a:chExt cx="2313432" cy="2681378"/>
            </a:xfrm>
          </p:grpSpPr>
          <p:sp>
            <p:nvSpPr>
              <p:cNvPr id="106" name="Rounded Rectangle 105"/>
              <p:cNvSpPr/>
              <p:nvPr/>
            </p:nvSpPr>
            <p:spPr>
              <a:xfrm>
                <a:off x="1265811" y="3501642"/>
                <a:ext cx="2313432" cy="1121876"/>
              </a:xfrm>
              <a:prstGeom prst="roundRect">
                <a:avLst>
                  <a:gd name="adj" fmla="val 0"/>
                </a:avLst>
              </a:prstGeom>
              <a:solidFill>
                <a:srgbClr val="0095DA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/>
                <a:r>
                  <a:rPr lang="en-US" b="1" dirty="0"/>
                  <a:t>Microsoft </a:t>
                </a:r>
                <a:br>
                  <a:rPr lang="en-US" b="1" dirty="0"/>
                </a:br>
                <a:r>
                  <a:rPr lang="en-US" b="1" dirty="0" smtClean="0"/>
                  <a:t>technologies</a:t>
                </a:r>
                <a:endParaRPr lang="en-US" b="1" dirty="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1265811" y="5061144"/>
                <a:ext cx="2313432" cy="1121876"/>
              </a:xfrm>
              <a:prstGeom prst="roundRect">
                <a:avLst>
                  <a:gd name="adj" fmla="val 0"/>
                </a:avLst>
              </a:prstGeom>
              <a:solidFill>
                <a:srgbClr val="0095DA"/>
              </a:solidFill>
              <a:ln>
                <a:solidFill>
                  <a:schemeClr val="bg1"/>
                </a:solidFill>
              </a:ln>
              <a:effectLst>
                <a:outerShdw blurRad="50800" dist="25400" dir="2700000" algn="tl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/>
                <a:r>
                  <a:rPr lang="en-US" b="1" dirty="0" smtClean="0"/>
                  <a:t>TFS</a:t>
                </a:r>
                <a:endParaRPr lang="en-US" b="1" dirty="0"/>
              </a:p>
              <a:p>
                <a:pPr algn="ctr"/>
                <a:r>
                  <a:rPr lang="en-US" b="1" dirty="0" smtClean="0"/>
                  <a:t>VSTS</a:t>
                </a:r>
              </a:p>
            </p:txBody>
          </p:sp>
        </p:grpSp>
        <p:sp>
          <p:nvSpPr>
            <p:cNvPr id="108" name="Rounded Rectangle 107"/>
            <p:cNvSpPr/>
            <p:nvPr/>
          </p:nvSpPr>
          <p:spPr>
            <a:xfrm>
              <a:off x="4770083" y="3501642"/>
              <a:ext cx="2313432" cy="1121876"/>
            </a:xfrm>
            <a:prstGeom prst="roundRect">
              <a:avLst>
                <a:gd name="adj" fmla="val 0"/>
              </a:avLst>
            </a:prstGeom>
            <a:solidFill>
              <a:srgbClr val="0095DA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b="1" dirty="0"/>
                <a:t>Open-source technologies</a:t>
              </a:r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4765803" y="5061144"/>
              <a:ext cx="2311272" cy="1121876"/>
            </a:xfrm>
            <a:prstGeom prst="roundRect">
              <a:avLst>
                <a:gd name="adj" fmla="val 0"/>
              </a:avLst>
            </a:prstGeom>
            <a:solidFill>
              <a:srgbClr val="0095DA"/>
            </a:solidFill>
            <a:ln>
              <a:solidFill>
                <a:schemeClr val="bg1"/>
              </a:solidFill>
            </a:ln>
            <a:effectLst>
              <a:outerShdw blurRad="50800" dist="254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/>
              <a:r>
                <a:rPr lang="en-US" b="1" dirty="0" err="1"/>
                <a:t>Atlassian</a:t>
              </a:r>
              <a:r>
                <a:rPr lang="en-US" b="1" dirty="0"/>
                <a:t> tools</a:t>
              </a:r>
            </a:p>
            <a:p>
              <a:pPr algn="ctr"/>
              <a:r>
                <a:rPr lang="en-US" b="1" dirty="0"/>
                <a:t>(On-premise and Cloud)</a:t>
              </a:r>
            </a:p>
          </p:txBody>
        </p:sp>
        <p:cxnSp>
          <p:nvCxnSpPr>
            <p:cNvPr id="118" name="Elbow Connector 117"/>
            <p:cNvCxnSpPr>
              <a:stCxn id="105" idx="2"/>
              <a:endCxn id="108" idx="0"/>
            </p:cNvCxnSpPr>
            <p:nvPr/>
          </p:nvCxnSpPr>
          <p:spPr>
            <a:xfrm rot="16200000" flipH="1">
              <a:off x="4792209" y="2367051"/>
              <a:ext cx="513825" cy="1755356"/>
            </a:xfrm>
            <a:prstGeom prst="bentConnector3">
              <a:avLst/>
            </a:prstGeom>
            <a:noFill/>
            <a:ln>
              <a:solidFill>
                <a:srgbClr val="0095DA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cxnSp>
        <p:cxnSp>
          <p:nvCxnSpPr>
            <p:cNvPr id="122" name="Elbow Connector 121"/>
            <p:cNvCxnSpPr>
              <a:stCxn id="105" idx="2"/>
              <a:endCxn id="106" idx="0"/>
            </p:cNvCxnSpPr>
            <p:nvPr/>
          </p:nvCxnSpPr>
          <p:spPr>
            <a:xfrm rot="5400000">
              <a:off x="3040073" y="2370271"/>
              <a:ext cx="513825" cy="1748916"/>
            </a:xfrm>
            <a:prstGeom prst="bentConnector3">
              <a:avLst/>
            </a:prstGeom>
            <a:noFill/>
            <a:ln>
              <a:solidFill>
                <a:srgbClr val="0095DA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cxnSp>
      </p:grpSp>
      <p:sp>
        <p:nvSpPr>
          <p:cNvPr id="124" name="Slide Number Placeholder 3"/>
          <p:cNvSpPr txBox="1">
            <a:spLocks/>
          </p:cNvSpPr>
          <p:nvPr/>
        </p:nvSpPr>
        <p:spPr>
          <a:xfrm>
            <a:off x="8915400" y="6705600"/>
            <a:ext cx="2286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770105C-75BA-4D3C-9737-FF2454E923E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ALM: </a:t>
            </a:r>
            <a:r>
              <a:rPr lang="en-US" dirty="0"/>
              <a:t>Technology streams</a:t>
            </a:r>
          </a:p>
        </p:txBody>
      </p:sp>
    </p:spTree>
    <p:extLst>
      <p:ext uri="{BB962C8B-B14F-4D97-AF65-F5344CB8AC3E}">
        <p14:creationId xmlns:p14="http://schemas.microsoft.com/office/powerpoint/2010/main" val="357107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1131889" y="2244725"/>
            <a:ext cx="5847860" cy="468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ysClr val="window" lastClr="FFFFFF"/>
                </a:solidFill>
                <a:cs typeface="Microsoft Sans Serif" pitchFamily="34" charset="0"/>
              </a:rPr>
              <a:t>Our services (ALM)</a:t>
            </a:r>
            <a:endParaRPr lang="en-US" dirty="0"/>
          </a:p>
        </p:txBody>
      </p:sp>
      <p:sp>
        <p:nvSpPr>
          <p:cNvPr id="28" name="Slide Number Placeholder 3"/>
          <p:cNvSpPr txBox="1">
            <a:spLocks/>
          </p:cNvSpPr>
          <p:nvPr/>
        </p:nvSpPr>
        <p:spPr>
          <a:xfrm>
            <a:off x="8915400" y="6705600"/>
            <a:ext cx="2286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770105C-75BA-4D3C-9737-FF2454E923E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1595551" y="2273300"/>
            <a:ext cx="5965310" cy="32980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1367901" y="2521522"/>
            <a:ext cx="6411911" cy="665236"/>
            <a:chOff x="1367901" y="2521522"/>
            <a:chExt cx="6411911" cy="665236"/>
          </a:xfrm>
        </p:grpSpPr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1373701" y="2981561"/>
              <a:ext cx="216050" cy="20519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7556512" y="2981561"/>
              <a:ext cx="217500" cy="20519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1367901" y="2521522"/>
              <a:ext cx="6411911" cy="570911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28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18"/>
            <p:cNvSpPr>
              <a:spLocks noChangeArrowheads="1"/>
            </p:cNvSpPr>
            <p:nvPr/>
          </p:nvSpPr>
          <p:spPr bwMode="auto">
            <a:xfrm>
              <a:off x="2764547" y="2619156"/>
              <a:ext cx="36186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FFFFFF"/>
                  </a:solidFill>
                  <a:latin typeface="Calibri" pitchFamily="34" charset="0"/>
                </a:rPr>
                <a:t>Assessment of </a:t>
              </a:r>
              <a:r>
                <a:rPr lang="en-US" altLang="en-US" dirty="0" smtClean="0">
                  <a:solidFill>
                    <a:srgbClr val="FFFFFF"/>
                  </a:solidFill>
                  <a:latin typeface="Calibri" pitchFamily="34" charset="0"/>
                </a:rPr>
                <a:t>processes </a:t>
              </a:r>
              <a:r>
                <a:rPr lang="en-US" altLang="en-US" dirty="0">
                  <a:solidFill>
                    <a:srgbClr val="FFFFFF"/>
                  </a:solidFill>
                  <a:latin typeface="Calibri" pitchFamily="34" charset="0"/>
                </a:rPr>
                <a:t>and </a:t>
              </a:r>
              <a:r>
                <a:rPr lang="en-US" altLang="en-US" dirty="0" smtClean="0">
                  <a:solidFill>
                    <a:srgbClr val="FFFFFF"/>
                  </a:solidFill>
                  <a:latin typeface="Calibri" pitchFamily="34" charset="0"/>
                </a:rPr>
                <a:t>practices</a:t>
              </a:r>
              <a:endParaRPr lang="en-US" altLang="en-US" dirty="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367901" y="3247986"/>
            <a:ext cx="6411911" cy="665235"/>
            <a:chOff x="1367901" y="3247986"/>
            <a:chExt cx="6411911" cy="665235"/>
          </a:xfrm>
        </p:grpSpPr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1373701" y="3708024"/>
              <a:ext cx="216050" cy="20519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"/>
            <p:cNvSpPr>
              <a:spLocks/>
            </p:cNvSpPr>
            <p:nvPr/>
          </p:nvSpPr>
          <p:spPr bwMode="auto">
            <a:xfrm>
              <a:off x="7556512" y="3708024"/>
              <a:ext cx="217500" cy="20519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1367901" y="3247986"/>
              <a:ext cx="6411911" cy="570911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0"/>
            <p:cNvSpPr>
              <a:spLocks noChangeArrowheads="1"/>
            </p:cNvSpPr>
            <p:nvPr/>
          </p:nvSpPr>
          <p:spPr bwMode="auto">
            <a:xfrm>
              <a:off x="1831695" y="3347511"/>
              <a:ext cx="548432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itchFamily="34" charset="0"/>
                  <a:cs typeface="Arial" pitchFamily="34" charset="0"/>
                </a:rPr>
                <a:t>Consultancy to derive strategy and select tools &amp; processes</a:t>
              </a:r>
              <a:endPara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cs typeface="Arial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367901" y="4699258"/>
            <a:ext cx="6411911" cy="665235"/>
            <a:chOff x="1367901" y="4699258"/>
            <a:chExt cx="6411911" cy="665235"/>
          </a:xfrm>
        </p:grpSpPr>
        <p:sp>
          <p:nvSpPr>
            <p:cNvPr id="41" name="Freeform 15"/>
            <p:cNvSpPr>
              <a:spLocks/>
            </p:cNvSpPr>
            <p:nvPr/>
          </p:nvSpPr>
          <p:spPr bwMode="auto">
            <a:xfrm>
              <a:off x="1373701" y="5159296"/>
              <a:ext cx="216050" cy="20519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7556512" y="5159296"/>
              <a:ext cx="217500" cy="20519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/>
            <p:cNvSpPr>
              <a:spLocks/>
            </p:cNvSpPr>
            <p:nvPr/>
          </p:nvSpPr>
          <p:spPr bwMode="auto">
            <a:xfrm>
              <a:off x="1367901" y="4699258"/>
              <a:ext cx="6411911" cy="572566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1"/>
            <p:cNvSpPr>
              <a:spLocks noChangeArrowheads="1"/>
            </p:cNvSpPr>
            <p:nvPr/>
          </p:nvSpPr>
          <p:spPr bwMode="auto">
            <a:xfrm>
              <a:off x="4275698" y="4777214"/>
              <a:ext cx="5963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cs typeface="Arial" pitchFamily="34" charset="0"/>
                </a:rPr>
                <a:t>Audits</a:t>
              </a:r>
              <a:endPara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367901" y="3972794"/>
            <a:ext cx="6411911" cy="666891"/>
            <a:chOff x="1367901" y="3972794"/>
            <a:chExt cx="6411911" cy="666891"/>
          </a:xfrm>
        </p:grpSpPr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1373701" y="4432833"/>
              <a:ext cx="216050" cy="206852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7556512" y="4432833"/>
              <a:ext cx="217500" cy="206852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1367901" y="3972794"/>
              <a:ext cx="6411911" cy="572566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28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35164" y="4015817"/>
              <a:ext cx="54773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dirty="0">
                  <a:solidFill>
                    <a:schemeClr val="bg1"/>
                  </a:solidFill>
                  <a:latin typeface="Calibri" pitchFamily="34" charset="0"/>
                </a:rPr>
                <a:t>End-to-end ALM solutions, </a:t>
              </a:r>
              <a:r>
                <a:rPr lang="en-US" altLang="en-US" dirty="0" smtClean="0">
                  <a:solidFill>
                    <a:schemeClr val="bg1"/>
                  </a:solidFill>
                  <a:latin typeface="Calibri" pitchFamily="34" charset="0"/>
                </a:rPr>
                <a:t>implementation </a:t>
              </a:r>
              <a:r>
                <a:rPr lang="en-US" altLang="en-US" dirty="0">
                  <a:solidFill>
                    <a:schemeClr val="bg1"/>
                  </a:solidFill>
                  <a:latin typeface="Calibri" pitchFamily="34" charset="0"/>
                </a:rPr>
                <a:t>and </a:t>
              </a:r>
              <a:r>
                <a:rPr lang="en-US" altLang="en-US" dirty="0" smtClean="0">
                  <a:solidFill>
                    <a:schemeClr val="bg1"/>
                  </a:solidFill>
                  <a:latin typeface="Calibri" pitchFamily="34" charset="0"/>
                </a:rPr>
                <a:t>training</a:t>
              </a:r>
              <a:endParaRPr lang="en-US" alt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603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services (DevOps)</a:t>
            </a:r>
          </a:p>
        </p:txBody>
      </p:sp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1674814" y="1749425"/>
            <a:ext cx="5023579" cy="468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984930" y="1778000"/>
            <a:ext cx="5129390" cy="4699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797550" y="2026222"/>
            <a:ext cx="5508125" cy="665236"/>
            <a:chOff x="1797550" y="2026222"/>
            <a:chExt cx="5508125" cy="665236"/>
          </a:xfrm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1802533" y="2486261"/>
              <a:ext cx="185597" cy="20519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1797550" y="2026222"/>
              <a:ext cx="5508125" cy="570911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28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7113850" y="2486261"/>
              <a:ext cx="186842" cy="20519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3356033" y="2123856"/>
              <a:ext cx="178565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FFFFFF"/>
                  </a:solidFill>
                  <a:latin typeface="Calibri" pitchFamily="34" charset="0"/>
                </a:rPr>
                <a:t>Infrastructure as Code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797550" y="2752686"/>
            <a:ext cx="5508125" cy="665235"/>
            <a:chOff x="1797550" y="2752686"/>
            <a:chExt cx="5508125" cy="665235"/>
          </a:xfrm>
        </p:grpSpPr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1802533" y="3212724"/>
              <a:ext cx="185597" cy="20519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1797550" y="2752686"/>
              <a:ext cx="5508125" cy="570911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7113850" y="3212724"/>
              <a:ext cx="186842" cy="20519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3321744" y="2847010"/>
              <a:ext cx="185423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r>
                <a:rPr lang="en-US" altLang="en-US" dirty="0">
                  <a:solidFill>
                    <a:srgbClr val="FFFFFF"/>
                  </a:solidFill>
                  <a:latin typeface="Calibri" pitchFamily="34" charset="0"/>
                </a:rPr>
                <a:t>Continuous Integration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797550" y="3477494"/>
            <a:ext cx="5508125" cy="666891"/>
            <a:chOff x="1797550" y="3477494"/>
            <a:chExt cx="5508125" cy="666891"/>
          </a:xfrm>
        </p:grpSpPr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1802533" y="3937533"/>
              <a:ext cx="185597" cy="206852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1797550" y="3477494"/>
              <a:ext cx="5508125" cy="572566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28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7113850" y="3937533"/>
              <a:ext cx="186842" cy="206852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2882877" y="3585057"/>
              <a:ext cx="350564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en-US" altLang="en-US" dirty="0" smtClean="0">
                  <a:solidFill>
                    <a:schemeClr val="bg1"/>
                  </a:solidFill>
                  <a:latin typeface="Calibri" pitchFamily="34" charset="0"/>
                </a:rPr>
                <a:t>Continuous </a:t>
              </a:r>
              <a:r>
                <a:rPr lang="en-US" altLang="en-US" dirty="0">
                  <a:solidFill>
                    <a:schemeClr val="bg1"/>
                  </a:solidFill>
                  <a:latin typeface="Calibri" pitchFamily="34" charset="0"/>
                </a:rPr>
                <a:t>Delivery </a:t>
              </a:r>
              <a:r>
                <a:rPr lang="en-US" altLang="en-US" dirty="0" smtClean="0">
                  <a:solidFill>
                    <a:schemeClr val="bg1"/>
                  </a:solidFill>
                  <a:latin typeface="Calibri" pitchFamily="34" charset="0"/>
                </a:rPr>
                <a:t>and </a:t>
              </a:r>
              <a:r>
                <a:rPr lang="en-US" altLang="en-US" dirty="0">
                  <a:solidFill>
                    <a:schemeClr val="bg1"/>
                  </a:solidFill>
                  <a:latin typeface="Calibri" pitchFamily="34" charset="0"/>
                </a:rPr>
                <a:t>Deployment</a:t>
              </a:r>
              <a:endPara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797550" y="4203958"/>
            <a:ext cx="5508125" cy="665235"/>
            <a:chOff x="1797550" y="4203958"/>
            <a:chExt cx="5508125" cy="665235"/>
          </a:xfrm>
        </p:grpSpPr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1802533" y="4663996"/>
              <a:ext cx="185597" cy="20519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1797550" y="4203958"/>
              <a:ext cx="5508125" cy="572566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7113850" y="4663996"/>
              <a:ext cx="186842" cy="20519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3346826" y="4291663"/>
              <a:ext cx="18718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en-US" altLang="en-US" dirty="0">
                  <a:solidFill>
                    <a:srgbClr val="FFFFFF"/>
                  </a:solidFill>
                  <a:latin typeface="Calibri" pitchFamily="34" charset="0"/>
                </a:rPr>
                <a:t>Continuous Monitoring</a:t>
              </a:r>
              <a:endPara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797550" y="4934819"/>
            <a:ext cx="5508125" cy="666891"/>
            <a:chOff x="1797550" y="4934819"/>
            <a:chExt cx="5508125" cy="666891"/>
          </a:xfrm>
        </p:grpSpPr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1802533" y="5394858"/>
              <a:ext cx="185597" cy="206852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1797550" y="4934819"/>
              <a:ext cx="5508125" cy="572566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285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7113850" y="5394858"/>
              <a:ext cx="186842" cy="206852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345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3766573" y="5042382"/>
              <a:ext cx="154241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 algn="ctr"/>
              <a:r>
                <a:rPr lang="en-US" altLang="en-US" dirty="0" smtClean="0">
                  <a:solidFill>
                    <a:schemeClr val="bg1"/>
                  </a:solidFill>
                  <a:latin typeface="Calibri" pitchFamily="34" charset="0"/>
                </a:rPr>
                <a:t>Containerization</a:t>
              </a:r>
              <a:endPara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797550" y="5661283"/>
            <a:ext cx="5508125" cy="665235"/>
            <a:chOff x="1797550" y="5661283"/>
            <a:chExt cx="5508125" cy="665235"/>
          </a:xfrm>
        </p:grpSpPr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1802533" y="6121321"/>
              <a:ext cx="185597" cy="205197"/>
            </a:xfrm>
            <a:custGeom>
              <a:avLst/>
              <a:gdLst>
                <a:gd name="T0" fmla="*/ 9 w 82"/>
                <a:gd name="T1" fmla="*/ 18 h 68"/>
                <a:gd name="T2" fmla="*/ 1 w 82"/>
                <a:gd name="T3" fmla="*/ 36 h 68"/>
                <a:gd name="T4" fmla="*/ 41 w 82"/>
                <a:gd name="T5" fmla="*/ 62 h 68"/>
                <a:gd name="T6" fmla="*/ 70 w 82"/>
                <a:gd name="T7" fmla="*/ 67 h 68"/>
                <a:gd name="T8" fmla="*/ 82 w 82"/>
                <a:gd name="T9" fmla="*/ 68 h 68"/>
                <a:gd name="T10" fmla="*/ 82 w 82"/>
                <a:gd name="T11" fmla="*/ 0 h 68"/>
                <a:gd name="T12" fmla="*/ 9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9" y="18"/>
                  </a:moveTo>
                  <a:cubicBezTo>
                    <a:pt x="3" y="24"/>
                    <a:pt x="0" y="30"/>
                    <a:pt x="1" y="36"/>
                  </a:cubicBezTo>
                  <a:cubicBezTo>
                    <a:pt x="1" y="46"/>
                    <a:pt x="14" y="55"/>
                    <a:pt x="41" y="62"/>
                  </a:cubicBezTo>
                  <a:cubicBezTo>
                    <a:pt x="50" y="64"/>
                    <a:pt x="59" y="65"/>
                    <a:pt x="70" y="67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6" y="0"/>
                    <a:pt x="22" y="6"/>
                    <a:pt x="9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1797550" y="5661283"/>
              <a:ext cx="5508125" cy="572566"/>
            </a:xfrm>
            <a:custGeom>
              <a:avLst/>
              <a:gdLst>
                <a:gd name="T0" fmla="*/ 2173 w 2207"/>
                <a:gd name="T1" fmla="*/ 9 h 189"/>
                <a:gd name="T2" fmla="*/ 2207 w 2207"/>
                <a:gd name="T3" fmla="*/ 38 h 189"/>
                <a:gd name="T4" fmla="*/ 2207 w 2207"/>
                <a:gd name="T5" fmla="*/ 189 h 189"/>
                <a:gd name="T6" fmla="*/ 2173 w 2207"/>
                <a:gd name="T7" fmla="*/ 161 h 189"/>
                <a:gd name="T8" fmla="*/ 2118 w 2207"/>
                <a:gd name="T9" fmla="*/ 153 h 189"/>
                <a:gd name="T10" fmla="*/ 89 w 2207"/>
                <a:gd name="T11" fmla="*/ 153 h 189"/>
                <a:gd name="T12" fmla="*/ 34 w 2207"/>
                <a:gd name="T13" fmla="*/ 161 h 189"/>
                <a:gd name="T14" fmla="*/ 0 w 2207"/>
                <a:gd name="T15" fmla="*/ 189 h 189"/>
                <a:gd name="T16" fmla="*/ 0 w 2207"/>
                <a:gd name="T17" fmla="*/ 38 h 189"/>
                <a:gd name="T18" fmla="*/ 34 w 2207"/>
                <a:gd name="T19" fmla="*/ 9 h 189"/>
                <a:gd name="T20" fmla="*/ 89 w 2207"/>
                <a:gd name="T21" fmla="*/ 0 h 189"/>
                <a:gd name="T22" fmla="*/ 2118 w 2207"/>
                <a:gd name="T23" fmla="*/ 0 h 189"/>
                <a:gd name="T24" fmla="*/ 2173 w 2207"/>
                <a:gd name="T25" fmla="*/ 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7" h="189">
                  <a:moveTo>
                    <a:pt x="2173" y="9"/>
                  </a:moveTo>
                  <a:cubicBezTo>
                    <a:pt x="2196" y="16"/>
                    <a:pt x="2207" y="26"/>
                    <a:pt x="2207" y="38"/>
                  </a:cubicBezTo>
                  <a:cubicBezTo>
                    <a:pt x="2207" y="189"/>
                    <a:pt x="2207" y="189"/>
                    <a:pt x="2207" y="189"/>
                  </a:cubicBezTo>
                  <a:cubicBezTo>
                    <a:pt x="2207" y="178"/>
                    <a:pt x="2195" y="168"/>
                    <a:pt x="2173" y="161"/>
                  </a:cubicBezTo>
                  <a:cubicBezTo>
                    <a:pt x="2155" y="156"/>
                    <a:pt x="2137" y="153"/>
                    <a:pt x="2118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70" y="153"/>
                    <a:pt x="52" y="156"/>
                    <a:pt x="34" y="161"/>
                  </a:cubicBezTo>
                  <a:cubicBezTo>
                    <a:pt x="12" y="168"/>
                    <a:pt x="1" y="178"/>
                    <a:pt x="0" y="18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6"/>
                    <a:pt x="11" y="16"/>
                    <a:pt x="34" y="9"/>
                  </a:cubicBezTo>
                  <a:cubicBezTo>
                    <a:pt x="52" y="3"/>
                    <a:pt x="70" y="0"/>
                    <a:pt x="89" y="0"/>
                  </a:cubicBezTo>
                  <a:cubicBezTo>
                    <a:pt x="2118" y="0"/>
                    <a:pt x="2118" y="0"/>
                    <a:pt x="2118" y="0"/>
                  </a:cubicBezTo>
                  <a:cubicBezTo>
                    <a:pt x="2137" y="0"/>
                    <a:pt x="2155" y="3"/>
                    <a:pt x="2173" y="9"/>
                  </a:cubicBezTo>
                  <a:close/>
                </a:path>
              </a:pathLst>
            </a:custGeom>
            <a:solidFill>
              <a:srgbClr val="50AA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"/>
            <p:cNvSpPr>
              <a:spLocks/>
            </p:cNvSpPr>
            <p:nvPr/>
          </p:nvSpPr>
          <p:spPr bwMode="auto">
            <a:xfrm>
              <a:off x="7113850" y="6121321"/>
              <a:ext cx="186842" cy="205197"/>
            </a:xfrm>
            <a:custGeom>
              <a:avLst/>
              <a:gdLst>
                <a:gd name="T0" fmla="*/ 73 w 82"/>
                <a:gd name="T1" fmla="*/ 18 h 68"/>
                <a:gd name="T2" fmla="*/ 81 w 82"/>
                <a:gd name="T3" fmla="*/ 36 h 68"/>
                <a:gd name="T4" fmla="*/ 40 w 82"/>
                <a:gd name="T5" fmla="*/ 62 h 68"/>
                <a:gd name="T6" fmla="*/ 12 w 82"/>
                <a:gd name="T7" fmla="*/ 67 h 68"/>
                <a:gd name="T8" fmla="*/ 0 w 82"/>
                <a:gd name="T9" fmla="*/ 68 h 68"/>
                <a:gd name="T10" fmla="*/ 0 w 82"/>
                <a:gd name="T11" fmla="*/ 0 h 68"/>
                <a:gd name="T12" fmla="*/ 73 w 82"/>
                <a:gd name="T13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68">
                  <a:moveTo>
                    <a:pt x="73" y="18"/>
                  </a:moveTo>
                  <a:cubicBezTo>
                    <a:pt x="79" y="24"/>
                    <a:pt x="82" y="30"/>
                    <a:pt x="81" y="36"/>
                  </a:cubicBezTo>
                  <a:cubicBezTo>
                    <a:pt x="81" y="46"/>
                    <a:pt x="67" y="55"/>
                    <a:pt x="40" y="62"/>
                  </a:cubicBezTo>
                  <a:cubicBezTo>
                    <a:pt x="32" y="64"/>
                    <a:pt x="23" y="65"/>
                    <a:pt x="1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60" y="6"/>
                    <a:pt x="73" y="18"/>
                  </a:cubicBezTo>
                  <a:close/>
                </a:path>
              </a:pathLst>
            </a:custGeom>
            <a:solidFill>
              <a:srgbClr val="2F77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21"/>
            <p:cNvSpPr>
              <a:spLocks noChangeArrowheads="1"/>
            </p:cNvSpPr>
            <p:nvPr/>
          </p:nvSpPr>
          <p:spPr bwMode="auto">
            <a:xfrm>
              <a:off x="2268733" y="5748988"/>
              <a:ext cx="48814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en-US" altLang="en-US" dirty="0" smtClean="0">
                  <a:solidFill>
                    <a:schemeClr val="bg1"/>
                  </a:solidFill>
                  <a:latin typeface="Calibri" pitchFamily="34" charset="0"/>
                </a:rPr>
                <a:t>On-premise </a:t>
              </a:r>
              <a:r>
                <a:rPr lang="en-US" altLang="en-US" dirty="0">
                  <a:solidFill>
                    <a:schemeClr val="bg1"/>
                  </a:solidFill>
                  <a:latin typeface="Calibri" pitchFamily="34" charset="0"/>
                </a:rPr>
                <a:t>and </a:t>
              </a:r>
              <a:r>
                <a:rPr lang="en-US" altLang="en-US" dirty="0" smtClean="0">
                  <a:solidFill>
                    <a:schemeClr val="bg1"/>
                  </a:solidFill>
                  <a:latin typeface="Calibri" pitchFamily="34" charset="0"/>
                </a:rPr>
                <a:t>Cloud-based solutions: </a:t>
              </a:r>
              <a:r>
                <a:rPr lang="en-US" altLang="en-US" dirty="0">
                  <a:solidFill>
                    <a:schemeClr val="bg1"/>
                  </a:solidFill>
                  <a:latin typeface="Calibri" pitchFamily="34" charset="0"/>
                </a:rPr>
                <a:t>AWS/Azure</a:t>
              </a:r>
              <a:endPara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38" name="Slide Number Placeholder 3"/>
          <p:cNvSpPr txBox="1">
            <a:spLocks/>
          </p:cNvSpPr>
          <p:nvPr/>
        </p:nvSpPr>
        <p:spPr>
          <a:xfrm>
            <a:off x="8915400" y="6705600"/>
            <a:ext cx="2286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0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2770105C-75BA-4D3C-9737-FF2454E923E6}" type="slidenum">
              <a:rPr 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>
                <a:defRPr/>
              </a:pPr>
              <a:t>7</a:t>
            </a:fld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71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257300" y="1822450"/>
            <a:ext cx="6652260" cy="400050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5000"/>
                  <a:lumMod val="83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Re-thinking IT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28800" y="1654175"/>
            <a:ext cx="5486400" cy="414431"/>
          </a:xfrm>
          <a:prstGeom prst="rect">
            <a:avLst/>
          </a:prstGeom>
          <a:solidFill>
            <a:srgbClr val="D2DFEE"/>
          </a:solidFill>
          <a:ln w="6350">
            <a:solidFill>
              <a:srgbClr val="B5C6E1"/>
            </a:solidFill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>
            <a:defPPr>
              <a:defRPr lang="en-US"/>
            </a:defPPr>
            <a:lvl1pPr marL="0" algn="ctr" defTabSz="889000" eaLnBrk="1" latinLnBrk="0" hangingPunct="1">
              <a:lnSpc>
                <a:spcPct val="90000"/>
              </a:lnSpc>
              <a:defRPr sz="2000"/>
            </a:lvl1pPr>
            <a:lvl2pPr defTabSz="914400" eaLnBrk="1" latinLnBrk="0" hangingPunct="1">
              <a:defRPr sz="1800"/>
            </a:lvl2pPr>
            <a:lvl3pPr defTabSz="914400" eaLnBrk="1" latinLnBrk="0" hangingPunct="1">
              <a:defRPr sz="1800"/>
            </a:lvl3pPr>
            <a:lvl4pPr defTabSz="914400" eaLnBrk="1" latinLnBrk="0" hangingPunct="1">
              <a:defRPr sz="1800"/>
            </a:lvl4pPr>
            <a:lvl5pPr defTabSz="914400" eaLnBrk="1" latinLnBrk="0" hangingPunct="1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dirty="0">
                <a:solidFill>
                  <a:srgbClr val="2F5079"/>
                </a:solidFill>
              </a:rPr>
              <a:t>Cycle time </a:t>
            </a:r>
            <a:r>
              <a:rPr lang="en-US" dirty="0" smtClean="0">
                <a:solidFill>
                  <a:srgbClr val="2F5079"/>
                </a:solidFill>
              </a:rPr>
              <a:t>is the </a:t>
            </a:r>
            <a:r>
              <a:rPr lang="en-US" dirty="0">
                <a:solidFill>
                  <a:srgbClr val="2F5079"/>
                </a:solidFill>
              </a:rPr>
              <a:t>most important driver for IT </a:t>
            </a:r>
            <a:r>
              <a:rPr lang="en-US" dirty="0" smtClean="0">
                <a:solidFill>
                  <a:srgbClr val="2F5079"/>
                </a:solidFill>
              </a:rPr>
              <a:t>today</a:t>
            </a:r>
            <a:endParaRPr lang="en-US" dirty="0">
              <a:solidFill>
                <a:srgbClr val="2F5079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2561761" y="4484289"/>
            <a:ext cx="1820204" cy="1820204"/>
            <a:chOff x="2301810" y="4159507"/>
            <a:chExt cx="1820204" cy="1820204"/>
          </a:xfrm>
        </p:grpSpPr>
        <p:sp>
          <p:nvSpPr>
            <p:cNvPr id="40" name="Oval 39"/>
            <p:cNvSpPr/>
            <p:nvPr/>
          </p:nvSpPr>
          <p:spPr>
            <a:xfrm rot="2453302" flipV="1">
              <a:off x="2301810" y="4159507"/>
              <a:ext cx="1820204" cy="1820204"/>
            </a:xfrm>
            <a:prstGeom prst="ellipse">
              <a:avLst/>
            </a:prstGeom>
            <a:solidFill>
              <a:srgbClr val="537ABA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42" name="Isosceles Triangle 41"/>
            <p:cNvSpPr/>
            <p:nvPr/>
          </p:nvSpPr>
          <p:spPr>
            <a:xfrm rot="13253302" flipV="1">
              <a:off x="3724803" y="4202843"/>
              <a:ext cx="269986" cy="232746"/>
            </a:xfrm>
            <a:prstGeom prst="triangle">
              <a:avLst/>
            </a:prstGeom>
            <a:solidFill>
              <a:srgbClr val="537ABA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41" name="Oval 40"/>
            <p:cNvSpPr/>
            <p:nvPr/>
          </p:nvSpPr>
          <p:spPr>
            <a:xfrm rot="2453302" flipV="1">
              <a:off x="2463351" y="4321048"/>
              <a:ext cx="1497122" cy="14971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531565" y="4777222"/>
              <a:ext cx="13606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+mn-lt"/>
                </a:defRPr>
              </a:lvl1pPr>
            </a:lstStyle>
            <a:p>
              <a:r>
                <a:rPr lang="en-US" sz="1600" b="1" dirty="0">
                  <a:solidFill>
                    <a:srgbClr val="2F4A75"/>
                  </a:solidFill>
                </a:rPr>
                <a:t>Cloud-based </a:t>
              </a:r>
              <a:endParaRPr lang="en-US" sz="1600" b="1" dirty="0" smtClean="0">
                <a:solidFill>
                  <a:srgbClr val="2F4A75"/>
                </a:solidFill>
              </a:endParaRPr>
            </a:p>
            <a:p>
              <a:r>
                <a:rPr lang="en-US" sz="1600" b="1" dirty="0" smtClean="0">
                  <a:solidFill>
                    <a:srgbClr val="2F4A75"/>
                  </a:solidFill>
                </a:rPr>
                <a:t>Infrastructure</a:t>
              </a:r>
              <a:endParaRPr lang="en-US" sz="1600" b="1" dirty="0">
                <a:solidFill>
                  <a:srgbClr val="2F4A75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 flipH="1">
            <a:off x="4762036" y="4484289"/>
            <a:ext cx="1820204" cy="1820204"/>
            <a:chOff x="2301810" y="4159507"/>
            <a:chExt cx="1820204" cy="1820204"/>
          </a:xfrm>
        </p:grpSpPr>
        <p:sp>
          <p:nvSpPr>
            <p:cNvPr id="64" name="Oval 63"/>
            <p:cNvSpPr/>
            <p:nvPr/>
          </p:nvSpPr>
          <p:spPr>
            <a:xfrm rot="2453302" flipV="1">
              <a:off x="2301810" y="4159507"/>
              <a:ext cx="1820204" cy="1820204"/>
            </a:xfrm>
            <a:prstGeom prst="ellipse">
              <a:avLst/>
            </a:prstGeom>
            <a:solidFill>
              <a:srgbClr val="4BACC6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65" name="Isosceles Triangle 64"/>
            <p:cNvSpPr/>
            <p:nvPr/>
          </p:nvSpPr>
          <p:spPr>
            <a:xfrm rot="13253302" flipV="1">
              <a:off x="3724803" y="4202843"/>
              <a:ext cx="269986" cy="232746"/>
            </a:xfrm>
            <a:prstGeom prst="triangle">
              <a:avLst/>
            </a:prstGeom>
            <a:solidFill>
              <a:srgbClr val="4BACC6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66" name="Oval 65"/>
            <p:cNvSpPr/>
            <p:nvPr/>
          </p:nvSpPr>
          <p:spPr>
            <a:xfrm rot="2453302" flipV="1">
              <a:off x="2463351" y="4321048"/>
              <a:ext cx="1497122" cy="14971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09984" y="4777222"/>
              <a:ext cx="12038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rgbClr val="2B7589"/>
                  </a:solidFill>
                  <a:latin typeface="+mn-lt"/>
                </a:defRPr>
              </a:lvl1pPr>
            </a:lstStyle>
            <a:p>
              <a:r>
                <a:rPr lang="en-US" dirty="0"/>
                <a:t>Continuous </a:t>
              </a:r>
            </a:p>
            <a:p>
              <a:r>
                <a:rPr lang="en-US" dirty="0"/>
                <a:t>Delivery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 flipV="1">
            <a:off x="2561761" y="2401358"/>
            <a:ext cx="1820204" cy="1820204"/>
            <a:chOff x="2301810" y="4159507"/>
            <a:chExt cx="1820204" cy="1820204"/>
          </a:xfrm>
        </p:grpSpPr>
        <p:sp>
          <p:nvSpPr>
            <p:cNvPr id="69" name="Oval 68"/>
            <p:cNvSpPr/>
            <p:nvPr/>
          </p:nvSpPr>
          <p:spPr>
            <a:xfrm rot="2453302" flipV="1">
              <a:off x="2301810" y="4159507"/>
              <a:ext cx="1820204" cy="1820204"/>
            </a:xfrm>
            <a:prstGeom prst="ellipse">
              <a:avLst/>
            </a:prstGeom>
            <a:solidFill>
              <a:srgbClr val="0494D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70" name="Isosceles Triangle 69"/>
            <p:cNvSpPr/>
            <p:nvPr/>
          </p:nvSpPr>
          <p:spPr>
            <a:xfrm rot="13253302" flipV="1">
              <a:off x="3724803" y="4202843"/>
              <a:ext cx="269986" cy="232746"/>
            </a:xfrm>
            <a:prstGeom prst="triangle">
              <a:avLst/>
            </a:prstGeom>
            <a:solidFill>
              <a:srgbClr val="0494DB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71" name="Oval 70"/>
            <p:cNvSpPr/>
            <p:nvPr/>
          </p:nvSpPr>
          <p:spPr>
            <a:xfrm rot="2453302" flipV="1">
              <a:off x="2463351" y="4321048"/>
              <a:ext cx="1497122" cy="14971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2" name="TextBox 71"/>
            <p:cNvSpPr txBox="1"/>
            <p:nvPr/>
          </p:nvSpPr>
          <p:spPr>
            <a:xfrm flipV="1">
              <a:off x="2789585" y="4900332"/>
              <a:ext cx="844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rgbClr val="2F5079"/>
                  </a:solidFill>
                  <a:latin typeface="+mn-lt"/>
                </a:defRPr>
              </a:lvl1pPr>
            </a:lstStyle>
            <a:p>
              <a:r>
                <a:rPr lang="en-US" dirty="0">
                  <a:solidFill>
                    <a:srgbClr val="1F5F83"/>
                  </a:solidFill>
                </a:rPr>
                <a:t>DevOps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 flipH="1" flipV="1">
            <a:off x="4762036" y="2401358"/>
            <a:ext cx="1820204" cy="1820204"/>
            <a:chOff x="2301810" y="4159507"/>
            <a:chExt cx="1820204" cy="1820204"/>
          </a:xfrm>
        </p:grpSpPr>
        <p:sp>
          <p:nvSpPr>
            <p:cNvPr id="74" name="Oval 73"/>
            <p:cNvSpPr/>
            <p:nvPr/>
          </p:nvSpPr>
          <p:spPr>
            <a:xfrm rot="2453302" flipV="1">
              <a:off x="2301810" y="4159507"/>
              <a:ext cx="1820204" cy="1820204"/>
            </a:xfrm>
            <a:prstGeom prst="ellipse">
              <a:avLst/>
            </a:prstGeom>
            <a:solidFill>
              <a:srgbClr val="5F5BA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75" name="Isosceles Triangle 74"/>
            <p:cNvSpPr/>
            <p:nvPr/>
          </p:nvSpPr>
          <p:spPr>
            <a:xfrm rot="13253302" flipV="1">
              <a:off x="3724803" y="4202843"/>
              <a:ext cx="269986" cy="232746"/>
            </a:xfrm>
            <a:prstGeom prst="triangle">
              <a:avLst/>
            </a:prstGeom>
            <a:solidFill>
              <a:srgbClr val="5F5BAE"/>
            </a:solidFill>
            <a:ln>
              <a:noFill/>
            </a:ln>
            <a:effectLst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</a:pPr>
              <a:endParaRPr lang="en-US" sz="2000" dirty="0"/>
            </a:p>
          </p:txBody>
        </p:sp>
        <p:sp>
          <p:nvSpPr>
            <p:cNvPr id="76" name="Oval 75"/>
            <p:cNvSpPr/>
            <p:nvPr/>
          </p:nvSpPr>
          <p:spPr>
            <a:xfrm rot="2453302" flipV="1">
              <a:off x="2463351" y="4321048"/>
              <a:ext cx="1497122" cy="14971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77" name="TextBox 76"/>
            <p:cNvSpPr txBox="1"/>
            <p:nvPr/>
          </p:nvSpPr>
          <p:spPr>
            <a:xfrm flipV="1">
              <a:off x="2531630" y="4900332"/>
              <a:ext cx="13605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rgbClr val="2B2983"/>
                  </a:solidFill>
                  <a:latin typeface="+mn-lt"/>
                </a:defRPr>
              </a:lvl1pPr>
            </a:lstStyle>
            <a:p>
              <a:r>
                <a:rPr lang="en-US" dirty="0"/>
                <a:t>Microservices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690287" y="3471212"/>
            <a:ext cx="1763426" cy="1763426"/>
            <a:chOff x="3690287" y="3471212"/>
            <a:chExt cx="1763426" cy="1763426"/>
          </a:xfrm>
        </p:grpSpPr>
        <p:sp>
          <p:nvSpPr>
            <p:cNvPr id="80" name="Oval 79"/>
            <p:cNvSpPr/>
            <p:nvPr/>
          </p:nvSpPr>
          <p:spPr>
            <a:xfrm>
              <a:off x="3690287" y="3471212"/>
              <a:ext cx="1763426" cy="1763426"/>
            </a:xfrm>
            <a:prstGeom prst="ellipse">
              <a:avLst/>
            </a:prstGeom>
            <a:solidFill>
              <a:schemeClr val="bg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323374" y="4060538"/>
              <a:ext cx="4972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 smtClean="0">
                  <a:latin typeface="+mj-lt"/>
                </a:rPr>
                <a:t>IT</a:t>
              </a:r>
              <a:endParaRPr lang="en-US" sz="3200" b="1" dirty="0">
                <a:latin typeface="+mj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 &amp; DevOps</a:t>
            </a:r>
          </a:p>
        </p:txBody>
      </p:sp>
      <p:pic>
        <p:nvPicPr>
          <p:cNvPr id="8" name="Picture 2" descr="http://wp-img.s3.amazonaws.com/wp-content/uploads/2013/04/al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" t="1236" r="1569" b="1613"/>
          <a:stretch/>
        </p:blipFill>
        <p:spPr bwMode="auto">
          <a:xfrm>
            <a:off x="2951959" y="2947170"/>
            <a:ext cx="3240082" cy="326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/>
          <p:cNvSpPr/>
          <p:nvPr/>
        </p:nvSpPr>
        <p:spPr>
          <a:xfrm>
            <a:off x="2733632" y="2833396"/>
            <a:ext cx="3657600" cy="3657600"/>
          </a:xfrm>
          <a:prstGeom prst="ellipse">
            <a:avLst/>
          </a:prstGeom>
          <a:solidFill>
            <a:srgbClr val="5F5BAE">
              <a:alpha val="50000"/>
            </a:srgb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</a:pPr>
            <a:endParaRPr lang="en-US" sz="2000" dirty="0">
              <a:solidFill>
                <a:schemeClr val="lt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2838748" y="3125853"/>
            <a:ext cx="3937283" cy="1631583"/>
          </a:xfrm>
          <a:prstGeom prst="line">
            <a:avLst/>
          </a:prstGeom>
          <a:ln>
            <a:solidFill>
              <a:srgbClr val="54406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312236">
            <a:off x="4099335" y="3883152"/>
            <a:ext cx="110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+mn-lt"/>
              </a:rPr>
              <a:t>DevOps</a:t>
            </a:r>
            <a:endParaRPr lang="en-US" b="1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half" idx="2"/>
          </p:nvPr>
        </p:nvSpPr>
        <p:spPr>
          <a:xfrm>
            <a:off x="365759" y="1527048"/>
            <a:ext cx="8482965" cy="1420122"/>
          </a:xfrm>
        </p:spPr>
        <p:txBody>
          <a:bodyPr/>
          <a:lstStyle/>
          <a:p>
            <a:pPr eaLnBrk="1" hangingPunct="1">
              <a:lnSpc>
                <a:spcPts val="1920"/>
              </a:lnSpc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>
                <a:latin typeface="+mn-lt"/>
              </a:rPr>
              <a:t>ALM is a continuous process of managing the life cycle of an application right from initial planning till completion through governance, development, and maintenance.</a:t>
            </a:r>
          </a:p>
          <a:p>
            <a:pPr eaLnBrk="1" hangingPunct="1">
              <a:lnSpc>
                <a:spcPts val="1920"/>
              </a:lnSpc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endParaRPr lang="en-US" sz="1600" dirty="0">
              <a:latin typeface="+mn-lt"/>
            </a:endParaRPr>
          </a:p>
          <a:p>
            <a:pPr eaLnBrk="1" hangingPunct="1">
              <a:lnSpc>
                <a:spcPts val="1920"/>
              </a:lnSpc>
              <a:spcBef>
                <a:spcPts val="0"/>
              </a:spcBef>
              <a:buClr>
                <a:srgbClr val="0075B0"/>
              </a:buClr>
              <a:buFont typeface="Arial" pitchFamily="34" charset="0"/>
              <a:buChar char="•"/>
            </a:pPr>
            <a:r>
              <a:rPr lang="en-US" sz="1600" dirty="0"/>
              <a:t>DevOps is a set of practices to reduce time between committing a change to the system and production environment while ensuring high quality</a:t>
            </a:r>
            <a:endParaRPr 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77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Custom 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5B0"/>
      </a:hlink>
      <a:folHlink>
        <a:srgbClr val="0075B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Control xmlns="http://schemas.microsoft.com/VisualStudio/2011/storyboarding/control">
  <Id Name="System.Storyboarding.WindowsAppIcons.Emoji" Revision="1" Stencil="System.Storyboarding.WindowsAppIcons" StencilVersion="0.1"/>
</Control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5D1B18D8090143AD0CE3822D887F30" ma:contentTypeVersion="0" ma:contentTypeDescription="Create a new document." ma:contentTypeScope="" ma:versionID="112fd6e2c9d8cc84f0aca1c16b39f26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Control xmlns="http://schemas.microsoft.com/VisualStudio/2011/storyboarding/control">
  <Id Name="8d1d15e7-09c3-45f6-944b-e26ce75e8b9e" RevisionId="26877799-5fd1-4de6-830e-e7328b90fd22" Stencil="172d6d98-e5c9-42e9-a209-79f7a94bbd38" StencilRevisionId="00000000-0000-0000-0000-000000000000" StencilVersion="0.0"/>
</Control>
</file>

<file path=customXml/item4.xml><?xml version="1.0" encoding="utf-8"?>
<Control xmlns="http://schemas.microsoft.com/VisualStudio/2011/storyboarding/control">
  <Id Name="System.Storyboarding.WindowsAppIcons.Documents" Revision="1" Stencil="System.Storyboarding.WindowsAppIcons" StencilVersion="0.1"/>
</Control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DB753E0-D28D-4AB7-9BEC-1697B9541A6C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50A527B6-F9A0-4194-B4F0-A1F27A818F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69D55A1-C822-4D42-B01A-8DD3BAF6FF25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BCDF6D12-E247-4CDB-82EF-C225E3CD3726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9CEEB9D5-D5FB-41E3-AFFE-BC21EACFFEF0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80254523-1502-41F2-BCF7-320F8914C535}">
  <ds:schemaRefs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10089</TotalTime>
  <Words>2871</Words>
  <Application>Microsoft Office PowerPoint</Application>
  <PresentationFormat>On-screen Show (4:3)</PresentationFormat>
  <Paragraphs>957</Paragraphs>
  <Slides>47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Office Theme</vt:lpstr>
      <vt:lpstr>2_Office Theme</vt:lpstr>
      <vt:lpstr>3_Office Theme</vt:lpstr>
      <vt:lpstr>DevOps  at Cybage</vt:lpstr>
      <vt:lpstr>Agenda</vt:lpstr>
      <vt:lpstr>Cybage ALM Vision </vt:lpstr>
      <vt:lpstr>Benefits of ALM</vt:lpstr>
      <vt:lpstr>ALM: Technology streams</vt:lpstr>
      <vt:lpstr>Our services (ALM)</vt:lpstr>
      <vt:lpstr>Our services (DevOps)</vt:lpstr>
      <vt:lpstr>Re-thinking IT</vt:lpstr>
      <vt:lpstr>ALM &amp; DevOps</vt:lpstr>
      <vt:lpstr>What is DevOps ?</vt:lpstr>
      <vt:lpstr>What is DevOps ?</vt:lpstr>
      <vt:lpstr>Challenges</vt:lpstr>
      <vt:lpstr>Pain Areas for Dev and Ops Teams</vt:lpstr>
      <vt:lpstr>Business value </vt:lpstr>
      <vt:lpstr>Value Addition</vt:lpstr>
      <vt:lpstr>Keys to Enterprise DevOps</vt:lpstr>
      <vt:lpstr>ALM: Technology streams</vt:lpstr>
      <vt:lpstr>Our services (ALM)</vt:lpstr>
      <vt:lpstr>Our services (DevOps)</vt:lpstr>
      <vt:lpstr>Continuous Integration</vt:lpstr>
      <vt:lpstr>Continuous Delivery</vt:lpstr>
      <vt:lpstr>DevOps Simple Maturity Model</vt:lpstr>
      <vt:lpstr>DevOps Practices</vt:lpstr>
      <vt:lpstr>Infrastructure as Code</vt:lpstr>
      <vt:lpstr>CI/CD Deployment Pipeline</vt:lpstr>
      <vt:lpstr>Continuous Monitoring </vt:lpstr>
      <vt:lpstr>PowerPoint Presentation</vt:lpstr>
      <vt:lpstr>ALM Tools Stack – Open Source</vt:lpstr>
      <vt:lpstr>DevOps Ecosystem </vt:lpstr>
      <vt:lpstr>Docker Ecosystem for DevOps </vt:lpstr>
      <vt:lpstr>ALM Tools Integration (Microsoft)</vt:lpstr>
      <vt:lpstr>PowerPoint Presentation</vt:lpstr>
      <vt:lpstr>ALM implementation stages</vt:lpstr>
      <vt:lpstr>Pattern of success</vt:lpstr>
      <vt:lpstr>Statistics (Team Structure &amp; Implementation)</vt:lpstr>
      <vt:lpstr>Resource competency</vt:lpstr>
      <vt:lpstr>Resource competency (contd.)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Centralized Server – LT &amp; MS</vt:lpstr>
      <vt:lpstr>Thank you!</vt:lpstr>
    </vt:vector>
  </TitlesOfParts>
  <Company>Cybage Software Pvt.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Cybage ALM Presentation_31_05_2016</dc:title>
  <dc:creator>Rucha Kulkarni</dc:creator>
  <cp:lastModifiedBy>Pradeep Borse</cp:lastModifiedBy>
  <cp:revision>1429</cp:revision>
  <cp:lastPrinted>2016-08-12T05:57:05Z</cp:lastPrinted>
  <dcterms:created xsi:type="dcterms:W3CDTF">2009-07-20T04:26:09Z</dcterms:created>
  <dcterms:modified xsi:type="dcterms:W3CDTF">2017-04-03T07:27:58Z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0x010100B25D1B18D8090143AD0CE3822D887F30</vt:lpwstr>
  </property>
</Properties>
</file>